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52"/>
  </p:notesMasterIdLst>
  <p:sldIdLst>
    <p:sldId id="256" r:id="rId3"/>
    <p:sldId id="260" r:id="rId4"/>
    <p:sldId id="313" r:id="rId5"/>
    <p:sldId id="297" r:id="rId6"/>
    <p:sldId id="312" r:id="rId7"/>
    <p:sldId id="300" r:id="rId8"/>
    <p:sldId id="296" r:id="rId9"/>
    <p:sldId id="307" r:id="rId10"/>
    <p:sldId id="302" r:id="rId11"/>
    <p:sldId id="310" r:id="rId12"/>
    <p:sldId id="301" r:id="rId13"/>
    <p:sldId id="306" r:id="rId14"/>
    <p:sldId id="305" r:id="rId15"/>
    <p:sldId id="308" r:id="rId16"/>
    <p:sldId id="309" r:id="rId17"/>
    <p:sldId id="299" r:id="rId18"/>
    <p:sldId id="304" r:id="rId19"/>
    <p:sldId id="262" r:id="rId20"/>
    <p:sldId id="263" r:id="rId21"/>
    <p:sldId id="293" r:id="rId22"/>
    <p:sldId id="265" r:id="rId23"/>
    <p:sldId id="267" r:id="rId24"/>
    <p:sldId id="315" r:id="rId25"/>
    <p:sldId id="314" r:id="rId26"/>
    <p:sldId id="316" r:id="rId27"/>
    <p:sldId id="320" r:id="rId28"/>
    <p:sldId id="290" r:id="rId29"/>
    <p:sldId id="295" r:id="rId30"/>
    <p:sldId id="319" r:id="rId31"/>
    <p:sldId id="268" r:id="rId32"/>
    <p:sldId id="291" r:id="rId33"/>
    <p:sldId id="292" r:id="rId34"/>
    <p:sldId id="271" r:id="rId35"/>
    <p:sldId id="272" r:id="rId36"/>
    <p:sldId id="273" r:id="rId37"/>
    <p:sldId id="274" r:id="rId38"/>
    <p:sldId id="275" r:id="rId39"/>
    <p:sldId id="276" r:id="rId40"/>
    <p:sldId id="280" r:id="rId41"/>
    <p:sldId id="279" r:id="rId42"/>
    <p:sldId id="286" r:id="rId43"/>
    <p:sldId id="285" r:id="rId44"/>
    <p:sldId id="281" r:id="rId45"/>
    <p:sldId id="282" r:id="rId46"/>
    <p:sldId id="277" r:id="rId47"/>
    <p:sldId id="278" r:id="rId48"/>
    <p:sldId id="284" r:id="rId49"/>
    <p:sldId id="283" r:id="rId50"/>
    <p:sldId id="318" r:id="rId51"/>
  </p:sldIdLst>
  <p:sldSz cx="9144000" cy="6858000" type="screen4x3"/>
  <p:notesSz cx="6858000" cy="9144000"/>
  <p:embeddedFontLst>
    <p:embeddedFont>
      <p:font typeface="Lucida Handwriting" panose="03010101010101010101" pitchFamily="66" charset="0"/>
      <p:regular r:id="rId53"/>
    </p:embeddedFont>
    <p:embeddedFont>
      <p:font typeface="Garamond" panose="02020404030301010803" pitchFamily="18" charset="0"/>
      <p:regular r:id="rId54"/>
      <p:bold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sto MT" panose="02040603050505030304" pitchFamily="18" charset="0"/>
      <p:regular r:id="rId61"/>
      <p:bold r:id="rId62"/>
      <p:italic r:id="rId63"/>
      <p:boldItalic r:id="rId64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FFFFFF"/>
    <a:srgbClr val="FF6699"/>
    <a:srgbClr val="FF66CC"/>
    <a:srgbClr val="614C41"/>
    <a:srgbClr val="A78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0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06A96-CBE4-4D5A-89BF-7C67FD5E7E4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26F90-F85D-4285-A4C0-B1FF57E4C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8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6F90-F85D-4285-A4C0-B1FF57E4C1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A8C20-9A47-45C8-A757-607D38636699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7F01-9826-4C73-8F66-AFE5EA4A2BA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4701-3D2C-4CDA-BE7B-BEB6FC597327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66B7-2491-46DB-BB91-B109748768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C71F-9523-4F0D-8E0C-FFED8D0DAAE1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54CB-5353-4175-B035-F269FB2CDD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8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8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0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2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4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19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0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99451-6AA0-477E-9B3A-8166D8657AEA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12C16-829B-411E-92FA-20D61162FA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5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3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3/26/2014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2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8FF39-0721-4B0F-A4A1-FE57AED9B06A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A933-0D51-41E3-9BE4-685F578A161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440AC-50BB-48F4-9375-D53947FE2F06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31241-68DB-4188-A595-94032F351A0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1B0D-4E7E-4C09-9A4A-2330C6CF83A0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83D96-E701-4D70-A599-588B3A23C5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D5FE3-CBA2-4E98-95A8-451BB680101C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ADD61-B9BE-4548-B125-8FE09E4C27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B41C1-6885-4B29-B2FB-7BB976F70731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975B-EE56-41FB-B544-20C7369013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3234-D4CF-406C-9E67-2E206E3A3F74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8430-1A71-423D-BEE5-10136297E3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BFBA-A3D2-4279-8325-6FA82A430F1E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7577-C6AC-45C5-B9AD-0E531D9D096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3ABE76-27E9-48FF-BC6D-AAB10AD5E9EB}" type="datetimeFigureOut">
              <a:rPr lang="fr-FR"/>
              <a:pPr>
                <a:defRPr/>
              </a:pPr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88D404-F462-4A71-BF8F-8FCE6B51ED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Garamon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3/26/2014</a:t>
            </a:fld>
            <a:endParaRPr lang="en-US">
              <a:solidFill>
                <a:srgbClr val="072F54">
                  <a:tint val="75000"/>
                </a:srgb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Garamond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6030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tomrichey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punkinator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www.flickr.com/photos/cenz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www.flickr.com/photos/hhoyer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ben_salter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creativecommons.org/licenses/by/2.0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en/8/87/GoldsmithOliver.jpg" TargetMode="Externa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www.english.upenn.edu/~mgamer/Etexts/goldsmi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hyperlink" Target="http://www.english.upenn.edu/~mgamer/Etexts/goldsmith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en.wikipedia.org/wiki/William_Blake's_illustrations_of_On_the_Morning_of_Christ's_Nativity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//upload.wikimedia.org/wikipedia/commons/0/07/William_Blake_00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he_Great_Red_Dragon_Painting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tomrichey.ne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8.jpe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5.png"/><Relationship Id="rId4" Type="http://schemas.openxmlformats.org/officeDocument/2006/relationships/hyperlink" Target="http://www.artrenewal.org/pages/artist.php?artistid=371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www.flickr.com/photos/chris_gin/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Benutzer:Bruhaha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2.wmf"/><Relationship Id="rId5" Type="http://schemas.openxmlformats.org/officeDocument/2006/relationships/image" Target="../media/image41.png"/><Relationship Id="rId4" Type="http://schemas.openxmlformats.org/officeDocument/2006/relationships/hyperlink" Target="http://www.turnersociety.org.uk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hyperlink" Target="https://www.facebook.com/pages/Tom-Richey/14074617563" TargetMode="External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hyperlink" Target="http://www.youtube.com/tomforamerica" TargetMode="External"/><Relationship Id="rId5" Type="http://schemas.openxmlformats.org/officeDocument/2006/relationships/hyperlink" Target="http://www.tomrichey.net/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hyperlink" Target="http://twitter.com/tomriche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c/Caspar_David_Friedrich_032_%28The_wanderer_above_the_sea_of_fog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35496" y="2708920"/>
            <a:ext cx="9108504" cy="1728192"/>
          </a:xfr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CA" sz="10000" b="1" dirty="0" smtClean="0">
                <a:ln w="11430"/>
                <a:solidFill>
                  <a:srgbClr val="A78C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ga" pitchFamily="50" charset="0"/>
              </a:rPr>
              <a:t>Romanticism</a:t>
            </a:r>
            <a:endParaRPr lang="fr-FR" sz="10000" b="1" dirty="0" smtClean="0">
              <a:ln w="11430"/>
              <a:solidFill>
                <a:srgbClr val="A78C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iga" pitchFamily="50" charset="0"/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085184"/>
            <a:ext cx="3419872" cy="156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4.staticflickr.com/3110/3120731043_487a997b1e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6227" r="10464" b="282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4283968" cy="1368152"/>
          </a:xfrm>
        </p:spPr>
        <p:txBody>
          <a:bodyPr/>
          <a:lstStyle/>
          <a:p>
            <a:r>
              <a:rPr lang="en-US" sz="7200" b="1" dirty="0" smtClean="0"/>
              <a:t>Emotion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4984"/>
            <a:ext cx="3610744" cy="158417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I don’t need a </a:t>
            </a:r>
            <a:r>
              <a:rPr lang="en-US" sz="4400" b="1" i="1" dirty="0" smtClean="0"/>
              <a:t>reason</a:t>
            </a:r>
            <a:r>
              <a:rPr lang="en-US" sz="4400" b="1" dirty="0" smtClean="0"/>
              <a:t> to cry!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7530828" y="6577607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>
                <a:hlinkClick r:id="rId3"/>
              </a:rPr>
              <a:t>★ </a:t>
            </a:r>
            <a:r>
              <a:rPr lang="en-US" sz="1400" dirty="0" err="1">
                <a:hlinkClick r:id="rId3"/>
              </a:rPr>
              <a:t>spunkinator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44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\AppData\Local\Microsoft\Windows\Temporary Internet Files\Content.IE5\314A8ZQH\MP90042760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/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5076056" cy="1426170"/>
          </a:xfrm>
        </p:spPr>
        <p:txBody>
          <a:bodyPr/>
          <a:lstStyle/>
          <a:p>
            <a:r>
              <a:rPr lang="en-US" sz="7200" b="1" dirty="0" smtClean="0"/>
              <a:t>Religion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916832"/>
            <a:ext cx="5004048" cy="42093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Mystical</a:t>
            </a:r>
          </a:p>
          <a:p>
            <a:pPr marL="0" indent="0" algn="ctr">
              <a:buNone/>
            </a:pPr>
            <a:endParaRPr lang="en-US" sz="1400" dirty="0" smtClean="0"/>
          </a:p>
          <a:p>
            <a:pPr marL="0" indent="0" algn="ctr">
              <a:buNone/>
            </a:pPr>
            <a:r>
              <a:rPr lang="en-US" sz="4400" b="1" i="1" dirty="0" smtClean="0">
                <a:latin typeface="Taiga" pitchFamily="50" charset="0"/>
              </a:rPr>
              <a:t>The Prettier, </a:t>
            </a:r>
            <a:br>
              <a:rPr lang="en-US" sz="4400" b="1" i="1" dirty="0" smtClean="0">
                <a:latin typeface="Taiga" pitchFamily="50" charset="0"/>
              </a:rPr>
            </a:br>
            <a:r>
              <a:rPr lang="en-US" sz="4400" b="1" i="1" dirty="0" smtClean="0">
                <a:latin typeface="Taiga" pitchFamily="50" charset="0"/>
              </a:rPr>
              <a:t>the Better!</a:t>
            </a:r>
            <a:endParaRPr lang="en-US" sz="4400" b="1" i="1" dirty="0">
              <a:latin typeface="Taig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AppData\Local\Microsoft\Windows\Temporary Internet Files\Content.IE5\314A8ZQH\MP900442424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51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50" y="4509120"/>
            <a:ext cx="3321546" cy="23042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Romantic </a:t>
            </a:r>
            <a:r>
              <a:rPr lang="en-US" sz="8000" dirty="0" smtClean="0">
                <a:solidFill>
                  <a:schemeClr val="bg1"/>
                </a:solidFill>
              </a:rPr>
              <a:t>Love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1.staticflickr.com/95/245778066_6a346b2c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/>
        </p:blipFill>
        <p:spPr bwMode="auto">
          <a:xfrm>
            <a:off x="0" y="1"/>
            <a:ext cx="9144000" cy="6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536" y="701824"/>
            <a:ext cx="5626968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Nostalgia</a:t>
            </a:r>
            <a:endParaRPr lang="en-US" sz="7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301208"/>
            <a:ext cx="3816424" cy="136815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The Middle Ages had a charm about them that captivated the Romantics.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60920" y="6525344"/>
            <a:ext cx="1319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dirty="0" err="1">
                <a:solidFill>
                  <a:schemeClr val="bg1"/>
                </a:solidFill>
                <a:hlinkClick r:id="rId4"/>
              </a:rPr>
              <a:t>cenz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om\AppData\Local\Microsoft\Windows\Temporary Internet Files\Content.IE5\BHTCPN3E\MP900448406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490662"/>
            <a:ext cx="4896544" cy="2866330"/>
          </a:xfrm>
        </p:spPr>
        <p:txBody>
          <a:bodyPr/>
          <a:lstStyle/>
          <a:p>
            <a:r>
              <a:rPr lang="en-US" sz="9600" dirty="0" smtClean="0">
                <a:ln>
                  <a:solidFill>
                    <a:schemeClr val="bg1"/>
                  </a:solidFill>
                </a:ln>
              </a:rPr>
              <a:t>Nature</a:t>
            </a:r>
            <a:endParaRPr lang="en-US" sz="96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680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4.staticflickr.com/3662/3460518290_ec4c7cd138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b="8966"/>
          <a:stretch/>
        </p:blipFill>
        <p:spPr bwMode="auto">
          <a:xfrm>
            <a:off x="-1" y="0"/>
            <a:ext cx="9164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229600" cy="2578298"/>
          </a:xfrm>
          <a:ln>
            <a:noFill/>
          </a:ln>
        </p:spPr>
        <p:txBody>
          <a:bodyPr/>
          <a:lstStyle/>
          <a:p>
            <a:pPr algn="l"/>
            <a:r>
              <a:rPr lang="en-US" sz="8000" dirty="0" smtClean="0">
                <a:ln>
                  <a:solidFill>
                    <a:schemeClr val="bg1"/>
                  </a:solidFill>
                </a:ln>
              </a:rPr>
              <a:t>Castle + </a:t>
            </a:r>
            <a:br>
              <a:rPr lang="en-US" sz="80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000" dirty="0" smtClean="0">
                <a:ln>
                  <a:solidFill>
                    <a:schemeClr val="bg1"/>
                  </a:solidFill>
                </a:ln>
              </a:rPr>
              <a:t>Nature =</a:t>
            </a:r>
            <a:endParaRPr lang="en-US" sz="8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3565">
            <a:off x="642886" y="4489434"/>
            <a:ext cx="8291264" cy="1473027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b="1" dirty="0" smtClean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TOO COOL!!!</a:t>
            </a:r>
            <a:endParaRPr lang="en-US" sz="8800" b="1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3068" y="6577607"/>
            <a:ext cx="1667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dirty="0" err="1">
                <a:solidFill>
                  <a:schemeClr val="bg1"/>
                </a:solidFill>
                <a:hlinkClick r:id="rId4"/>
              </a:rPr>
              <a:t>saturn</a:t>
            </a:r>
            <a:r>
              <a:rPr lang="en-US" sz="1400" dirty="0">
                <a:solidFill>
                  <a:schemeClr val="bg1"/>
                </a:solidFill>
                <a:hlinkClick r:id="rId4"/>
              </a:rPr>
              <a:t> ♄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16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032"/>
            <a:ext cx="9144000" cy="141277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iga" pitchFamily="50" charset="0"/>
              </a:rPr>
              <a:t>Enlightenment vs. Romanticism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iga" pitchFamily="50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32314"/>
              </p:ext>
            </p:extLst>
          </p:nvPr>
        </p:nvGraphicFramePr>
        <p:xfrm>
          <a:off x="0" y="1628800"/>
          <a:ext cx="4571999" cy="3783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1999"/>
              </a:tblGrid>
              <a:tr h="62011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Calisto MT" pitchFamily="18" charset="0"/>
                        </a:rPr>
                        <a:t>The Enlightenment</a:t>
                      </a:r>
                      <a:endParaRPr lang="en-US" sz="36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strike="sngStrike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99592" y="2333926"/>
            <a:ext cx="268829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Reason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653311" y="2973070"/>
            <a:ext cx="3132856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Human Nature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91547" y="3573016"/>
            <a:ext cx="3456384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Man Over Nature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491547" y="4221088"/>
            <a:ext cx="3456384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Forward Looking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4845278"/>
            <a:ext cx="268829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trike="sngStrike" dirty="0" smtClean="0"/>
              <a:t>Middle Ages</a:t>
            </a:r>
            <a:endParaRPr lang="en-US" sz="3200" b="1" strike="sngStrike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37195"/>
              </p:ext>
            </p:extLst>
          </p:nvPr>
        </p:nvGraphicFramePr>
        <p:xfrm>
          <a:off x="4572000" y="1628798"/>
          <a:ext cx="4572000" cy="3783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</a:tblGrid>
              <a:tr h="62011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Calisto MT" pitchFamily="18" charset="0"/>
                        </a:rPr>
                        <a:t>Romanticism</a:t>
                      </a:r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62872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listo MT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5004048" y="2332819"/>
            <a:ext cx="3696411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Passion / Emotion</a:t>
            </a:r>
            <a:endParaRPr lang="en-US" sz="3200" b="1" dirty="0"/>
          </a:p>
        </p:txBody>
      </p:sp>
      <p:sp>
        <p:nvSpPr>
          <p:cNvPr id="25" name="Rectangle 24"/>
          <p:cNvSpPr/>
          <p:nvPr/>
        </p:nvSpPr>
        <p:spPr>
          <a:xfrm>
            <a:off x="5261824" y="2980891"/>
            <a:ext cx="3132856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Nature</a:t>
            </a:r>
            <a:endParaRPr lang="en-US" sz="3200" b="1" dirty="0"/>
          </a:p>
        </p:txBody>
      </p:sp>
      <p:sp>
        <p:nvSpPr>
          <p:cNvPr id="26" name="Rectangle 25"/>
          <p:cNvSpPr/>
          <p:nvPr/>
        </p:nvSpPr>
        <p:spPr>
          <a:xfrm>
            <a:off x="5100060" y="3580837"/>
            <a:ext cx="3456384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Nature Over Man</a:t>
            </a:r>
            <a:endParaRPr lang="en-US" sz="3200" b="1" dirty="0"/>
          </a:p>
        </p:txBody>
      </p:sp>
      <p:sp>
        <p:nvSpPr>
          <p:cNvPr id="27" name="Rectangle 26"/>
          <p:cNvSpPr/>
          <p:nvPr/>
        </p:nvSpPr>
        <p:spPr>
          <a:xfrm>
            <a:off x="5052053" y="4246965"/>
            <a:ext cx="360039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Backward Looking</a:t>
            </a:r>
            <a:endParaRPr lang="en-US" sz="3200" b="1" dirty="0"/>
          </a:p>
        </p:txBody>
      </p:sp>
      <p:sp>
        <p:nvSpPr>
          <p:cNvPr id="28" name="Rectangle 27"/>
          <p:cNvSpPr/>
          <p:nvPr/>
        </p:nvSpPr>
        <p:spPr>
          <a:xfrm>
            <a:off x="5508105" y="4853099"/>
            <a:ext cx="268829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Middle Ages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80211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7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le:Cottonopoli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2130" r="87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6000" dirty="0" smtClean="0"/>
              <a:t>The Critique of Progress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069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6.staticflickr.com/5089/5241594006_8680e006d1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4041" r="23342" b="8011"/>
          <a:stretch/>
        </p:blipFill>
        <p:spPr bwMode="auto">
          <a:xfrm>
            <a:off x="-8533" y="-1"/>
            <a:ext cx="91170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3645024"/>
            <a:ext cx="9108505" cy="3219223"/>
          </a:xfrm>
          <a:prstGeom prst="rect">
            <a:avLst/>
          </a:prstGeom>
          <a:gradFill flip="none" rotWithShape="1">
            <a:gsLst>
              <a:gs pos="0">
                <a:srgbClr val="ADC2E9">
                  <a:alpha val="0"/>
                  <a:lumMod val="0"/>
                </a:srgbClr>
              </a:gs>
              <a:gs pos="71000">
                <a:schemeClr val="accent3">
                  <a:lumMod val="75000"/>
                  <a:alpha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951172" y="1196752"/>
            <a:ext cx="4724400" cy="72008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4000" b="1" i="1" dirty="0" smtClean="0"/>
              <a:t>The Deserted Village</a:t>
            </a:r>
          </a:p>
        </p:txBody>
      </p:sp>
      <p:pic>
        <p:nvPicPr>
          <p:cNvPr id="6" name="Picture 5" descr="Image:GoldsmithOliv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599" y="195210"/>
            <a:ext cx="1613817" cy="21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283188" y="4569617"/>
            <a:ext cx="8533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Goldsmith’s pastoral poem contains some Romantic themes, as he laments the depopulation of the English countryside.</a:t>
            </a:r>
            <a:endParaRPr lang="en-US" sz="3200" b="1" i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699792" y="34366"/>
            <a:ext cx="6912768" cy="1389048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Oliver Goldsmith</a:t>
            </a:r>
            <a:endParaRPr kumimoji="0" lang="en-US" sz="6000" b="1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5429" y="6453336"/>
            <a:ext cx="2961067" cy="276999"/>
          </a:xfrm>
          <a:prstGeom prst="rect">
            <a:avLst/>
          </a:prstGeom>
          <a:solidFill>
            <a:schemeClr val="bg2">
              <a:lumMod val="20000"/>
              <a:lumOff val="80000"/>
              <a:alpha val="67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>
                <a:hlinkClick r:id="rId7" tooltip="Attribution License"/>
              </a:rPr>
              <a:t>Some rights reserved</a:t>
            </a:r>
            <a:r>
              <a:rPr lang="en-US" sz="1200" dirty="0"/>
              <a:t> by </a:t>
            </a:r>
            <a:r>
              <a:rPr lang="en-US" sz="1200" dirty="0" err="1">
                <a:hlinkClick r:id="rId8"/>
              </a:rPr>
              <a:t>Capt</a:t>
            </a:r>
            <a:r>
              <a:rPr lang="en-US" sz="1200" dirty="0">
                <a:hlinkClick r:id="rId8"/>
              </a:rPr>
              <a:t>' Gorgeous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916832"/>
            <a:ext cx="8964488" cy="395395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dirty="0" smtClean="0"/>
              <a:t>Sweet Auburn, loveliest village of the plain, </a:t>
            </a:r>
            <a:br>
              <a:rPr lang="en-US" b="1" dirty="0" smtClean="0"/>
            </a:br>
            <a:r>
              <a:rPr lang="en-US" sz="2800" b="1" dirty="0" smtClean="0"/>
              <a:t>Where health and plenty cheered the </a:t>
            </a:r>
            <a:r>
              <a:rPr lang="en-US" sz="2800" b="1" dirty="0" err="1" smtClean="0"/>
              <a:t>labouring</a:t>
            </a:r>
            <a:r>
              <a:rPr lang="en-US" sz="2800" b="1" dirty="0" smtClean="0"/>
              <a:t> swain…</a:t>
            </a:r>
            <a:endParaRPr lang="en-US" sz="3000" b="1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dirty="0" smtClean="0"/>
              <a:t>Dear lovely bowers of innocence and ease, </a:t>
            </a:r>
            <a:br>
              <a:rPr lang="en-US" b="1" dirty="0" smtClean="0"/>
            </a:br>
            <a:r>
              <a:rPr lang="en-US" sz="3000" b="1" dirty="0" smtClean="0"/>
              <a:t>Seats of my youth, when every sport could please,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How often have I loitered o'er thy green,</a:t>
            </a:r>
            <a:br>
              <a:rPr lang="en-US" b="1" dirty="0" smtClean="0"/>
            </a:br>
            <a:r>
              <a:rPr lang="en-US" b="1" dirty="0" smtClean="0"/>
              <a:t>Where humble happiness endeared each scene; </a:t>
            </a:r>
            <a:br>
              <a:rPr lang="en-US" b="1" dirty="0" smtClean="0"/>
            </a:br>
            <a:r>
              <a:rPr lang="en-US" b="1" dirty="0" smtClean="0"/>
              <a:t>How often have I paused on every charm, </a:t>
            </a:r>
            <a:br>
              <a:rPr lang="en-US" b="1" dirty="0" smtClean="0"/>
            </a:br>
            <a:r>
              <a:rPr lang="en-US" b="1" dirty="0" smtClean="0"/>
              <a:t>The sheltered cot, the cultivated farm…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48264" y="361665"/>
            <a:ext cx="21957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Before</a:t>
            </a:r>
            <a:endParaRPr kumimoji="0" lang="en-US" sz="4400" b="1" u="none" strike="noStrike" kern="1200" normalizeH="0" baseline="0" noProof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36512" y="-27384"/>
            <a:ext cx="7128792" cy="178621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Deserted Village</a:t>
            </a:r>
            <a:endParaRPr kumimoji="0" lang="en-US" sz="6000" b="1" i="1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5816" y="6453336"/>
            <a:ext cx="6156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4"/>
              </a:rPr>
              <a:t>http://www.english.upenn.edu/~mgamer/Etexts/goldsmith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06" r="18396"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4375114"/>
            <a:ext cx="7056784" cy="2078222"/>
          </a:xfrm>
        </p:spPr>
        <p:txBody>
          <a:bodyPr/>
          <a:lstStyle/>
          <a:p>
            <a:pPr marL="236538" indent="-236538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US" sz="4000" dirty="0" smtClean="0">
                <a:latin typeface="Calisto MT" pitchFamily="18" charset="0"/>
              </a:rPr>
              <a:t>“For every action there is an equal and opposite reaction.”  </a:t>
            </a:r>
          </a:p>
          <a:p>
            <a:pPr marL="0" indent="0" eaLnBrk="1" hangingPunct="1">
              <a:spcBef>
                <a:spcPts val="600"/>
              </a:spcBef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en-US" sz="4000" i="1" dirty="0" smtClean="0">
                <a:latin typeface="Calisto MT" pitchFamily="18" charset="0"/>
              </a:rPr>
              <a:t>			</a:t>
            </a:r>
            <a:r>
              <a:rPr lang="en-US" sz="2200" b="1" dirty="0" smtClean="0">
                <a:latin typeface="Calisto MT" pitchFamily="18" charset="0"/>
              </a:rPr>
              <a:t>-- Newton’s Third Law of Motion</a:t>
            </a:r>
            <a:endParaRPr lang="en-US" sz="2200" b="1" i="1" dirty="0" smtClean="0">
              <a:latin typeface="Calisto MT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851312"/>
            <a:ext cx="8424936" cy="4386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i="1" dirty="0" smtClean="0"/>
              <a:t>The man of wealth and pride </a:t>
            </a:r>
            <a:br>
              <a:rPr lang="en-US" b="1" i="1" dirty="0" smtClean="0"/>
            </a:br>
            <a:r>
              <a:rPr lang="en-US" b="1" i="1" dirty="0" smtClean="0"/>
              <a:t>Takes up a space that many poor supplied…</a:t>
            </a:r>
            <a:br>
              <a:rPr lang="en-US" b="1" i="1" dirty="0" smtClean="0"/>
            </a:br>
            <a:r>
              <a:rPr lang="en-US" sz="2000" b="1" i="1" dirty="0" smtClean="0"/>
              <a:t>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His seat, where solitary sports are seen, 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>Indignant spurns the cottage from the green; Around the world each needful product flies, 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>For all the luxuries the world supplies: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400" b="1" i="1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i="1" dirty="0" smtClean="0"/>
              <a:t>While thus the land, adorned for pleasure all,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b="1" i="1" dirty="0" smtClean="0"/>
              <a:t>In barren </a:t>
            </a:r>
            <a:r>
              <a:rPr lang="en-US" b="1" i="1" dirty="0" err="1" smtClean="0"/>
              <a:t>splendour</a:t>
            </a:r>
            <a:r>
              <a:rPr lang="en-US" b="1" i="1" dirty="0" smtClean="0"/>
              <a:t> feebly waits the fall.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948264" y="361665"/>
            <a:ext cx="21957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After</a:t>
            </a:r>
            <a:endParaRPr kumimoji="0" lang="en-US" sz="4400" b="1" u="none" strike="noStrike" kern="1200" normalizeH="0" baseline="0" noProof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6512" y="-27384"/>
            <a:ext cx="7128792" cy="178621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Deserted Village</a:t>
            </a:r>
            <a:endParaRPr kumimoji="0" lang="en-US" sz="6000" b="1" i="1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6453336"/>
            <a:ext cx="6156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hlinkClick r:id="rId4"/>
              </a:rPr>
              <a:t>http://www.english.upenn.edu/~mgamer/Etexts/goldsmith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4906888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By Mary Shelley</a:t>
            </a:r>
            <a:br>
              <a:rPr lang="en-US" b="1" dirty="0" smtClean="0"/>
            </a:br>
            <a:r>
              <a:rPr lang="en-US" b="1" i="1" dirty="0" smtClean="0"/>
              <a:t>A critique of the excesses of science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Goal:  Perfect Man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Outcome:  Monster</a:t>
            </a:r>
          </a:p>
        </p:txBody>
      </p:sp>
      <p:pic>
        <p:nvPicPr>
          <p:cNvPr id="8196" name="Picture 5" descr="Frankenstein_monster_Boris_Karlo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905000"/>
            <a:ext cx="314483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512" y="-27384"/>
            <a:ext cx="5040560" cy="178621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Frankenstein</a:t>
            </a:r>
            <a:endParaRPr kumimoji="0" lang="en-US" sz="6000" b="1" i="1" u="none" strike="noStrike" kern="1200" cap="none" spc="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31540" y="2057400"/>
            <a:ext cx="4834880" cy="34590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English Romantic </a:t>
            </a:r>
            <a:br>
              <a:rPr lang="en-US" sz="3600" b="1" dirty="0" smtClean="0"/>
            </a:br>
            <a:r>
              <a:rPr lang="en-US" sz="3600" b="1" dirty="0" smtClean="0"/>
              <a:t>Painter and Poet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i="1" dirty="0" smtClean="0"/>
              <a:t>Songs of Innocence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i="1" dirty="0" smtClean="0"/>
              <a:t>Songs of Experience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“Jerusalem”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/>
          </a:p>
        </p:txBody>
      </p:sp>
      <p:pic>
        <p:nvPicPr>
          <p:cNvPr id="10244" name="Picture 5" descr="bl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057400"/>
            <a:ext cx="30289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6512" y="332656"/>
            <a:ext cx="5770984" cy="142617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William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Blake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2.staticflickr.com/1316/5101999095_2d0b0125d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2491" y="6474822"/>
            <a:ext cx="3466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Some rights reserved by eamoncurry123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08" y="4653136"/>
            <a:ext cx="7871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And was the holy Lamb of God,</a:t>
            </a:r>
          </a:p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On England's pleasant pastures seen!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83671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And did those feet in ancient time.</a:t>
            </a:r>
          </a:p>
          <a:p>
            <a:r>
              <a:rPr lang="en-US" sz="2800" dirty="0">
                <a:latin typeface="Lucida Handwriting" panose="03010101010101010101" pitchFamily="66" charset="0"/>
              </a:rPr>
              <a:t>Walk upon England's mountains green</a:t>
            </a:r>
            <a:r>
              <a:rPr lang="en-US" sz="2800" dirty="0" smtClean="0">
                <a:latin typeface="Lucida Handwriting" panose="03010101010101010101" pitchFamily="66" charset="0"/>
              </a:rPr>
              <a:t>:</a:t>
            </a:r>
            <a:endParaRPr lang="en-US" sz="28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7.staticflickr.com/6051/6237723559_7b7f5d06d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35998" r="3050" b="10707"/>
          <a:stretch/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7182" y="6474822"/>
            <a:ext cx="2879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Some rights reserved by :mrMark: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680" y="4653136"/>
            <a:ext cx="7223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And </a:t>
            </a: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was Jerusalem </a:t>
            </a:r>
            <a:r>
              <a:rPr lang="en-US" sz="28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builded</a:t>
            </a: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here,</a:t>
            </a:r>
            <a:b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</a:b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Among these dark Satanic Mills?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836712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And did the Countenance Divine,</a:t>
            </a:r>
            <a:br>
              <a:rPr lang="en-US" sz="2800" dirty="0">
                <a:latin typeface="Lucida Handwriting" panose="03010101010101010101" pitchFamily="66" charset="0"/>
              </a:rPr>
            </a:br>
            <a:r>
              <a:rPr lang="en-US" sz="2800" dirty="0">
                <a:latin typeface="Lucida Handwriting" panose="03010101010101010101" pitchFamily="66" charset="0"/>
              </a:rPr>
              <a:t>Shine forth upon our clouded hills?</a:t>
            </a:r>
            <a:br>
              <a:rPr lang="en-US" sz="2800" dirty="0">
                <a:latin typeface="Lucida Handwriting" panose="03010101010101010101" pitchFamily="66" charset="0"/>
              </a:rPr>
            </a:br>
            <a:endParaRPr lang="en-US" sz="28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2.staticflickr.com/1415/687772090_e912be492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399" r="2309" b="-399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6512" y="0"/>
            <a:ext cx="9180511" cy="6864247"/>
          </a:xfrm>
          <a:prstGeom prst="rect">
            <a:avLst/>
          </a:prstGeom>
          <a:gradFill flip="none" rotWithShape="1">
            <a:gsLst>
              <a:gs pos="57000">
                <a:srgbClr val="868D94">
                  <a:alpha val="0"/>
                  <a:lumMod val="100000"/>
                </a:srgbClr>
              </a:gs>
              <a:gs pos="21000">
                <a:schemeClr val="tx1">
                  <a:lumMod val="10000"/>
                  <a:lumOff val="90000"/>
                  <a:alpha val="80000"/>
                </a:schemeClr>
              </a:gs>
              <a:gs pos="77000">
                <a:schemeClr val="accent3">
                  <a:lumMod val="75000"/>
                  <a:alpha val="75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20" y="6474822"/>
            <a:ext cx="338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Some rights reserved by :midnightcomm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9632" y="4653136"/>
            <a:ext cx="7655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Bring me my Spear: O clouds unfold!</a:t>
            </a:r>
          </a:p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Bring me my Chariot of fire!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836712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Bring me my Bow of burning gold;</a:t>
            </a:r>
          </a:p>
          <a:p>
            <a:r>
              <a:rPr lang="en-US" sz="2800" dirty="0">
                <a:latin typeface="Lucida Handwriting" panose="03010101010101010101" pitchFamily="66" charset="0"/>
              </a:rPr>
              <a:t>Bring me my Arrows of desire</a:t>
            </a:r>
            <a:r>
              <a:rPr lang="en-US" sz="2800" dirty="0" smtClean="0">
                <a:latin typeface="Lucida Handwriting" panose="03010101010101010101" pitchFamily="66" charset="0"/>
              </a:rPr>
              <a:t>:</a:t>
            </a:r>
            <a:endParaRPr lang="en-US" sz="28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6.staticflickr.com/5003/5318689389_2178d70e9a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88" t="387" r="9870" b="3274"/>
          <a:stretch/>
        </p:blipFill>
        <p:spPr bwMode="auto">
          <a:xfrm>
            <a:off x="-36512" y="0"/>
            <a:ext cx="920491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44733" y="6474822"/>
            <a:ext cx="2691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Some rights reserved by :</a:t>
            </a: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Borya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2" y="4653136"/>
            <a:ext cx="7655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27000">
                    <a:schemeClr val="accent5">
                      <a:satMod val="175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Till we have built Jerusalem,</a:t>
            </a:r>
          </a:p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27000">
                    <a:schemeClr val="accent5">
                      <a:satMod val="175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In England's green &amp; pleasant Land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836712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27000">
                    <a:schemeClr val="accent5">
                      <a:satMod val="175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 will not cease from Mental Fight,</a:t>
            </a:r>
          </a:p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27000">
                    <a:schemeClr val="accent5">
                      <a:satMod val="175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Nor shall my Sword sleep in my hand</a:t>
            </a: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27000">
                    <a:schemeClr val="accent5">
                      <a:satMod val="175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: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effectLst>
                <a:glow rad="127000">
                  <a:schemeClr val="accent5">
                    <a:satMod val="175000"/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25344"/>
            <a:ext cx="9144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William Blake, </a:t>
            </a:r>
            <a:r>
              <a:rPr lang="en-US" b="1" i="1" dirty="0" smtClean="0"/>
              <a:t>The  Descent of Peace </a:t>
            </a:r>
            <a:r>
              <a:rPr lang="en-US" b="1" dirty="0" smtClean="0"/>
              <a:t>(c. 1815)</a:t>
            </a:r>
            <a:endParaRPr lang="en-US" b="1" dirty="0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7252338" y="5618328"/>
            <a:ext cx="1732598" cy="90794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From Blake’s </a:t>
            </a:r>
            <a:r>
              <a:rPr lang="en-US" b="1" i="1" dirty="0" smtClean="0"/>
              <a:t>Illustrations of </a:t>
            </a:r>
            <a:r>
              <a:rPr lang="en-US" sz="1700" b="1" i="1" dirty="0" smtClean="0"/>
              <a:t>Christ’s Nativity</a:t>
            </a:r>
            <a:endParaRPr lang="en-US" sz="1700" b="1" i="1" dirty="0"/>
          </a:p>
        </p:txBody>
      </p:sp>
      <p:pic>
        <p:nvPicPr>
          <p:cNvPr id="6" name="Picture 2" descr="File:Onthemorningtbutt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98221" cy="65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William Blake 00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14" y="-3994"/>
            <a:ext cx="5506408" cy="6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9144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William Blake, </a:t>
            </a:r>
            <a:r>
              <a:rPr lang="en-US" b="1" i="1" dirty="0" smtClean="0"/>
              <a:t>The </a:t>
            </a:r>
            <a:r>
              <a:rPr lang="en-US" b="1" i="1" dirty="0"/>
              <a:t>Great Red Dragon and the Woman Clothed with Sun</a:t>
            </a:r>
            <a:r>
              <a:rPr lang="en-US" b="1" dirty="0"/>
              <a:t> (1805)</a:t>
            </a: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7372472" y="5302059"/>
            <a:ext cx="1710080" cy="12003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One of Blake’s </a:t>
            </a:r>
            <a:r>
              <a:rPr lang="en-US" b="1" i="1" dirty="0" smtClean="0"/>
              <a:t>Great Red Dragon </a:t>
            </a:r>
            <a:r>
              <a:rPr lang="en-US" b="1" dirty="0" smtClean="0"/>
              <a:t>Paintings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99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c/Caspar_David_Friedrich_032_%28The_wanderer_above_the_sea_of_fog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35496" y="2708920"/>
            <a:ext cx="9108504" cy="1728192"/>
          </a:xfr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CA" sz="10000" b="1" dirty="0" smtClean="0">
                <a:ln w="11430"/>
                <a:solidFill>
                  <a:srgbClr val="A78C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iga" pitchFamily="50" charset="0"/>
              </a:rPr>
              <a:t>Romantic Art</a:t>
            </a:r>
            <a:endParaRPr lang="fr-FR" sz="10000" b="1" dirty="0" smtClean="0">
              <a:ln w="11430"/>
              <a:solidFill>
                <a:srgbClr val="A78C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iga" pitchFamily="50" charset="0"/>
            </a:endParaRPr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085184"/>
            <a:ext cx="3419872" cy="15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le:Cottonopoli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2130" r="87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01486">
            <a:off x="-484733" y="4227857"/>
            <a:ext cx="10081883" cy="1143000"/>
          </a:xfr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8800" b="1" dirty="0" smtClean="0">
                <a:latin typeface="Calisto MT" pitchFamily="18" charset="0"/>
              </a:rPr>
              <a:t>YUCK!!!</a:t>
            </a:r>
            <a:endParaRPr lang="en-US" sz="8800" b="1" dirty="0">
              <a:latin typeface="Calisto M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73422"/>
            <a:ext cx="882047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dirty="0" smtClean="0">
                <a:latin typeface="+mj-lt"/>
              </a:rPr>
              <a:t>The Industrial Revolution</a:t>
            </a:r>
            <a:endParaRPr lang="en-US" sz="5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2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c/David_-_The_Death_of_Socrates.jpg/1280px-David_-_The_Death_of_Socrat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-1" r="6978" b="-1234"/>
          <a:stretch/>
        </p:blipFill>
        <p:spPr bwMode="auto">
          <a:xfrm>
            <a:off x="-108520" y="-27385"/>
            <a:ext cx="9252520" cy="709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92" y="332656"/>
            <a:ext cx="6923112" cy="994122"/>
          </a:xfrm>
          <a:noFill/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72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</a:t>
            </a:r>
            <a:r>
              <a:rPr lang="en-US" sz="7200" b="1" baseline="30000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</a:t>
            </a:r>
            <a:r>
              <a:rPr lang="en-US" sz="7200" b="1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Century Art</a:t>
            </a:r>
            <a:endParaRPr lang="en-US" sz="8800" b="1" dirty="0" smtClean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4725144"/>
            <a:ext cx="8152907" cy="1321420"/>
          </a:xfrm>
        </p:spPr>
        <p:txBody>
          <a:bodyPr/>
          <a:lstStyle/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en-US" sz="66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143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Subjects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44497"/>
            <a:ext cx="3168352" cy="408876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i="1" dirty="0"/>
              <a:t>Romantic </a:t>
            </a:r>
            <a:r>
              <a:rPr lang="en-US" b="1" i="1" dirty="0" smtClean="0"/>
              <a:t>artists enjoyed painting </a:t>
            </a:r>
            <a:r>
              <a:rPr lang="en-US" b="1" i="1" dirty="0" smtClean="0">
                <a:solidFill>
                  <a:srgbClr val="00B050"/>
                </a:solidFill>
              </a:rPr>
              <a:t>landscapes</a:t>
            </a:r>
            <a:r>
              <a:rPr lang="en-US" b="1" i="1" dirty="0" smtClean="0"/>
              <a:t>.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b="1" i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800" b="1" i="1" dirty="0" smtClean="0"/>
              <a:t>Humans often take a back seat in Romantic paintings.</a:t>
            </a:r>
          </a:p>
        </p:txBody>
      </p:sp>
      <p:pic>
        <p:nvPicPr>
          <p:cNvPr id="1026" name="Picture 2" descr="http://www.metmuseum.org/toah/images/h2/h2_59.12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51" y="1860521"/>
            <a:ext cx="5054329" cy="322466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38151" y="5169966"/>
            <a:ext cx="505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 Lake of Zug</a:t>
            </a:r>
            <a:r>
              <a:rPr lang="en-US" dirty="0"/>
              <a:t>, 1843</a:t>
            </a:r>
            <a:br>
              <a:rPr lang="en-US" dirty="0"/>
            </a:br>
            <a:r>
              <a:rPr lang="en-US" dirty="0"/>
              <a:t>Joseph </a:t>
            </a:r>
            <a:r>
              <a:rPr lang="en-US" dirty="0" err="1"/>
              <a:t>Mallord</a:t>
            </a:r>
            <a:r>
              <a:rPr lang="en-US" dirty="0"/>
              <a:t> William </a:t>
            </a:r>
            <a:r>
              <a:rPr lang="en-US" dirty="0" smtClean="0"/>
              <a:t>Turner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Watercolor over </a:t>
            </a:r>
            <a:r>
              <a:rPr lang="en-US" dirty="0" smtClean="0"/>
              <a:t>graphite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9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etmuseum.org/toah/images/h2/h2_59.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8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58900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Lake of Zug</a:t>
            </a:r>
            <a:r>
              <a:rPr lang="en-US" dirty="0">
                <a:solidFill>
                  <a:schemeClr val="bg1"/>
                </a:solidFill>
              </a:rPr>
              <a:t>, 1843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Joseph </a:t>
            </a:r>
            <a:r>
              <a:rPr lang="en-US" dirty="0" err="1">
                <a:solidFill>
                  <a:schemeClr val="bg1"/>
                </a:solidFill>
              </a:rPr>
              <a:t>Mallord</a:t>
            </a:r>
            <a:r>
              <a:rPr lang="en-US" dirty="0">
                <a:solidFill>
                  <a:schemeClr val="bg1"/>
                </a:solidFill>
              </a:rPr>
              <a:t> William Turner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Watercolor over graphite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/>
          <a:lstStyle/>
          <a:p>
            <a:pPr algn="l"/>
            <a:r>
              <a:rPr lang="en-US" sz="6000" b="1" dirty="0" smtClean="0"/>
              <a:t>Landscapes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72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5" descr="438px-Caspar_David_Friedrich_self_portra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015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15148" y="1066726"/>
            <a:ext cx="4140176" cy="1786210"/>
          </a:xfrm>
          <a:noFill/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Caspar David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Friedrich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015148" y="3775050"/>
            <a:ext cx="4128852" cy="2318246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German romantic </a:t>
            </a:r>
            <a:r>
              <a:rPr lang="en-US" sz="4800" b="1" dirty="0" smtClean="0"/>
              <a:t>landscape </a:t>
            </a:r>
            <a:br>
              <a:rPr lang="en-US" sz="4800" b="1" dirty="0" smtClean="0"/>
            </a:br>
            <a:r>
              <a:rPr lang="en-US" sz="4800" b="1" dirty="0" smtClean="0"/>
              <a:t>painter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400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3600" b="1" dirty="0" smtClean="0">
              <a:solidFill>
                <a:srgbClr val="A2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friedrich_wande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395" y="0"/>
            <a:ext cx="5359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381328"/>
            <a:ext cx="9144000" cy="476672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Friedrich, </a:t>
            </a:r>
            <a:r>
              <a:rPr lang="en-US" sz="2000" b="1" i="1" dirty="0" smtClean="0">
                <a:solidFill>
                  <a:schemeClr val="bg1"/>
                </a:solidFill>
              </a:rPr>
              <a:t>Wanderer above the sea of fog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60" y="1"/>
            <a:ext cx="88271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229600" cy="609600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Friedrich, </a:t>
            </a:r>
            <a:r>
              <a:rPr lang="en-US" sz="2400" b="1" i="1" dirty="0" smtClean="0">
                <a:solidFill>
                  <a:schemeClr val="bg1"/>
                </a:solidFill>
              </a:rPr>
              <a:t>Moonrise over the sea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6" descr="Fine Art Oil Painting Reproduction - Caspar David Friedrich - Man and Woman Contemplating the Moon"/>
          <p:cNvPicPr>
            <a:picLocks noChangeAspect="1" noChangeArrowheads="1"/>
          </p:cNvPicPr>
          <p:nvPr/>
        </p:nvPicPr>
        <p:blipFill>
          <a:blip r:embed="rId2" cstate="print"/>
          <a:srcRect b="21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229600" cy="609600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Friedrich, </a:t>
            </a:r>
            <a:r>
              <a:rPr lang="en-US" sz="2400" b="1" i="1" dirty="0" smtClean="0">
                <a:solidFill>
                  <a:schemeClr val="bg1"/>
                </a:solidFill>
              </a:rPr>
              <a:t>Man and woman contemplating the moon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c/Caspar_David_Friedrich_009.jpg/1280px-Caspar_David_Friedrich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399" r="2163" b="-399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832" y="908720"/>
            <a:ext cx="5709320" cy="457200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/>
              <a:t>Friedrich, </a:t>
            </a:r>
            <a:r>
              <a:rPr lang="en-US" sz="4400" b="1" i="1" dirty="0" smtClean="0"/>
              <a:t>Morning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4435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229600" cy="609600"/>
          </a:xfrm>
        </p:spPr>
        <p:txBody>
          <a:bodyPr anchor="ctr"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Friedrich, </a:t>
            </a:r>
            <a:r>
              <a:rPr lang="en-US" sz="2400" b="1" i="1" dirty="0" smtClean="0">
                <a:solidFill>
                  <a:schemeClr val="bg1"/>
                </a:solidFill>
              </a:rPr>
              <a:t>Solitary Tree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6646"/>
            <a:ext cx="4762872" cy="1786210"/>
          </a:xfrm>
          <a:noFill/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Karl Friedrich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Schinkel</a:t>
            </a:r>
            <a:endParaRPr lang="en-US" sz="6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80928"/>
            <a:ext cx="4834880" cy="273630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Prussian painter </a:t>
            </a:r>
            <a:br>
              <a:rPr lang="en-US" b="1" dirty="0" smtClean="0"/>
            </a:br>
            <a:r>
              <a:rPr lang="en-US" b="1" dirty="0" smtClean="0"/>
              <a:t>turned architect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Gothic Revival Architecture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200" b="1" dirty="0" smtClean="0">
                <a:hlinkClick r:id="rId4"/>
              </a:rPr>
              <a:t>http://www.artrenewal.org/pages/artist.php?artistid=3718</a:t>
            </a:r>
            <a:r>
              <a:rPr lang="en-US" sz="1200" b="1" dirty="0" smtClean="0"/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700808"/>
            <a:ext cx="29596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accent6">
                <a:lumMod val="1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arm4.staticflickr.com/3287/2807229807_d696aa2849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1877" r="6837" b="216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413792"/>
            <a:ext cx="8039000" cy="1143000"/>
          </a:xfrm>
        </p:spPr>
        <p:txBody>
          <a:bodyPr/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Enlightenment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30" name="Picture 6" descr="http://upload.wikimedia.org/wikipedia/commons/thumb/f/f2/Atelier_de_Nicolas_de_Largilli%C3%A8re%2C_portrait_de_Voltaire%2C_d%C3%A9tail_%28mus%C3%A9e_Carnavalet%29_-002.jpg/220px-Atelier_de_Nicolas_de_Largilli%C3%A8re%2C_portrait_de_Voltaire%2C_d%C3%A9tail_%28mus%C3%A9e_Carnavalet%29_-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8544" b="25610"/>
          <a:stretch/>
        </p:blipFill>
        <p:spPr bwMode="auto">
          <a:xfrm>
            <a:off x="7020272" y="1340768"/>
            <a:ext cx="1676400" cy="17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76205" y="6484476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dirty="0">
                <a:solidFill>
                  <a:schemeClr val="bg1"/>
                </a:solidFill>
                <a:hlinkClick r:id="rId5"/>
              </a:rPr>
              <a:t>Chris Gin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1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355976" cy="679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6131768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Schinkel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Gate in the Rocks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667"/>
          <a:stretch/>
        </p:blipFill>
        <p:spPr bwMode="auto">
          <a:xfrm>
            <a:off x="-36512" y="-27384"/>
            <a:ext cx="918051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1560" y="5301208"/>
            <a:ext cx="37444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Schinkel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Morning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3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44008" y="6021288"/>
            <a:ext cx="43204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Schinkel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Medieval Town by Water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3717" r="-400"/>
          <a:stretch/>
        </p:blipFill>
        <p:spPr bwMode="auto">
          <a:xfrm>
            <a:off x="0" y="-27384"/>
            <a:ext cx="9180512" cy="688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45638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 smtClean="0"/>
              <a:t>Friedrichswerder</a:t>
            </a:r>
            <a:r>
              <a:rPr lang="en-US" sz="3600" b="1" dirty="0" smtClean="0"/>
              <a:t> Church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230425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Berlin, Germany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6012160" y="6470886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Autor</a:t>
            </a:r>
            <a:r>
              <a:rPr lang="en-US" b="1" dirty="0"/>
              <a:t>: </a:t>
            </a:r>
            <a:r>
              <a:rPr lang="en-US" b="1" dirty="0">
                <a:hlinkClick r:id="rId3" tooltip="de:Benutzer:Bruhaha"/>
              </a:rPr>
              <a:t>Dieter </a:t>
            </a:r>
            <a:r>
              <a:rPr lang="en-US" b="1" dirty="0" err="1">
                <a:hlinkClick r:id="rId3" tooltip="de:Benutzer:Bruhaha"/>
              </a:rPr>
              <a:t>Brügmann</a:t>
            </a:r>
            <a:endParaRPr lang="en-US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b="1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" y="202630"/>
            <a:ext cx="2098576" cy="1426170"/>
          </a:xfrm>
          <a:gradFill>
            <a:gsLst>
              <a:gs pos="0">
                <a:schemeClr val="accent2">
                  <a:tint val="50000"/>
                  <a:satMod val="300000"/>
                  <a:alpha val="50000"/>
                </a:schemeClr>
              </a:gs>
              <a:gs pos="35000">
                <a:schemeClr val="accent2">
                  <a:tint val="37000"/>
                  <a:satMod val="300000"/>
                  <a:alpha val="67000"/>
                </a:schemeClr>
              </a:gs>
              <a:gs pos="100000">
                <a:schemeClr val="accent2">
                  <a:tint val="15000"/>
                  <a:satMod val="350000"/>
                  <a:alpha val="75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b="1" dirty="0" smtClean="0"/>
              <a:t>Vaulted Ceilings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3203848" y="6488668"/>
            <a:ext cx="3061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Photo Credit:  Arnold Paul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6646"/>
            <a:ext cx="2890664" cy="1786210"/>
          </a:xfrm>
          <a:noFill/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J.M.W. 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Turner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3068960"/>
            <a:ext cx="4824536" cy="3600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English Romantic Landscape Painter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PROLIFIC: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/>
              <a:t>	550 oil paintings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/>
              <a:t>	&gt; 2,000 watercolors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	</a:t>
            </a:r>
            <a:r>
              <a:rPr lang="en-US" sz="2000" b="1" dirty="0" smtClean="0">
                <a:hlinkClick r:id="rId4"/>
              </a:rPr>
              <a:t>http://www.turnersociety.org.uk</a:t>
            </a:r>
            <a:r>
              <a:rPr lang="en-US" sz="2000" b="1" dirty="0" smtClean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36096" y="1052736"/>
            <a:ext cx="3385863" cy="4988297"/>
            <a:chOff x="5218585" y="980728"/>
            <a:chExt cx="3385863" cy="4988297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980728"/>
              <a:ext cx="3355708" cy="465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5218585" y="5661248"/>
              <a:ext cx="338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/>
                <a:t>Self portrait</a:t>
              </a:r>
              <a:r>
                <a:rPr lang="en-US" sz="1400" b="1" dirty="0" smtClean="0"/>
                <a:t>, oil on canvas, circa 1799</a:t>
              </a:r>
              <a:endParaRPr lang="en-US" sz="1400" b="1" dirty="0"/>
            </a:p>
          </p:txBody>
        </p:sp>
      </p:grpSp>
      <p:pic>
        <p:nvPicPr>
          <p:cNvPr id="16387" name="Picture 3" descr="C:\Users\Tom\AppData\Local\Microsoft\Windows\Temporary Internet Files\Content.IE5\1IYVTH2R\MC90010110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5780" y="1052736"/>
            <a:ext cx="1766300" cy="266770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4048" y="260648"/>
            <a:ext cx="3923928" cy="830997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50000"/>
                </a:schemeClr>
              </a:gs>
              <a:gs pos="80000">
                <a:schemeClr val="dk1">
                  <a:shade val="93000"/>
                  <a:satMod val="130000"/>
                  <a:alpha val="60000"/>
                </a:schemeClr>
              </a:gs>
              <a:gs pos="100000">
                <a:schemeClr val="dk1">
                  <a:shade val="94000"/>
                  <a:satMod val="135000"/>
                  <a:alpha val="67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J.M.W. Turner, </a:t>
            </a:r>
            <a:r>
              <a:rPr lang="en-US" sz="2400" b="1" i="1" dirty="0" smtClean="0"/>
              <a:t>The Slave Ship</a:t>
            </a:r>
            <a:r>
              <a:rPr lang="en-US" sz="2400" b="1" dirty="0" smtClean="0"/>
              <a:t> (1840). Oil on canvas.</a:t>
            </a:r>
            <a:endParaRPr lang="en-US" sz="24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46646"/>
            <a:ext cx="4032448" cy="1786210"/>
          </a:xfrm>
          <a:noFill/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Eugene 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Delacroix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3068960"/>
            <a:ext cx="4680520" cy="3600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French Romanticism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00808"/>
            <a:ext cx="272548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Tom\AppData\Local\Microsoft\Windows\Temporary Internet Files\Content.IE5\3J1VCP10\MC900161684[1].wmf"/>
          <p:cNvPicPr>
            <a:picLocks noChangeAspect="1" noChangeArrowheads="1"/>
          </p:cNvPicPr>
          <p:nvPr/>
        </p:nvPicPr>
        <p:blipFill>
          <a:blip r:embed="rId5" cstate="print"/>
          <a:srcRect r="13965"/>
          <a:stretch>
            <a:fillRect/>
          </a:stretch>
        </p:blipFill>
        <p:spPr bwMode="auto">
          <a:xfrm>
            <a:off x="4427984" y="332656"/>
            <a:ext cx="2432006" cy="244827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8676456" cy="686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3528" y="188640"/>
            <a:ext cx="2448272" cy="1200329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25000"/>
                </a:schemeClr>
              </a:gs>
              <a:gs pos="80000">
                <a:schemeClr val="dk1">
                  <a:shade val="93000"/>
                  <a:satMod val="130000"/>
                  <a:alpha val="34000"/>
                </a:schemeClr>
              </a:gs>
              <a:gs pos="100000">
                <a:schemeClr val="dk1">
                  <a:shade val="94000"/>
                  <a:satMod val="135000"/>
                  <a:alpha val="50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Delacroix, </a:t>
            </a:r>
            <a:br>
              <a:rPr lang="en-US" sz="2400" b="1" dirty="0" smtClean="0"/>
            </a:br>
            <a:r>
              <a:rPr lang="en-US" sz="2400" b="1" i="1" dirty="0" smtClean="0"/>
              <a:t>Liberty Leading the People</a:t>
            </a:r>
            <a:r>
              <a:rPr lang="en-US" sz="2400" b="1" dirty="0" smtClean="0"/>
              <a:t> (1830)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830" y="4343414"/>
            <a:ext cx="4876397" cy="908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"/>
          <a:stretch/>
        </p:blipFill>
        <p:spPr>
          <a:xfrm>
            <a:off x="0" y="152399"/>
            <a:ext cx="9144000" cy="178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7110"/>
            <a:ext cx="4724400" cy="5690890"/>
          </a:xfrm>
          <a:prstGeom prst="rect">
            <a:avLst/>
          </a:prstGeom>
          <a:effectLst/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506476"/>
            <a:ext cx="5867400" cy="2684524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1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5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2" y="5257801"/>
            <a:ext cx="990600" cy="9906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5"/>
          </p:cNvPr>
          <p:cNvSpPr/>
          <p:nvPr/>
        </p:nvSpPr>
        <p:spPr>
          <a:xfrm>
            <a:off x="0" y="0"/>
            <a:ext cx="9144000" cy="43434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94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m\AppData\Local\Microsoft\Windows\Temporary Internet Files\Content.IE5\S3LQFRLB\MP9004051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" y="404664"/>
            <a:ext cx="9152013" cy="61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http://upload.wikimedia.org/wikipedia/commons/thumb/f/f2/Atelier_de_Nicolas_de_Largilli%C3%A8re%2C_portrait_de_Voltaire%2C_d%C3%A9tail_%28mus%C3%A9e_Carnavalet%29_-002.jpg/220px-Atelier_de_Nicolas_de_Largilli%C3%A8re%2C_portrait_de_Voltaire%2C_d%C3%A9tail_%28mus%C3%A9e_Carnavalet%29_-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8544" b="25610"/>
          <a:stretch/>
        </p:blipFill>
        <p:spPr bwMode="auto">
          <a:xfrm>
            <a:off x="7020272" y="1340768"/>
            <a:ext cx="1676400" cy="17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 rot="21101486">
            <a:off x="-484733" y="4227857"/>
            <a:ext cx="10081883" cy="1143000"/>
          </a:xfrm>
          <a:prstGeom prst="rect">
            <a:avLst/>
          </a:prstGeom>
          <a:solidFill>
            <a:schemeClr val="dk1">
              <a:alpha val="75000"/>
            </a:schemeClr>
          </a:solidFill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dirty="0" smtClean="0">
                <a:latin typeface="Calisto MT" pitchFamily="18" charset="0"/>
              </a:rPr>
              <a:t>SUCKS!!!</a:t>
            </a:r>
            <a:endParaRPr lang="en-US" sz="8800" b="1" dirty="0">
              <a:latin typeface="Calisto MT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96552" y="413792"/>
            <a:ext cx="8039000" cy="1143000"/>
          </a:xfrm>
        </p:spPr>
        <p:txBody>
          <a:bodyPr/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Enlightenment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199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accent6">
                <a:lumMod val="1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&quot;No&quot; Symbol 1"/>
          <p:cNvSpPr/>
          <p:nvPr/>
        </p:nvSpPr>
        <p:spPr>
          <a:xfrm>
            <a:off x="144016" y="1844824"/>
            <a:ext cx="5940152" cy="4394921"/>
          </a:xfrm>
          <a:prstGeom prst="noSmoking">
            <a:avLst>
              <a:gd name="adj" fmla="val 3486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6232358" cy="2246777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>
              <a:defRPr/>
            </a:pPr>
            <a:r>
              <a:rPr lang="en-US" sz="7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iga" pitchFamily="50" charset="0"/>
              </a:rPr>
              <a:t>A Reaction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2348880"/>
            <a:ext cx="6232358" cy="4392488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</a:rPr>
              <a:t>Enlightenment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</a:rPr>
              <a:t>Industrial Revolution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</a:rPr>
              <a:t>Progress</a:t>
            </a:r>
          </a:p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Calisto MT" pitchFamily="18" charset="0"/>
              </a:rPr>
              <a:t>Urbanization</a:t>
            </a:r>
            <a:endParaRPr lang="en-US" sz="3600" b="1" dirty="0" smtClean="0">
              <a:solidFill>
                <a:schemeClr val="bg1"/>
              </a:solidFill>
              <a:latin typeface="Calisto MT" pitchFamily="18" charset="0"/>
            </a:endParaRPr>
          </a:p>
        </p:txBody>
      </p:sp>
      <p:pic>
        <p:nvPicPr>
          <p:cNvPr id="6" name="Picture 3" descr="C:\Users\Tom\AppData\Local\Microsoft\Windows\Temporary Internet Files\Content.IE5\S3LQFRLB\MP900405100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6"/>
          <a:stretch/>
        </p:blipFill>
        <p:spPr bwMode="auto">
          <a:xfrm>
            <a:off x="6232358" y="404664"/>
            <a:ext cx="2911642" cy="61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upload.wikimedia.org/wikipedia/commons/thumb/f/f2/Atelier_de_Nicolas_de_Largilli%C3%A8re%2C_portrait_de_Voltaire%2C_d%C3%A9tail_%28mus%C3%A9e_Carnavalet%29_-002.jpg/220px-Atelier_de_Nicolas_de_Largilli%C3%A8re%2C_portrait_de_Voltaire%2C_d%C3%A9tail_%28mus%C3%A9e_Carnavalet%29_-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8544" b="25610"/>
          <a:stretch/>
        </p:blipFill>
        <p:spPr bwMode="auto">
          <a:xfrm>
            <a:off x="7020272" y="1340768"/>
            <a:ext cx="1676400" cy="17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32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84576" cy="367240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The</a:t>
            </a:r>
            <a:br>
              <a:rPr lang="en-US" sz="8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</a:br>
            <a:r>
              <a:rPr lang="en-US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en-US" sz="8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/>
            </a:r>
            <a:br>
              <a:rPr lang="en-US" sz="8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</a:br>
            <a:r>
              <a:rPr lang="en-US" sz="8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iga" pitchFamily="50" charset="0"/>
              </a:rPr>
              <a:t>Values </a:t>
            </a:r>
            <a:endParaRPr lang="en-US" sz="8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iga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960" y="3645024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8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/>
              </a:rPr>
              <a:t>of the</a:t>
            </a:r>
            <a:br>
              <a:rPr lang="en-US" sz="88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/>
              </a:rPr>
            </a:br>
            <a:r>
              <a:rPr lang="en-US" sz="32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/>
              </a:rPr>
              <a:t> </a:t>
            </a:r>
            <a:r>
              <a:rPr lang="en-US" sz="88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/>
              </a:rPr>
              <a:t/>
            </a:r>
            <a:br>
              <a:rPr lang="en-US" sz="88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/>
              </a:rPr>
            </a:br>
            <a:r>
              <a:rPr lang="en-US" sz="6600" b="1" dirty="0">
                <a:ln w="11430"/>
                <a:solidFill>
                  <a:srgbClr val="12111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iga" pitchFamily="50" charset="0"/>
              </a:rPr>
              <a:t>Romantics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1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Tom\AppData\Local\Microsoft\Windows\Temporary Internet Files\Content.IE5\E8DPK5BM\MP900442316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5166" b="6565"/>
          <a:stretch/>
        </p:blipFill>
        <p:spPr bwMode="auto">
          <a:xfrm>
            <a:off x="-1" y="0"/>
            <a:ext cx="9144001" cy="68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3466752"/>
            <a:ext cx="6084168" cy="1786210"/>
          </a:xfrm>
        </p:spPr>
        <p:txBody>
          <a:bodyPr/>
          <a:lstStyle/>
          <a:p>
            <a:r>
              <a:rPr lang="en-US" sz="8000" dirty="0" smtClean="0"/>
              <a:t>Nature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386608" cy="12527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56175" y="2060848"/>
            <a:ext cx="1224137" cy="22254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m\AppData\Local\Microsoft\Windows\Temporary Internet Files\Content.IE5\AJE0FOE6\MP900439290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45924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040560" cy="2578298"/>
          </a:xfrm>
        </p:spPr>
        <p:txBody>
          <a:bodyPr/>
          <a:lstStyle/>
          <a:p>
            <a:r>
              <a:rPr lang="en-US" sz="7200" b="1" dirty="0" smtClean="0"/>
              <a:t>Childhood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3933056"/>
            <a:ext cx="3466728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/>
              <a:t>An Age of Innocence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6846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eaofFog">
      <a:dk1>
        <a:srgbClr val="121116"/>
      </a:dk1>
      <a:lt1>
        <a:srgbClr val="E2E2EC"/>
      </a:lt1>
      <a:dk2>
        <a:srgbClr val="201E21"/>
      </a:dk2>
      <a:lt2>
        <a:srgbClr val="9CB3C5"/>
      </a:lt2>
      <a:accent1>
        <a:srgbClr val="39312F"/>
      </a:accent1>
      <a:accent2>
        <a:srgbClr val="39312F"/>
      </a:accent2>
      <a:accent3>
        <a:srgbClr val="334752"/>
      </a:accent3>
      <a:accent4>
        <a:srgbClr val="334752"/>
      </a:accent4>
      <a:accent5>
        <a:srgbClr val="12121B"/>
      </a:accent5>
      <a:accent6>
        <a:srgbClr val="12121B"/>
      </a:accent6>
      <a:hlink>
        <a:srgbClr val="201E21"/>
      </a:hlink>
      <a:folHlink>
        <a:srgbClr val="39312F"/>
      </a:folHlink>
    </a:clrScheme>
    <a:fontScheme name="Script Heading">
      <a:majorFont>
        <a:latin typeface="Taiga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TomRicheyDotNet">
      <a:majorFont>
        <a:latin typeface="Lobster Tw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eaofFogDark">
    <a:dk1>
      <a:srgbClr val="121116"/>
    </a:dk1>
    <a:lt1>
      <a:srgbClr val="E2E2EC"/>
    </a:lt1>
    <a:dk2>
      <a:srgbClr val="201E21"/>
    </a:dk2>
    <a:lt2>
      <a:srgbClr val="9CB3C5"/>
    </a:lt2>
    <a:accent1>
      <a:srgbClr val="E2E2EC"/>
    </a:accent1>
    <a:accent2>
      <a:srgbClr val="E2E2EC"/>
    </a:accent2>
    <a:accent3>
      <a:srgbClr val="9CB3C5"/>
    </a:accent3>
    <a:accent4>
      <a:srgbClr val="9CB3C5"/>
    </a:accent4>
    <a:accent5>
      <a:srgbClr val="D3C6BF"/>
    </a:accent5>
    <a:accent6>
      <a:srgbClr val="E9E2DF"/>
    </a:accent6>
    <a:hlink>
      <a:srgbClr val="D1D4DB"/>
    </a:hlink>
    <a:folHlink>
      <a:srgbClr val="9CB3C5"/>
    </a:folHlink>
  </a:clrScheme>
</a:themeOverride>
</file>

<file path=ppt/theme/themeOverride10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11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12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13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14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15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2.xml><?xml version="1.0" encoding="utf-8"?>
<a:themeOverride xmlns:a="http://schemas.openxmlformats.org/drawingml/2006/main">
  <a:clrScheme name="SeaofFogDark">
    <a:dk1>
      <a:srgbClr val="121116"/>
    </a:dk1>
    <a:lt1>
      <a:srgbClr val="E2E2EC"/>
    </a:lt1>
    <a:dk2>
      <a:srgbClr val="201E21"/>
    </a:dk2>
    <a:lt2>
      <a:srgbClr val="9CB3C5"/>
    </a:lt2>
    <a:accent1>
      <a:srgbClr val="E2E2EC"/>
    </a:accent1>
    <a:accent2>
      <a:srgbClr val="E2E2EC"/>
    </a:accent2>
    <a:accent3>
      <a:srgbClr val="9CB3C5"/>
    </a:accent3>
    <a:accent4>
      <a:srgbClr val="9CB3C5"/>
    </a:accent4>
    <a:accent5>
      <a:srgbClr val="D3C6BF"/>
    </a:accent5>
    <a:accent6>
      <a:srgbClr val="E9E2DF"/>
    </a:accent6>
    <a:hlink>
      <a:srgbClr val="D1D4DB"/>
    </a:hlink>
    <a:folHlink>
      <a:srgbClr val="9CB3C5"/>
    </a:folHlink>
  </a:clrScheme>
</a:themeOverride>
</file>

<file path=ppt/theme/themeOverride3.xml><?xml version="1.0" encoding="utf-8"?>
<a:themeOverride xmlns:a="http://schemas.openxmlformats.org/drawingml/2006/main">
  <a:clrScheme name="SeaofFogDark">
    <a:dk1>
      <a:srgbClr val="121116"/>
    </a:dk1>
    <a:lt1>
      <a:srgbClr val="E2E2EC"/>
    </a:lt1>
    <a:dk2>
      <a:srgbClr val="201E21"/>
    </a:dk2>
    <a:lt2>
      <a:srgbClr val="9CB3C5"/>
    </a:lt2>
    <a:accent1>
      <a:srgbClr val="E2E2EC"/>
    </a:accent1>
    <a:accent2>
      <a:srgbClr val="E2E2EC"/>
    </a:accent2>
    <a:accent3>
      <a:srgbClr val="9CB3C5"/>
    </a:accent3>
    <a:accent4>
      <a:srgbClr val="9CB3C5"/>
    </a:accent4>
    <a:accent5>
      <a:srgbClr val="D3C6BF"/>
    </a:accent5>
    <a:accent6>
      <a:srgbClr val="E9E2DF"/>
    </a:accent6>
    <a:hlink>
      <a:srgbClr val="D1D4DB"/>
    </a:hlink>
    <a:folHlink>
      <a:srgbClr val="9CB3C5"/>
    </a:folHlink>
  </a:clrScheme>
</a:themeOverride>
</file>

<file path=ppt/theme/themeOverride4.xml><?xml version="1.0" encoding="utf-8"?>
<a:themeOverride xmlns:a="http://schemas.openxmlformats.org/drawingml/2006/main">
  <a:clrScheme name="SeaofFogDark">
    <a:dk1>
      <a:srgbClr val="121116"/>
    </a:dk1>
    <a:lt1>
      <a:srgbClr val="E2E2EC"/>
    </a:lt1>
    <a:dk2>
      <a:srgbClr val="201E21"/>
    </a:dk2>
    <a:lt2>
      <a:srgbClr val="9CB3C5"/>
    </a:lt2>
    <a:accent1>
      <a:srgbClr val="E2E2EC"/>
    </a:accent1>
    <a:accent2>
      <a:srgbClr val="E2E2EC"/>
    </a:accent2>
    <a:accent3>
      <a:srgbClr val="9CB3C5"/>
    </a:accent3>
    <a:accent4>
      <a:srgbClr val="9CB3C5"/>
    </a:accent4>
    <a:accent5>
      <a:srgbClr val="D3C6BF"/>
    </a:accent5>
    <a:accent6>
      <a:srgbClr val="E9E2DF"/>
    </a:accent6>
    <a:hlink>
      <a:srgbClr val="D1D4DB"/>
    </a:hlink>
    <a:folHlink>
      <a:srgbClr val="9CB3C5"/>
    </a:folHlink>
  </a:clrScheme>
</a:themeOverride>
</file>

<file path=ppt/theme/themeOverride5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6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7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8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ppt/theme/themeOverride9.xml><?xml version="1.0" encoding="utf-8"?>
<a:themeOverride xmlns:a="http://schemas.openxmlformats.org/drawingml/2006/main">
  <a:clrScheme name="SeaofFog">
    <a:dk1>
      <a:srgbClr val="121116"/>
    </a:dk1>
    <a:lt1>
      <a:srgbClr val="E2E2EC"/>
    </a:lt1>
    <a:dk2>
      <a:srgbClr val="201E21"/>
    </a:dk2>
    <a:lt2>
      <a:srgbClr val="9CB3C5"/>
    </a:lt2>
    <a:accent1>
      <a:srgbClr val="39312F"/>
    </a:accent1>
    <a:accent2>
      <a:srgbClr val="39312F"/>
    </a:accent2>
    <a:accent3>
      <a:srgbClr val="334752"/>
    </a:accent3>
    <a:accent4>
      <a:srgbClr val="334752"/>
    </a:accent4>
    <a:accent5>
      <a:srgbClr val="12121B"/>
    </a:accent5>
    <a:accent6>
      <a:srgbClr val="12121B"/>
    </a:accent6>
    <a:hlink>
      <a:srgbClr val="201E21"/>
    </a:hlink>
    <a:folHlink>
      <a:srgbClr val="3931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501</Words>
  <Application>Microsoft Office PowerPoint</Application>
  <PresentationFormat>On-screen Show (4:3)</PresentationFormat>
  <Paragraphs>140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Lucida Handwriting</vt:lpstr>
      <vt:lpstr>Garamond</vt:lpstr>
      <vt:lpstr>Taiga</vt:lpstr>
      <vt:lpstr>Lobster Two</vt:lpstr>
      <vt:lpstr>Calibri</vt:lpstr>
      <vt:lpstr>Wingdings</vt:lpstr>
      <vt:lpstr>Arial</vt:lpstr>
      <vt:lpstr>Calisto MT</vt:lpstr>
      <vt:lpstr>Thème Office</vt:lpstr>
      <vt:lpstr>4_Office Theme</vt:lpstr>
      <vt:lpstr>Romanticism</vt:lpstr>
      <vt:lpstr>PowerPoint Presentation</vt:lpstr>
      <vt:lpstr>YUCK!!!</vt:lpstr>
      <vt:lpstr>The Enlightenment</vt:lpstr>
      <vt:lpstr>The Enlightenment</vt:lpstr>
      <vt:lpstr>A Reaction</vt:lpstr>
      <vt:lpstr>The   Values </vt:lpstr>
      <vt:lpstr>Nature</vt:lpstr>
      <vt:lpstr>Childhood</vt:lpstr>
      <vt:lpstr>Emotion</vt:lpstr>
      <vt:lpstr>Religion</vt:lpstr>
      <vt:lpstr>Romantic Love</vt:lpstr>
      <vt:lpstr>Nostalgia</vt:lpstr>
      <vt:lpstr>Nature</vt:lpstr>
      <vt:lpstr>Castle +  Nature =</vt:lpstr>
      <vt:lpstr>Enlightenment vs. Romanticism</vt:lpstr>
      <vt:lpstr>The Critique of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Romantic Art</vt:lpstr>
      <vt:lpstr>18th Century Art</vt:lpstr>
      <vt:lpstr>PowerPoint Presentation</vt:lpstr>
      <vt:lpstr>Landscapes</vt:lpstr>
      <vt:lpstr>Caspar David Friedrich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Karl Friedrich Schinkel</vt:lpstr>
      <vt:lpstr>PowerPoint Presentation</vt:lpstr>
      <vt:lpstr>PowerPoint Presentation</vt:lpstr>
      <vt:lpstr>PowerPoint Presentation</vt:lpstr>
      <vt:lpstr>Friedrichswerder Church</vt:lpstr>
      <vt:lpstr>Vaulted Ceilings</vt:lpstr>
      <vt:lpstr>J.M.W. Turner</vt:lpstr>
      <vt:lpstr>PowerPoint Presentation</vt:lpstr>
      <vt:lpstr>Eugene Delacroix</vt:lpstr>
      <vt:lpstr>PowerPoint Presentation</vt:lpstr>
      <vt:lpstr>PowerPoint Presentation</vt:lpstr>
    </vt:vector>
  </TitlesOfParts>
  <Company>Party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Romanticism</dc:title>
  <dc:creator>Tom Richey</dc:creator>
  <cp:lastModifiedBy>Tom Richey</cp:lastModifiedBy>
  <cp:revision>116</cp:revision>
  <dcterms:created xsi:type="dcterms:W3CDTF">2007-11-04T18:16:29Z</dcterms:created>
  <dcterms:modified xsi:type="dcterms:W3CDTF">2014-03-26T19:38:51Z</dcterms:modified>
</cp:coreProperties>
</file>