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2" r:id="rId1"/>
    <p:sldMasterId id="2147483801" r:id="rId2"/>
    <p:sldMasterId id="2147483813" r:id="rId3"/>
  </p:sldMasterIdLst>
  <p:notesMasterIdLst>
    <p:notesMasterId r:id="rId33"/>
  </p:notesMasterIdLst>
  <p:sldIdLst>
    <p:sldId id="379" r:id="rId4"/>
    <p:sldId id="309" r:id="rId5"/>
    <p:sldId id="363" r:id="rId6"/>
    <p:sldId id="364" r:id="rId7"/>
    <p:sldId id="321" r:id="rId8"/>
    <p:sldId id="380" r:id="rId9"/>
    <p:sldId id="360" r:id="rId10"/>
    <p:sldId id="361" r:id="rId11"/>
    <p:sldId id="331" r:id="rId12"/>
    <p:sldId id="330" r:id="rId13"/>
    <p:sldId id="336" r:id="rId14"/>
    <p:sldId id="365" r:id="rId15"/>
    <p:sldId id="366" r:id="rId16"/>
    <p:sldId id="333" r:id="rId17"/>
    <p:sldId id="381" r:id="rId18"/>
    <p:sldId id="369" r:id="rId19"/>
    <p:sldId id="368" r:id="rId20"/>
    <p:sldId id="367" r:id="rId21"/>
    <p:sldId id="371" r:id="rId22"/>
    <p:sldId id="337" r:id="rId23"/>
    <p:sldId id="370" r:id="rId24"/>
    <p:sldId id="372" r:id="rId25"/>
    <p:sldId id="362" r:id="rId26"/>
    <p:sldId id="373" r:id="rId27"/>
    <p:sldId id="374" r:id="rId28"/>
    <p:sldId id="376" r:id="rId29"/>
    <p:sldId id="375" r:id="rId30"/>
    <p:sldId id="377" r:id="rId31"/>
    <p:sldId id="382" r:id="rId32"/>
  </p:sldIdLst>
  <p:sldSz cx="9144000" cy="6858000" type="screen4x3"/>
  <p:notesSz cx="6858000" cy="9144000"/>
  <p:embeddedFontLst>
    <p:embeddedFont>
      <p:font typeface="CapitalisTypOasis" panose="02000605090000020004" pitchFamily="2" charset="0"/>
      <p:regular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Biondi" panose="020B0604020202020204" charset="0"/>
      <p:regular r:id="rId39"/>
    </p:embeddedFont>
    <p:embeddedFont>
      <p:font typeface="aeterna SmallCapsOsf" panose="020B0604020202020204" charset="0"/>
      <p:regular r:id="rId40"/>
    </p:embeddedFont>
    <p:embeddedFont>
      <p:font typeface="Garamond" panose="02020404030301010803" pitchFamily="18" charset="0"/>
      <p:regular r:id="rId41"/>
      <p:bold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ell MT" panose="02020503060305020303" pitchFamily="18" charset="0"/>
      <p:regular r:id="rId48"/>
      <p:bold r:id="rId49"/>
      <p:italic r:id="rId5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4F"/>
    <a:srgbClr val="FFAB57"/>
    <a:srgbClr val="FF9933"/>
    <a:srgbClr val="F6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 varScale="1">
        <p:scale>
          <a:sx n="67" d="100"/>
          <a:sy n="67" d="100"/>
        </p:scale>
        <p:origin x="13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5F9F3-1E4A-4F13-A005-D9E7662AB19E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1AAE-3283-4224-8D8F-68BA8A56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 http://www.bookdrum.com/images/books/50602_m.jpg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1AAE-3283-4224-8D8F-68BA8A563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1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http://oxfordmedicine.com/doc/10.1093/med/9780199228881.001.0001/graphic310-full.jpg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1AAE-3283-4224-8D8F-68BA8A563A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2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0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9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4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21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58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8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23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7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2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52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9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45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3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2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9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00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96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4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42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4/14/2014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9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://www.tomrichey.ne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oxfordmedicine.com/doc/10.1093/med/9780199228881.001.0001/graphic310-full.jpg" TargetMode="Externa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ro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chilleion_(Corfu)" TargetMode="External"/><Relationship Id="rId5" Type="http://schemas.openxmlformats.org/officeDocument/2006/relationships/hyperlink" Target="http://en.wikipedia.org/wiki/Fresco" TargetMode="External"/><Relationship Id="rId4" Type="http://schemas.openxmlformats.org/officeDocument/2006/relationships/hyperlink" Target="http://en.wikipedia.org/wiki/Panoramic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Epic_poetry" TargetMode="Externa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hyperlink" Target="http://www.flickr.com/photos/hillari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://commons.wikimedia.org/wiki/File:Walls_of_Troy_(1)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hyperlink" Target="http://commons.wikimedia.org/wiki/File:Walls_of_Troy_(1)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commons.wikimedia.org/wiki/File:Walls_of_Troy_(1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hyperlink" Target="http://www.youtube.com/tomforameri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starwyn.deviantart.com/art/ERIS-2180246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geographic.nl/fotografie/foto/broken-rop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kMZWpmaQoA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://www.youtube.com/v/sYlpwFBVh2g?hl=en_US&amp;version=3&amp;rel=0;autoplay=1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en.wikipedia.org/wiki/Evelyn_de_Morgan" TargetMode="External"/><Relationship Id="rId5" Type="http://schemas.openxmlformats.org/officeDocument/2006/relationships/hyperlink" Target="http://en.wikipedia.org/wiki/Helen_of_Troy_(painting)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17274"/>
          <a:stretch/>
        </p:blipFill>
        <p:spPr bwMode="auto">
          <a:xfrm>
            <a:off x="7080" y="0"/>
            <a:ext cx="9146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2743200"/>
            <a:ext cx="9153708" cy="4114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accent6">
                  <a:tint val="90000"/>
                  <a:satMod val="12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839200" cy="4267200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t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 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/>
            </a:r>
            <a:b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</a:br>
            <a:r>
              <a:rPr lang="en-US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The Trojan War 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/>
            </a:r>
            <a:b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and Homer’s </a:t>
            </a:r>
            <a:r>
              <a:rPr lang="en-US" sz="4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Iliad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31" y="4572000"/>
            <a:ext cx="316436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5556" b="16667"/>
          <a:stretch>
            <a:fillRect/>
          </a:stretch>
        </p:blipFill>
        <p:spPr bwMode="auto">
          <a:xfrm>
            <a:off x="0" y="0"/>
            <a:ext cx="91607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6200"/>
            <a:ext cx="9160791" cy="1219200"/>
          </a:xfrm>
          <a:solidFill>
            <a:schemeClr val="tx1">
              <a:alpha val="55000"/>
            </a:schemeClr>
          </a:solidFill>
          <a:effectLst/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The Trojan War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740445"/>
              </p:ext>
            </p:extLst>
          </p:nvPr>
        </p:nvGraphicFramePr>
        <p:xfrm>
          <a:off x="228600" y="2667000"/>
          <a:ext cx="41148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Achaeans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Agamemnon 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2400" i="1" dirty="0" smtClean="0"/>
                        <a:t>King of Mycenae</a:t>
                      </a:r>
                      <a:endParaRPr lang="en-US" sz="2400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Menelaus</a:t>
                      </a:r>
                      <a:endParaRPr lang="en-US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/>
                        <a:t>King of Sparta</a:t>
                      </a:r>
                    </a:p>
                    <a:p>
                      <a:pPr algn="ctr"/>
                      <a:r>
                        <a:rPr lang="en-US" sz="2400" i="0" dirty="0" smtClean="0"/>
                        <a:t>Agamemnon’s Brother</a:t>
                      </a:r>
                      <a:endParaRPr lang="en-US" sz="240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Achilles</a:t>
                      </a:r>
                      <a:endParaRPr lang="en-US" sz="28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Odysseus</a:t>
                      </a:r>
                      <a:endParaRPr lang="en-US" sz="28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10072"/>
              </p:ext>
            </p:extLst>
          </p:nvPr>
        </p:nvGraphicFramePr>
        <p:xfrm>
          <a:off x="5105400" y="1386840"/>
          <a:ext cx="38862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37084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Trojans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/>
                        <a:t>Priam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2400" i="1" dirty="0" smtClean="0"/>
                        <a:t>King of Troy</a:t>
                      </a:r>
                      <a:endParaRPr lang="en-US" sz="24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Hector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Paris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Helen</a:t>
                      </a:r>
                      <a:endParaRPr lang="en-US" sz="2800" b="1" dirty="0" smtClean="0"/>
                    </a:p>
                    <a:p>
                      <a:pPr algn="ctr"/>
                      <a:r>
                        <a:rPr lang="en-US" sz="2800" i="1" strike="sngStrike" dirty="0" smtClean="0"/>
                        <a:t>Queen</a:t>
                      </a:r>
                      <a:r>
                        <a:rPr lang="en-US" sz="2800" i="1" strike="sngStrike" baseline="0" dirty="0" smtClean="0"/>
                        <a:t> of Sparta</a:t>
                      </a:r>
                    </a:p>
                    <a:p>
                      <a:pPr algn="ctr"/>
                      <a:r>
                        <a:rPr lang="en-US" sz="2800" i="1" baseline="0" dirty="0" smtClean="0"/>
                        <a:t>Princess of Troy</a:t>
                      </a:r>
                      <a:endParaRPr lang="en-US" sz="2800" i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86200" y="63201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SUITOR</a:t>
            </a:r>
            <a:endParaRPr lang="en-US" sz="2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733800" y="6019800"/>
            <a:ext cx="381000" cy="3810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" y="3352800"/>
            <a:ext cx="4114800" cy="22098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trike="sngStrike" dirty="0" smtClean="0"/>
              <a:t>NEED TO KNOW</a:t>
            </a:r>
            <a:endParaRPr lang="en-US" sz="4000" b="1" strike="sngStrike" dirty="0"/>
          </a:p>
        </p:txBody>
      </p:sp>
      <p:sp>
        <p:nvSpPr>
          <p:cNvPr id="5" name="Rectangle 4"/>
          <p:cNvSpPr/>
          <p:nvPr/>
        </p:nvSpPr>
        <p:spPr>
          <a:xfrm>
            <a:off x="457200" y="1371600"/>
            <a:ext cx="2388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(13</a:t>
            </a:r>
            <a:r>
              <a:rPr lang="en-US" sz="2800" b="1" baseline="30000" dirty="0"/>
              <a:t>th</a:t>
            </a:r>
            <a:r>
              <a:rPr lang="en-US" sz="2800" b="1" dirty="0"/>
              <a:t> c. BC?)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41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Achilles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2133600"/>
            <a:ext cx="4114801" cy="4191000"/>
          </a:xfrm>
        </p:spPr>
        <p:txBody>
          <a:bodyPr>
            <a:noAutofit/>
          </a:bodyPr>
          <a:lstStyle/>
          <a:p>
            <a:pPr marL="173038" indent="-173038">
              <a:buNone/>
            </a:pPr>
            <a:r>
              <a:rPr lang="en-US" b="1" i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“Sing, Goddess, of the </a:t>
            </a:r>
            <a:r>
              <a:rPr lang="en-US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iondi" panose="02000505030000020004" pitchFamily="2" charset="0"/>
              </a:rPr>
              <a:t>rage</a:t>
            </a:r>
            <a:r>
              <a:rPr lang="en-US" b="1" i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 of </a:t>
            </a:r>
            <a:r>
              <a:rPr lang="en-US" b="1" i="1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Peleus</a:t>
            </a:r>
            <a:r>
              <a:rPr lang="en-US" b="1" i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' son Achilles, the accursed rage that brought great suffering to the Achaeans.”</a:t>
            </a:r>
          </a:p>
          <a:p>
            <a:pPr marL="1087438" indent="-693738">
              <a:buNone/>
            </a:pPr>
            <a:r>
              <a:rPr lang="en-US" sz="2800" dirty="0" smtClean="0">
                <a:solidFill>
                  <a:schemeClr val="bg1"/>
                </a:solidFill>
                <a:latin typeface="Bell MT" panose="02020503060305020303" pitchFamily="18" charset="0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-- Opening lines </a:t>
            </a:r>
            <a:br>
              <a:rPr lang="en-US" sz="2800" b="1" dirty="0" smtClean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    of The </a:t>
            </a:r>
            <a:r>
              <a:rPr lang="en-US" sz="2800" b="1" i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Iliad</a:t>
            </a:r>
            <a:endParaRPr lang="en-US" sz="28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113" y="1367135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AB57"/>
                </a:solidFill>
              </a:rPr>
              <a:t>The Protagonist of the Iliad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8648" r="4947"/>
          <a:stretch/>
        </p:blipFill>
        <p:spPr bwMode="auto">
          <a:xfrm>
            <a:off x="4719144" y="381000"/>
            <a:ext cx="4272456" cy="5334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19144" y="5715000"/>
            <a:ext cx="427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AB57"/>
                </a:solidFill>
              </a:rPr>
              <a:t>Brad Pitt as Achilles</a:t>
            </a:r>
            <a:endParaRPr lang="en-US" sz="2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200400"/>
            <a:ext cx="3429000" cy="205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bg1"/>
                </a:solidFill>
              </a:rPr>
              <a:t>Post-Homeric legends portrayed Achilles as invincible, except for his heel.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543128" cy="640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81400" y="64008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AB57"/>
                </a:solidFill>
              </a:rPr>
              <a:t>Thetis dips baby Achilles into the River 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Styx</a:t>
            </a:r>
            <a:endParaRPr lang="en-U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4572000" cy="193516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 Legend of Achilles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884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05200" cy="208756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Achilles Tendon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00401"/>
            <a:ext cx="3505200" cy="1600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“Achilles Heel”</a:t>
            </a:r>
          </a:p>
          <a:p>
            <a:pPr marL="0" indent="0" algn="ctr">
              <a:buNone/>
            </a:pPr>
            <a:endParaRPr lang="en-US" sz="1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800" b="1" i="1" dirty="0" smtClean="0">
                <a:solidFill>
                  <a:schemeClr val="bg1"/>
                </a:solidFill>
              </a:rPr>
              <a:t>A Person’s Weakness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oxfordmedicine.com/doc/10.1093/med/9780199228881.001.0001/graphic310-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5486399" cy="62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5906869"/>
            <a:ext cx="21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Picture Credit:</a:t>
            </a:r>
          </a:p>
          <a:p>
            <a:pPr algn="ctr"/>
            <a:r>
              <a:rPr lang="en-US" dirty="0" smtClean="0">
                <a:hlinkClick r:id="rId5"/>
              </a:rPr>
              <a:t>Oxford Medicine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815246">
            <a:off x="3379714" y="1284744"/>
            <a:ext cx="4064403" cy="60854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6200"/>
            <a:ext cx="9144001" cy="990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Achilles vs. Hector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00200"/>
            <a:ext cx="9144001" cy="409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906869"/>
            <a:ext cx="9144000" cy="67710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Triumphant Achilles dragging Hector's lifeless body in front of the Gates of </a:t>
            </a:r>
            <a:r>
              <a:rPr lang="en-US" sz="2000" b="1" dirty="0" smtClean="0">
                <a:hlinkClick r:id="rId3" tooltip="Troy"/>
              </a:rPr>
              <a:t>Troy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dirty="0" smtClean="0"/>
              <a:t>(from a </a:t>
            </a:r>
            <a:r>
              <a:rPr lang="en-US" dirty="0" smtClean="0">
                <a:hlinkClick r:id="rId4" tooltip="Panoramic"/>
              </a:rPr>
              <a:t>panoramic</a:t>
            </a:r>
            <a:r>
              <a:rPr lang="en-US" dirty="0" smtClean="0"/>
              <a:t> </a:t>
            </a:r>
            <a:r>
              <a:rPr lang="en-US" dirty="0" smtClean="0">
                <a:hlinkClick r:id="rId5" tooltip="Fresco"/>
              </a:rPr>
              <a:t>fresco</a:t>
            </a:r>
            <a:r>
              <a:rPr lang="en-US" dirty="0" smtClean="0"/>
              <a:t> on the upper level of the main hall of the </a:t>
            </a:r>
            <a:r>
              <a:rPr lang="en-US" dirty="0" err="1" smtClean="0">
                <a:hlinkClick r:id="rId6" tooltip="Achilleion (Corfu)"/>
              </a:rPr>
              <a:t>Achilleion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986135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Climactic Confrontation of the </a:t>
            </a:r>
            <a:r>
              <a:rPr lang="en-US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Iliad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Ecclesiastes 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eterna SmallCapsOsf" pitchFamily="2" charset="0"/>
                <a:ea typeface="aeterna SmallCapsOsf" pitchFamily="2" charset="0"/>
              </a:rPr>
              <a:t>6:3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eterna SmallCapsOsf" pitchFamily="2" charset="0"/>
              <a:ea typeface="aeterna SmallCapsOsf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0772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</a:rPr>
              <a:t>A man may have a hundred children and live many years; yet no matter how long he lives, if he cannot enjoy his prosperity and does not receive proper burial, I say that a stillborn child is better off than he.</a:t>
            </a:r>
          </a:p>
        </p:txBody>
      </p:sp>
    </p:spTree>
    <p:extLst>
      <p:ext uri="{BB962C8B-B14F-4D97-AF65-F5344CB8AC3E}">
        <p14:creationId xmlns:p14="http://schemas.microsoft.com/office/powerpoint/2010/main" val="2895665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4800600" cy="153418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Hades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246437"/>
            <a:ext cx="4419600" cy="201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Ancient Greeks believed that the dead went to the Hades, the underworld named for the Lord of the Dead.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File:Hades-et-Cerberus-I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 bwMode="auto">
          <a:xfrm>
            <a:off x="4876800" y="-30056"/>
            <a:ext cx="4267201" cy="64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6413407"/>
            <a:ext cx="4267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9933"/>
                </a:solidFill>
              </a:rPr>
              <a:t>Hades, pictured with Cerberus</a:t>
            </a:r>
            <a:endParaRPr lang="en-US" sz="2200" b="1" dirty="0">
              <a:solidFill>
                <a:srgbClr val="FF99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8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9933"/>
                </a:solidFill>
              </a:rPr>
              <a:t>Lord of the Underworld</a:t>
            </a:r>
            <a:endParaRPr lang="en-US" sz="2800" i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28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6383177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Charon’s Obol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3581400" cy="39925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The ancient Greeks placed a coin in the mouth of the deceased to pay the boatman for passage across the river </a:t>
            </a:r>
            <a:r>
              <a:rPr lang="en-US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Styx</a:t>
            </a:r>
            <a:r>
              <a:rPr lang="en-US" i="1" dirty="0" smtClean="0">
                <a:solidFill>
                  <a:srgbClr val="FFAB57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to Hades.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5" descr="C:\Users\Tom\AppData\Local\Microsoft\Windows\Temporary Internet Files\Content.IE5\S3LQFRLB\MP900448668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8"/>
          <a:stretch/>
        </p:blipFill>
        <p:spPr bwMode="auto">
          <a:xfrm>
            <a:off x="3622354" y="1954898"/>
            <a:ext cx="5521646" cy="49334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45421" y="3469443"/>
            <a:ext cx="2857500" cy="2905125"/>
            <a:chOff x="6096000" y="78334"/>
            <a:chExt cx="2857500" cy="2905125"/>
          </a:xfrm>
        </p:grpSpPr>
        <p:sp>
          <p:nvSpPr>
            <p:cNvPr id="6" name="Oval 5"/>
            <p:cNvSpPr/>
            <p:nvPr/>
          </p:nvSpPr>
          <p:spPr>
            <a:xfrm>
              <a:off x="6172200" y="304800"/>
              <a:ext cx="2705100" cy="2362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1687724">
              <a:off x="6546200" y="159373"/>
              <a:ext cx="533400" cy="10736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91500" y="696221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9716259">
              <a:off x="6225137" y="1297682"/>
              <a:ext cx="762000" cy="118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4" descr="File:SNGCop 053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096000" y="78334"/>
              <a:ext cx="2857500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://content.espressoeducation.com/espresso/modules/t2_rivers/gallery/images/photo_10_magnif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35"/>
            <a:ext cx="2626484" cy="184116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82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ntent.espressoeducation.com/espresso/modules/t2_rivers/gallery/images/photo_10_magnif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685" cy="64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4953000"/>
            <a:ext cx="3657600" cy="1173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457890"/>
            <a:ext cx="7569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John Roddam Spencer 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Stanhope, </a:t>
            </a:r>
            <a:r>
              <a:rPr lang="en-US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Charon and Psyche 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(1883)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9" y="501868"/>
            <a:ext cx="9122979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Respect for the Dead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0" y="6096000"/>
            <a:ext cx="9122980" cy="45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00" b="1" dirty="0" err="1">
                <a:solidFill>
                  <a:srgbClr val="FFAB57"/>
                </a:solidFill>
              </a:rPr>
              <a:t>Bertel</a:t>
            </a:r>
            <a:r>
              <a:rPr lang="en-US" sz="2100" b="1" dirty="0">
                <a:solidFill>
                  <a:srgbClr val="FFAB57"/>
                </a:solidFill>
              </a:rPr>
              <a:t> </a:t>
            </a:r>
            <a:r>
              <a:rPr lang="en-US" sz="2100" b="1" dirty="0" smtClean="0">
                <a:solidFill>
                  <a:srgbClr val="FFAB57"/>
                </a:solidFill>
              </a:rPr>
              <a:t>Thorvaldsen, </a:t>
            </a:r>
            <a:r>
              <a:rPr lang="en-US" sz="2100" b="1" i="1" dirty="0" err="1" smtClean="0">
                <a:solidFill>
                  <a:srgbClr val="FFAB57"/>
                </a:solidFill>
              </a:rPr>
              <a:t>Priam</a:t>
            </a:r>
            <a:r>
              <a:rPr lang="en-US" sz="2100" b="1" i="1" dirty="0" smtClean="0">
                <a:solidFill>
                  <a:srgbClr val="FFAB57"/>
                </a:solidFill>
              </a:rPr>
              <a:t> </a:t>
            </a:r>
            <a:r>
              <a:rPr lang="en-US" sz="2100" b="1" i="1" dirty="0">
                <a:solidFill>
                  <a:srgbClr val="FFAB57"/>
                </a:solidFill>
              </a:rPr>
              <a:t>Pleads with Achilles for Hector's </a:t>
            </a:r>
            <a:r>
              <a:rPr lang="en-US" sz="2100" b="1" i="1" dirty="0" smtClean="0">
                <a:solidFill>
                  <a:srgbClr val="FFAB57"/>
                </a:solidFill>
              </a:rPr>
              <a:t>Body</a:t>
            </a:r>
            <a:r>
              <a:rPr lang="en-US" sz="2100" b="1" dirty="0">
                <a:solidFill>
                  <a:srgbClr val="FFAB57"/>
                </a:solidFill>
              </a:rPr>
              <a:t> </a:t>
            </a:r>
            <a:r>
              <a:rPr lang="en-US" sz="2100" b="1" dirty="0" smtClean="0">
                <a:solidFill>
                  <a:srgbClr val="FFAB57"/>
                </a:solidFill>
              </a:rPr>
              <a:t>(1868-1870)</a:t>
            </a:r>
            <a:endParaRPr lang="en-US" sz="2100" b="1" dirty="0">
              <a:solidFill>
                <a:srgbClr val="FFAB57"/>
              </a:solidFill>
            </a:endParaRPr>
          </a:p>
        </p:txBody>
      </p:sp>
      <p:pic>
        <p:nvPicPr>
          <p:cNvPr id="6146" name="Picture 2" descr="http://fa0.thorvaldsensmuseum.dk/assets/3247/large/A7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" y="1631308"/>
            <a:ext cx="9122979" cy="45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4616668"/>
            <a:ext cx="9143998" cy="89255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173038"/>
            <a:r>
              <a:rPr lang="en-US" sz="2600" b="1" i="1" dirty="0" smtClean="0">
                <a:solidFill>
                  <a:schemeClr val="bg1"/>
                </a:solidFill>
              </a:rPr>
              <a:t>Homer’s </a:t>
            </a:r>
            <a:r>
              <a:rPr lang="en-US" sz="2600" b="1" dirty="0" smtClean="0">
                <a:solidFill>
                  <a:schemeClr val="bg1"/>
                </a:solidFill>
              </a:rPr>
              <a:t>Iliad </a:t>
            </a:r>
            <a:r>
              <a:rPr lang="en-US" sz="2600" b="1" i="1" dirty="0" smtClean="0">
                <a:solidFill>
                  <a:schemeClr val="bg1"/>
                </a:solidFill>
              </a:rPr>
              <a:t>ends when Achilles gives Hector’s body </a:t>
            </a:r>
            <a:br>
              <a:rPr lang="en-US" sz="2600" b="1" i="1" dirty="0" smtClean="0">
                <a:solidFill>
                  <a:schemeClr val="bg1"/>
                </a:solidFill>
              </a:rPr>
            </a:br>
            <a:r>
              <a:rPr lang="en-US" sz="2600" b="1" i="1" dirty="0" smtClean="0">
                <a:solidFill>
                  <a:schemeClr val="bg1"/>
                </a:solidFill>
              </a:rPr>
              <a:t>to </a:t>
            </a:r>
            <a:r>
              <a:rPr lang="en-US" sz="2600" b="1" i="1" dirty="0" err="1" smtClean="0">
                <a:solidFill>
                  <a:schemeClr val="bg1"/>
                </a:solidFill>
              </a:rPr>
              <a:t>Priam</a:t>
            </a:r>
            <a:r>
              <a:rPr lang="en-US" sz="2600" b="1" i="1" dirty="0" smtClean="0">
                <a:solidFill>
                  <a:schemeClr val="bg1"/>
                </a:solidFill>
              </a:rPr>
              <a:t> to receive the proper funeral ceremonies.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32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59" y="76200"/>
            <a:ext cx="4698841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Homer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419600" cy="76200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b="1" dirty="0" smtClean="0"/>
              <a:t>Epic Poet (c. 700 B.C.)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448" y="228600"/>
            <a:ext cx="266095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48400" y="3581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+mn-cs"/>
              </a:rPr>
              <a:t>Homer?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75078"/>
              </p:ext>
            </p:extLst>
          </p:nvPr>
        </p:nvGraphicFramePr>
        <p:xfrm>
          <a:off x="228600" y="1981200"/>
          <a:ext cx="55626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/>
                <a:gridCol w="2781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The </a:t>
                      </a:r>
                      <a:r>
                        <a:rPr lang="en-US" sz="3600" i="1" dirty="0" smtClean="0"/>
                        <a:t>Iliad</a:t>
                      </a:r>
                      <a:endParaRPr lang="en-US" sz="3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The </a:t>
                      </a:r>
                      <a:r>
                        <a:rPr lang="en-US" sz="3600" i="1" dirty="0" smtClean="0"/>
                        <a:t>Odyssey</a:t>
                      </a:r>
                      <a:endParaRPr lang="en-US" sz="3600" i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</a:t>
                      </a:r>
                      <a:r>
                        <a:rPr lang="en-US" sz="2800" baseline="0" dirty="0" smtClean="0"/>
                        <a:t> epic about the </a:t>
                      </a:r>
                      <a:r>
                        <a:rPr lang="en-US" sz="2800" b="1" baseline="0" dirty="0" smtClean="0"/>
                        <a:t>Trojan War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 epic poem</a:t>
                      </a:r>
                      <a:r>
                        <a:rPr lang="en-US" sz="2800" baseline="0" dirty="0" smtClean="0"/>
                        <a:t> about </a:t>
                      </a:r>
                      <a:r>
                        <a:rPr lang="en-US" sz="2800" b="1" dirty="0" smtClean="0"/>
                        <a:t>Odysseus’ long voyage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aseline="0" dirty="0" smtClean="0"/>
                        <a:t>home from Troy</a:t>
                      </a:r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943600"/>
            <a:ext cx="942975" cy="7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ikipedia-logo.png">
            <a:hlinkClick r:id="rId6" tooltip="Characteristics of Epic Poetry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91000" y="1066800"/>
            <a:ext cx="736441" cy="7364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181600"/>
            <a:ext cx="5715000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Oral traditions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from the Mycenaean period, </a:t>
            </a:r>
            <a:r>
              <a:rPr lang="en-US" sz="2400" b="1" i="1" dirty="0">
                <a:solidFill>
                  <a:schemeClr val="tx2"/>
                </a:solidFill>
              </a:rPr>
              <a:t>finally written down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000" b="1" dirty="0"/>
              <a:t>(hundreds of years later)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17250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9144000" cy="685800"/>
          </a:xfrm>
          <a:prstGeom prst="rect">
            <a:avLst/>
          </a:prstGeom>
          <a:solidFill>
            <a:schemeClr val="tx1">
              <a:alpha val="74000"/>
            </a:schemeClr>
          </a:solidFill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eaLnBrk="1" latinLnBrk="0" hangingPunct="1">
              <a:buNone/>
              <a:defRPr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/>
              <a:t>“Beware of Greeks bearing gifts</a:t>
            </a:r>
            <a:r>
              <a:rPr lang="en-US" sz="2800" i="1" dirty="0" smtClean="0"/>
              <a:t>…”</a:t>
            </a:r>
            <a:endParaRPr lang="en-US" sz="28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9121138" cy="932040"/>
          </a:xfrm>
          <a:solidFill>
            <a:schemeClr val="tx1">
              <a:alpha val="74000"/>
            </a:schemeClr>
          </a:solidFill>
          <a:effectLst/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Trojan Horse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88805" cy="1752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Great </a:t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Roman Epic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05" y="-13138"/>
            <a:ext cx="4655195" cy="687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934" y="2133600"/>
            <a:ext cx="285851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490734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story of the Trojan Horse appears in Virgil’s </a:t>
            </a:r>
            <a:r>
              <a:rPr lang="en-US" sz="2400" b="1" i="1" dirty="0" smtClean="0">
                <a:solidFill>
                  <a:schemeClr val="bg1"/>
                </a:solidFill>
              </a:rPr>
              <a:t>Aeneid</a:t>
            </a:r>
            <a:r>
              <a:rPr lang="en-US" sz="2400" b="1" dirty="0" smtClean="0">
                <a:solidFill>
                  <a:schemeClr val="bg1"/>
                </a:solidFill>
              </a:rPr>
              <a:t>, not in Homer’s works.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96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8.staticflickr.com/7170/6636223911_15571a994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381000"/>
            <a:ext cx="913953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56" y="4191000"/>
            <a:ext cx="9149255" cy="1143000"/>
          </a:xfrm>
          <a:solidFill>
            <a:schemeClr val="tx1">
              <a:alpha val="70000"/>
            </a:schemeClr>
          </a:solidFill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i="1" dirty="0" smtClean="0">
                <a:ln/>
                <a:solidFill>
                  <a:schemeClr val="accent3"/>
                </a:solidFill>
              </a:rPr>
              <a:t>A Historical Core </a:t>
            </a:r>
            <a:r>
              <a:rPr lang="en-US" sz="6000" b="1" i="1" dirty="0" smtClean="0">
                <a:ln/>
                <a:solidFill>
                  <a:schemeClr val="accent3"/>
                </a:solidFill>
                <a:latin typeface="Book Antiqua" pitchFamily="18" charset="0"/>
              </a:rPr>
              <a:t>???</a:t>
            </a:r>
            <a:endParaRPr lang="en-US" sz="4800" b="1" i="1" dirty="0">
              <a:ln/>
              <a:solidFill>
                <a:schemeClr val="accent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2286000"/>
            <a:ext cx="464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19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600" b="1" dirty="0" smtClean="0">
                <a:solidFill>
                  <a:schemeClr val="bg1"/>
                </a:solidFill>
              </a:rPr>
              <a:t> c.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Excavated Troy(?)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105400" cy="2209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Heinrich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Schliemann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http://upload.wikimedia.org/wikipedia/commons/a/af/%D0%A8%D0%BB%D0%B8%D0%BC%D0%B0%D0%BD_%D0%B2_38_%D0%BB%D0%B5%D1%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8725"/>
            <a:ext cx="3699897" cy="47546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farm5.staticflickr.com/4046/5078852770_09d5551ce0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79986"/>
            <a:ext cx="4343400" cy="28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53000" y="5181600"/>
            <a:ext cx="419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Schliemann believed that the events in Homer’s </a:t>
            </a:r>
            <a:r>
              <a:rPr lang="en-US" sz="2400" b="1" i="1" dirty="0" smtClean="0">
                <a:solidFill>
                  <a:schemeClr val="bg1"/>
                </a:solidFill>
              </a:rPr>
              <a:t>Iliad</a:t>
            </a:r>
            <a:r>
              <a:rPr lang="en-US" sz="2400" b="1" dirty="0" smtClean="0">
                <a:solidFill>
                  <a:schemeClr val="bg1"/>
                </a:solidFill>
              </a:rPr>
              <a:t> were based on actual, historical events.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2580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farm5.staticflickr.com/4046/5078852770_09d5551ce0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25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914400"/>
          </a:xfrm>
          <a:solidFill>
            <a:schemeClr val="tx1">
              <a:alpha val="62000"/>
            </a:schemeClr>
          </a:solidFill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Ruins of Troy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5600" y="6336268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Photo Credit:  </a:t>
            </a:r>
            <a:r>
              <a:rPr lang="en-US" sz="1600" b="1" dirty="0" smtClean="0">
                <a:solidFill>
                  <a:schemeClr val="bg1"/>
                </a:solidFill>
                <a:hlinkClick r:id="rId4"/>
              </a:rPr>
              <a:t>Hillarie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06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upload.wikimedia.org/wikipedia/commons/thumb/1/1c/Hisarlik%2C_Troy.jpg/1280px-Hisarlik%2C_Tr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647700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Photo Credit:  </a:t>
            </a:r>
            <a:r>
              <a:rPr lang="en-US" sz="1600" b="1" dirty="0" err="1" smtClean="0">
                <a:hlinkClick r:id="rId4"/>
              </a:rPr>
              <a:t>Cherryx</a:t>
            </a:r>
            <a:endParaRPr lang="en-US" sz="16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914400"/>
          </a:xfrm>
          <a:solidFill>
            <a:schemeClr val="tx1">
              <a:alpha val="62000"/>
            </a:schemeClr>
          </a:solidFill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Ruins of Troy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48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upload.wikimedia.org/wikipedia/commons/thumb/a/ac/Hisarlik%2C_Troy_%282%29.jpg/1280px-Hisarlik%2C_Troy_%282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0"/>
            <a:ext cx="9158012" cy="68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647700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Photo Credit:  </a:t>
            </a:r>
            <a:r>
              <a:rPr lang="en-US" sz="1600" b="1" dirty="0" err="1" smtClean="0">
                <a:hlinkClick r:id="rId4"/>
              </a:rPr>
              <a:t>Cherryx</a:t>
            </a:r>
            <a:endParaRPr lang="en-US" sz="16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914400"/>
          </a:xfrm>
          <a:solidFill>
            <a:schemeClr val="tx1">
              <a:alpha val="62000"/>
            </a:schemeClr>
          </a:solidFill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Ruins of Troy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5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thumb/d/d7/Walls_of_Troy_%281%29.jpg/1280px-Walls_of_Troy_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0" y="0"/>
            <a:ext cx="9140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647700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Photo Credit:  </a:t>
            </a:r>
            <a:r>
              <a:rPr lang="en-US" sz="1600" b="1" dirty="0" err="1" smtClean="0">
                <a:hlinkClick r:id="rId4"/>
              </a:rPr>
              <a:t>Cherryx</a:t>
            </a:r>
            <a:endParaRPr lang="en-US" sz="16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914400"/>
          </a:xfrm>
          <a:solidFill>
            <a:schemeClr val="tx1">
              <a:alpha val="62000"/>
            </a:schemeClr>
          </a:solidFill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Walls of Troy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84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4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Digging Continues...</a:t>
            </a:r>
            <a:endParaRPr lang="en-US" sz="4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791200"/>
            <a:ext cx="6934200" cy="4873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600" b="1" i="1" dirty="0" smtClean="0">
                <a:solidFill>
                  <a:schemeClr val="bg1"/>
                </a:solidFill>
              </a:rPr>
              <a:t>...and the French are taking note!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File:Section Troy-Hisarlik-fr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1600199"/>
            <a:ext cx="9178636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4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6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trichey\AppData\Local\Microsoft\Windows\Temporary Internet Files\Content.IE5\1EIUHFG7\MP900408867[1]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0"/>
          <a:stretch/>
        </p:blipFill>
        <p:spPr bwMode="auto">
          <a:xfrm flipH="1">
            <a:off x="-1" y="-3994"/>
            <a:ext cx="2695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richey\AppData\Local\Microsoft\Windows\Temporary Internet Files\Content.IE5\1EIUHFG7\MP900408867[1]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/>
              <a:t>A WEDDING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5257800" cy="16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All of the gods were invited to the wedding of Achilles’ parents, Thetis and Peleus…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05598" y="2797090"/>
            <a:ext cx="4371296" cy="3979961"/>
            <a:chOff x="705598" y="2797090"/>
            <a:chExt cx="4371296" cy="3979961"/>
          </a:xfrm>
        </p:grpSpPr>
        <p:pic>
          <p:nvPicPr>
            <p:cNvPr id="1028" name="Picture 4" descr="C:\Users\trichey\AppData\Local\Microsoft\Windows\Temporary Internet Files\Content.IE5\VHU30851\MP900384824[1]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8354">
              <a:off x="705598" y="2797090"/>
              <a:ext cx="4371296" cy="397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133600" y="4953000"/>
              <a:ext cx="2472381" cy="1077218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/>
                <a:t>EXCEPT </a:t>
              </a:r>
              <a:br>
                <a:rPr lang="en-US" sz="3200" b="1" dirty="0" smtClean="0"/>
              </a:br>
              <a:r>
                <a:rPr lang="en-US" sz="3200" b="1" dirty="0" smtClean="0"/>
                <a:t>FOR ONE.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33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viantart.com/download/21802466/ERIS_by_istarw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99" y="914400"/>
            <a:ext cx="2209801" cy="1143000"/>
          </a:xfrm>
        </p:spPr>
        <p:txBody>
          <a:bodyPr/>
          <a:lstStyle/>
          <a:p>
            <a:r>
              <a:rPr lang="en-US" sz="6000" b="1" dirty="0" smtClean="0"/>
              <a:t>Eris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86000" y="64008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Image Credit: 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istarwyn.deviantart.com/art/ERIS-21802466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61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nationalgeographic.nl/pictures/genjUserPhotoPicture/original/54/33/02/broken-rope-233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r="553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33400"/>
            <a:ext cx="3429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Eris</a:t>
            </a:r>
            <a:endParaRPr lang="en-US" sz="7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6474023"/>
            <a:ext cx="6731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</a:rPr>
              <a:t>Photo Credit: 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www.nationalgeographic.nl/fotografie/foto/broken-rope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4591021" y="4267200"/>
            <a:ext cx="40195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Goddess of DISCORD</a:t>
            </a:r>
            <a:endParaRPr lang="en-US" sz="48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42587" y="461592"/>
            <a:ext cx="4671547" cy="5697007"/>
            <a:chOff x="2736705" y="2875594"/>
            <a:chExt cx="3292949" cy="3751461"/>
          </a:xfrm>
        </p:grpSpPr>
        <p:pic>
          <p:nvPicPr>
            <p:cNvPr id="7" name="Picture 6" descr="goldenappl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6705" y="2875594"/>
              <a:ext cx="3292949" cy="37514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58270" y="4745492"/>
              <a:ext cx="2649820" cy="72961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6600" b="1" i="1" dirty="0" smtClean="0"/>
                <a:t>καλλίστῃ</a:t>
              </a:r>
              <a:endParaRPr lang="en-US" sz="6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85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chemeClr val="bg1"/>
                </a:solidFill>
                <a:latin typeface="Calibri"/>
                <a:cs typeface="+mn-cs"/>
              </a:rPr>
              <a:t>The </a:t>
            </a:r>
            <a:r>
              <a:rPr lang="en-US" sz="1600" b="1" i="1" dirty="0" smtClean="0">
                <a:solidFill>
                  <a:schemeClr val="bg1"/>
                </a:solidFill>
                <a:latin typeface="Calibri"/>
                <a:cs typeface="+mn-cs"/>
              </a:rPr>
              <a:t>Judgment </a:t>
            </a:r>
            <a:r>
              <a:rPr lang="en-US" sz="1600" b="1" i="1" dirty="0">
                <a:solidFill>
                  <a:schemeClr val="bg1"/>
                </a:solidFill>
                <a:latin typeface="Calibri"/>
                <a:cs typeface="+mn-cs"/>
              </a:rPr>
              <a:t>of Paris,</a:t>
            </a:r>
            <a:r>
              <a:rPr lang="en-US" sz="1600" b="1" dirty="0">
                <a:solidFill>
                  <a:schemeClr val="bg1"/>
                </a:solidFill>
                <a:latin typeface="Calibri"/>
                <a:cs typeface="+mn-cs"/>
              </a:rPr>
              <a:t> Peter Paul Rubens, </a:t>
            </a:r>
            <a:r>
              <a:rPr lang="en-US" sz="1600" b="1" i="1" dirty="0">
                <a:solidFill>
                  <a:schemeClr val="bg1"/>
                </a:solidFill>
                <a:latin typeface="Calibri"/>
                <a:cs typeface="+mn-cs"/>
              </a:rPr>
              <a:t>ca</a:t>
            </a:r>
            <a:r>
              <a:rPr lang="en-US" sz="1600" b="1" dirty="0">
                <a:solidFill>
                  <a:schemeClr val="bg1"/>
                </a:solidFill>
                <a:latin typeface="Calibri"/>
                <a:cs typeface="+mn-cs"/>
              </a:rPr>
              <a:t> 1636 (National Gallery, London)</a:t>
            </a:r>
          </a:p>
        </p:txBody>
      </p:sp>
      <p:pic>
        <p:nvPicPr>
          <p:cNvPr id="5" name="Picture 2" descr="File:Rubens - Judgement of P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938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" y="228600"/>
            <a:ext cx="9067800" cy="1066800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The Judgment of Paris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5511225"/>
            <a:ext cx="1524000" cy="584775"/>
          </a:xfrm>
          <a:prstGeom prst="rect">
            <a:avLst/>
          </a:prstGeom>
          <a:solidFill>
            <a:schemeClr val="tx1"/>
          </a:soli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Hera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334000"/>
            <a:ext cx="2362200" cy="584775"/>
          </a:xfrm>
          <a:prstGeom prst="rect">
            <a:avLst/>
          </a:prstGeom>
          <a:solidFill>
            <a:schemeClr val="tx1"/>
          </a:soli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Aphrodite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38600"/>
            <a:ext cx="1676400" cy="584775"/>
          </a:xfrm>
          <a:prstGeom prst="rect">
            <a:avLst/>
          </a:prstGeom>
          <a:solidFill>
            <a:schemeClr val="tx1"/>
          </a:soli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thena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9006" y="3657600"/>
            <a:ext cx="1524000" cy="584775"/>
          </a:xfrm>
          <a:prstGeom prst="rect">
            <a:avLst/>
          </a:prstGeom>
          <a:solidFill>
            <a:schemeClr val="tx1"/>
          </a:soli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Paris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>
            <a:hlinkClick r:id="rId3"/>
          </p:cNvPr>
          <p:cNvSpPr/>
          <p:nvPr/>
        </p:nvSpPr>
        <p:spPr>
          <a:xfrm>
            <a:off x="6858001" y="5265003"/>
            <a:ext cx="17526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hlinkClick r:id="rId3"/>
              </a:rPr>
              <a:t>Watch on YouTube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59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lpwFBVh2g?hl=en_US&amp;version=3&amp;rel=0;autoplay=1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http://www.bookdrum.com/images/books/50602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0" y="76200"/>
            <a:ext cx="9160653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1283" r="19138" b="13953"/>
          <a:stretch>
            <a:fillRect/>
          </a:stretch>
        </p:blipFill>
        <p:spPr bwMode="auto">
          <a:xfrm>
            <a:off x="762000" y="2438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905000" y="3048000"/>
            <a:ext cx="2590800" cy="2362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Helen of Troy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9530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“The face that launched a thousand ships”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0"/>
            <a:ext cx="3276600" cy="686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43600" y="6248400"/>
            <a:ext cx="3048000" cy="584775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bg1"/>
                </a:solidFill>
                <a:hlinkClick r:id="rId5" tooltip="Helen of Troy (painting)"/>
              </a:rPr>
              <a:t>Helen of Troy</a:t>
            </a:r>
            <a:r>
              <a:rPr lang="en-US" sz="1600" b="1" dirty="0" smtClean="0">
                <a:solidFill>
                  <a:schemeClr val="bg1"/>
                </a:solidFill>
              </a:rPr>
              <a:t> by </a:t>
            </a:r>
            <a:r>
              <a:rPr lang="en-US" sz="1600" b="1" dirty="0" smtClean="0">
                <a:solidFill>
                  <a:schemeClr val="bg1"/>
                </a:solidFill>
                <a:hlinkClick r:id="rId6" tooltip="Evelyn de Morgan"/>
              </a:rPr>
              <a:t>Evelyn de Morgan</a:t>
            </a:r>
            <a:r>
              <a:rPr lang="en-US" sz="1600" b="1" dirty="0" smtClean="0">
                <a:solidFill>
                  <a:schemeClr val="bg1"/>
                </a:solidFill>
              </a:rPr>
              <a:t> (1898, London)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00" y="2362200"/>
            <a:ext cx="4953000" cy="4343400"/>
            <a:chOff x="533400" y="2843348"/>
            <a:chExt cx="4114800" cy="32526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3400" y="2843348"/>
              <a:ext cx="4114800" cy="3252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9600" y="5257800"/>
              <a:ext cx="1981200" cy="622311"/>
            </a:xfrm>
            <a:prstGeom prst="rect">
              <a:avLst/>
            </a:prstGeom>
            <a:effectLst>
              <a:softEdge rad="3175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4800" b="1" dirty="0" smtClean="0">
                  <a:ln/>
                  <a:solidFill>
                    <a:schemeClr val="accent3"/>
                  </a:solidFill>
                </a:rPr>
                <a:t>X 1000</a:t>
              </a:r>
              <a:endParaRPr lang="en-US" sz="4800" b="1" dirty="0">
                <a:ln/>
                <a:solidFill>
                  <a:schemeClr val="accent3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F497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B2A2C7"/>
      </a:folHlink>
    </a:clrScheme>
    <a:fontScheme name="Greece">
      <a:majorFont>
        <a:latin typeface="CapitalisTypOasi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eece">
      <a:majorFont>
        <a:latin typeface="CapitalisTypOasi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0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1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2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3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4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5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3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4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5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6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7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8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9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11355</TotalTime>
  <Words>521</Words>
  <Application>Microsoft Office PowerPoint</Application>
  <PresentationFormat>On-screen Show (4:3)</PresentationFormat>
  <Paragraphs>101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CapitalisTypOasis</vt:lpstr>
      <vt:lpstr>Book Antiqua</vt:lpstr>
      <vt:lpstr>Biondi</vt:lpstr>
      <vt:lpstr>aeterna SmallCapsOsf</vt:lpstr>
      <vt:lpstr>Garamond</vt:lpstr>
      <vt:lpstr>Calibri</vt:lpstr>
      <vt:lpstr>Bell MT</vt:lpstr>
      <vt:lpstr>1_Office Theme</vt:lpstr>
      <vt:lpstr>Office Theme</vt:lpstr>
      <vt:lpstr>2_Office Theme</vt:lpstr>
      <vt:lpstr>  The Trojan War   and Homer’s Iliad</vt:lpstr>
      <vt:lpstr>Homer</vt:lpstr>
      <vt:lpstr>A WEDDING</vt:lpstr>
      <vt:lpstr>Eris</vt:lpstr>
      <vt:lpstr>Eris</vt:lpstr>
      <vt:lpstr>PowerPoint Presentation</vt:lpstr>
      <vt:lpstr>PowerPoint Presentation</vt:lpstr>
      <vt:lpstr>PowerPoint Presentation</vt:lpstr>
      <vt:lpstr>Helen of Troy</vt:lpstr>
      <vt:lpstr> The Trojan War</vt:lpstr>
      <vt:lpstr>Achilles</vt:lpstr>
      <vt:lpstr>The  Legend of Achilles</vt:lpstr>
      <vt:lpstr>Achilles Tendon</vt:lpstr>
      <vt:lpstr>Achilles vs. Hector</vt:lpstr>
      <vt:lpstr>Ecclesiastes 6:3</vt:lpstr>
      <vt:lpstr>Hades</vt:lpstr>
      <vt:lpstr>Charon’s Obol</vt:lpstr>
      <vt:lpstr>PowerPoint Presentation</vt:lpstr>
      <vt:lpstr>Respect for the Dead</vt:lpstr>
      <vt:lpstr>The Trojan Horse</vt:lpstr>
      <vt:lpstr>The Great  Roman Epic</vt:lpstr>
      <vt:lpstr>A Historical Core ???</vt:lpstr>
      <vt:lpstr>Heinrich Schliemann</vt:lpstr>
      <vt:lpstr>The Ruins of Troy?</vt:lpstr>
      <vt:lpstr>The Ruins of Troy?</vt:lpstr>
      <vt:lpstr>The Ruins of Troy?</vt:lpstr>
      <vt:lpstr>The Walls of Troy?</vt:lpstr>
      <vt:lpstr>The Digging Continues...</vt:lpstr>
      <vt:lpstr>PowerPoint Presentation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Richey</dc:creator>
  <cp:lastModifiedBy>Tom Richey</cp:lastModifiedBy>
  <cp:revision>719</cp:revision>
  <dcterms:created xsi:type="dcterms:W3CDTF">2008-11-14T14:35:48Z</dcterms:created>
  <dcterms:modified xsi:type="dcterms:W3CDTF">2014-04-14T14:31:35Z</dcterms:modified>
</cp:coreProperties>
</file>