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charts/chart1.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8" r:id="rId1"/>
    <p:sldMasterId id="2147483760" r:id="rId2"/>
  </p:sldMasterIdLst>
  <p:notesMasterIdLst>
    <p:notesMasterId r:id="rId69"/>
  </p:notesMasterIdLst>
  <p:sldIdLst>
    <p:sldId id="391" r:id="rId3"/>
    <p:sldId id="344" r:id="rId4"/>
    <p:sldId id="347" r:id="rId5"/>
    <p:sldId id="361" r:id="rId6"/>
    <p:sldId id="410" r:id="rId7"/>
    <p:sldId id="257" r:id="rId8"/>
    <p:sldId id="411" r:id="rId9"/>
    <p:sldId id="346" r:id="rId10"/>
    <p:sldId id="286" r:id="rId11"/>
    <p:sldId id="348" r:id="rId12"/>
    <p:sldId id="345" r:id="rId13"/>
    <p:sldId id="366" r:id="rId14"/>
    <p:sldId id="367" r:id="rId15"/>
    <p:sldId id="362" r:id="rId16"/>
    <p:sldId id="288" r:id="rId17"/>
    <p:sldId id="266" r:id="rId18"/>
    <p:sldId id="413" r:id="rId19"/>
    <p:sldId id="412" r:id="rId20"/>
    <p:sldId id="372" r:id="rId21"/>
    <p:sldId id="373" r:id="rId22"/>
    <p:sldId id="269" r:id="rId23"/>
    <p:sldId id="371" r:id="rId24"/>
    <p:sldId id="375" r:id="rId25"/>
    <p:sldId id="376" r:id="rId26"/>
    <p:sldId id="274" r:id="rId27"/>
    <p:sldId id="377" r:id="rId28"/>
    <p:sldId id="278" r:id="rId29"/>
    <p:sldId id="275" r:id="rId30"/>
    <p:sldId id="380" r:id="rId31"/>
    <p:sldId id="379" r:id="rId32"/>
    <p:sldId id="381" r:id="rId33"/>
    <p:sldId id="378" r:id="rId34"/>
    <p:sldId id="382" r:id="rId35"/>
    <p:sldId id="384" r:id="rId36"/>
    <p:sldId id="383" r:id="rId37"/>
    <p:sldId id="290" r:id="rId38"/>
    <p:sldId id="281" r:id="rId39"/>
    <p:sldId id="385" r:id="rId40"/>
    <p:sldId id="394" r:id="rId41"/>
    <p:sldId id="393" r:id="rId42"/>
    <p:sldId id="392" r:id="rId43"/>
    <p:sldId id="280" r:id="rId44"/>
    <p:sldId id="397" r:id="rId45"/>
    <p:sldId id="396" r:id="rId46"/>
    <p:sldId id="398" r:id="rId47"/>
    <p:sldId id="399" r:id="rId48"/>
    <p:sldId id="400" r:id="rId49"/>
    <p:sldId id="401" r:id="rId50"/>
    <p:sldId id="404" r:id="rId51"/>
    <p:sldId id="284" r:id="rId52"/>
    <p:sldId id="353" r:id="rId53"/>
    <p:sldId id="368" r:id="rId54"/>
    <p:sldId id="387" r:id="rId55"/>
    <p:sldId id="388" r:id="rId56"/>
    <p:sldId id="389" r:id="rId57"/>
    <p:sldId id="350" r:id="rId58"/>
    <p:sldId id="405" r:id="rId59"/>
    <p:sldId id="294" r:id="rId60"/>
    <p:sldId id="406" r:id="rId61"/>
    <p:sldId id="407" r:id="rId62"/>
    <p:sldId id="422" r:id="rId63"/>
    <p:sldId id="423" r:id="rId64"/>
    <p:sldId id="424" r:id="rId65"/>
    <p:sldId id="299" r:id="rId66"/>
    <p:sldId id="298" r:id="rId67"/>
    <p:sldId id="425" r:id="rId68"/>
  </p:sldIdLst>
  <p:sldSz cx="9144000" cy="6858000" type="screen4x3"/>
  <p:notesSz cx="6858000" cy="9144000"/>
  <p:embeddedFontLst>
    <p:embeddedFont>
      <p:font typeface="Bujardet Freres (Unregistered)" panose="020B0604020202020204"/>
      <p:regular r:id="rId70"/>
    </p:embeddedFont>
    <p:embeddedFont>
      <p:font typeface="IM FELL Double Pica" panose="020B0604020202020204" charset="0"/>
      <p:regular r:id="rId71"/>
    </p:embeddedFont>
    <p:embeddedFont>
      <p:font typeface="Gill Sans MT" panose="020B0502020104020203"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Garamond" panose="02020404030301010803" pitchFamily="18" charset="0"/>
      <p:regular r:id="rId80"/>
      <p:bold r:id="rId81"/>
      <p:italic r:id="rId82"/>
    </p:embeddedFont>
    <p:embeddedFont>
      <p:font typeface="Tahoma" panose="020B0604030504040204" pitchFamily="34" charset="0"/>
      <p:regular r:id="rId83"/>
      <p:bold r:id="rId84"/>
    </p:embeddedFont>
    <p:embeddedFont>
      <p:font typeface="BlackJack" panose="020B0604020202020204"/>
      <p:regular r:id="rId85"/>
    </p:embeddedFont>
  </p:embeddedFontLst>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ichey" initials="TFR" lastIdx="1" clrIdx="0">
    <p:extLst>
      <p:ext uri="{19B8F6BF-5375-455C-9EA6-DF929625EA0E}">
        <p15:presenceInfo xmlns:p15="http://schemas.microsoft.com/office/powerpoint/2012/main" userId="Tom Rich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CD2"/>
    <a:srgbClr val="76C6EC"/>
    <a:srgbClr val="62DCFF"/>
    <a:srgbClr val="5FD4E3"/>
    <a:srgbClr val="00111C"/>
    <a:srgbClr val="D2D3C1"/>
    <a:srgbClr val="223C42"/>
    <a:srgbClr val="DBD4C1"/>
    <a:srgbClr val="64634F"/>
    <a:srgbClr val="FDF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71" autoAdjust="0"/>
  </p:normalViewPr>
  <p:slideViewPr>
    <p:cSldViewPr>
      <p:cViewPr varScale="1">
        <p:scale>
          <a:sx n="108" d="100"/>
          <a:sy n="108" d="100"/>
        </p:scale>
        <p:origin x="108" y="12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6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3.fntdata"/><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4.0477252843394582E-2"/>
          <c:y val="0.20382561554805637"/>
          <c:w val="0.50646358267716485"/>
          <c:h val="0.72351940382452251"/>
        </c:manualLayout>
      </c:layout>
      <c:pieChart>
        <c:varyColors val="1"/>
        <c:ser>
          <c:idx val="0"/>
          <c:order val="0"/>
          <c:spPr>
            <a:ln w="19050">
              <a:solidFill>
                <a:srgbClr val="E6E6D5"/>
              </a:solidFill>
            </a:ln>
          </c:spPr>
          <c:dPt>
            <c:idx val="0"/>
            <c:bubble3D val="0"/>
            <c:spPr>
              <a:solidFill>
                <a:srgbClr val="A34233"/>
              </a:solidFill>
              <a:ln w="19050">
                <a:solidFill>
                  <a:srgbClr val="E6E6D5"/>
                </a:solidFill>
              </a:ln>
            </c:spPr>
          </c:dPt>
          <c:dPt>
            <c:idx val="1"/>
            <c:bubble3D val="0"/>
            <c:spPr>
              <a:solidFill>
                <a:srgbClr val="9A9AA5">
                  <a:lumMod val="75000"/>
                </a:srgbClr>
              </a:solidFill>
              <a:ln w="19050">
                <a:solidFill>
                  <a:srgbClr val="E6E6D5"/>
                </a:solidFill>
              </a:ln>
            </c:spPr>
          </c:dPt>
          <c:dPt>
            <c:idx val="2"/>
            <c:bubble3D val="0"/>
            <c:spPr>
              <a:solidFill>
                <a:srgbClr val="E6E6D5">
                  <a:lumMod val="25000"/>
                </a:srgbClr>
              </a:solidFill>
              <a:ln w="19050">
                <a:solidFill>
                  <a:srgbClr val="E6E6D5"/>
                </a:solidFill>
              </a:ln>
            </c:spPr>
          </c:dPt>
          <c:dPt>
            <c:idx val="3"/>
            <c:bubble3D val="0"/>
            <c:spPr>
              <a:solidFill>
                <a:srgbClr val="E6E6D5">
                  <a:lumMod val="10000"/>
                </a:srgbClr>
              </a:solidFill>
              <a:ln w="19050">
                <a:solidFill>
                  <a:srgbClr val="E6E6D5"/>
                </a:solidFill>
              </a:ln>
            </c:spPr>
          </c:dPt>
          <c:dLbls>
            <c:dLbl>
              <c:idx val="0"/>
              <c:layout/>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50%</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15:layout/>
                </c:ext>
              </c:extLst>
            </c:dLbl>
            <c:dLbl>
              <c:idx val="1"/>
              <c:spPr/>
              <c:txPr>
                <a:bodyPr/>
                <a:lstStyle/>
                <a:p>
                  <a:pPr>
                    <a:defRPr sz="2800" b="1">
                      <a:solidFill>
                        <a:schemeClr val="tx1"/>
                      </a:solidFill>
                      <a:latin typeface="Gill Sans MT" pitchFamily="34" charset="0"/>
                    </a:defRPr>
                  </a:pPr>
                  <a:endParaRPr lang="en-US"/>
                </a:p>
              </c:txPr>
              <c:showLegendKey val="0"/>
              <c:showVal val="0"/>
              <c:showCatName val="0"/>
              <c:showSerName val="0"/>
              <c:showPercent val="1"/>
              <c:showBubbleSize val="0"/>
            </c:dLbl>
            <c:dLbl>
              <c:idx val="2"/>
              <c:layout/>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25%</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15:layout/>
                </c:ext>
              </c:extLst>
            </c:dLbl>
            <c:dLbl>
              <c:idx val="3"/>
              <c:layout/>
              <c:tx>
                <c:rich>
                  <a:bodyPr/>
                  <a:lstStyle/>
                  <a:p>
                    <a:pPr>
                      <a:defRPr sz="3200" b="1">
                        <a:solidFill>
                          <a:srgbClr val="000000"/>
                        </a:solidFill>
                        <a:latin typeface="Gill Sans MT" pitchFamily="34" charset="0"/>
                      </a:defRPr>
                    </a:pPr>
                    <a:r>
                      <a:rPr lang="en-US" dirty="0">
                        <a:solidFill>
                          <a:schemeClr val="accent4">
                            <a:lumMod val="20000"/>
                            <a:lumOff val="80000"/>
                          </a:schemeClr>
                        </a:solidFill>
                        <a:latin typeface="Gill Sans MT" pitchFamily="34" charset="0"/>
                      </a:rPr>
                      <a:t>19%</a:t>
                    </a:r>
                    <a:endParaRPr lang="en-US" dirty="0">
                      <a:solidFill>
                        <a:schemeClr val="accent4">
                          <a:lumMod val="20000"/>
                          <a:lumOff val="80000"/>
                        </a:schemeClr>
                      </a:solidFill>
                    </a:endParaRPr>
                  </a:p>
                </c:rich>
              </c:tx>
              <c:spPr/>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sz="2400" b="1">
                    <a:solidFill>
                      <a:schemeClr val="tx1"/>
                    </a:solidFill>
                    <a:latin typeface="Gill Sans MT"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Sheet1!$B$3:$B$6</c:f>
              <c:strCache>
                <c:ptCount val="4"/>
                <c:pt idx="0">
                  <c:v>Debt</c:v>
                </c:pt>
                <c:pt idx="1">
                  <c:v>Versailles</c:v>
                </c:pt>
                <c:pt idx="2">
                  <c:v>Military</c:v>
                </c:pt>
                <c:pt idx="3">
                  <c:v>Public Works</c:v>
                </c:pt>
              </c:strCache>
            </c:strRef>
          </c:cat>
          <c:val>
            <c:numRef>
              <c:f>Sheet1!$C$3:$C$6</c:f>
              <c:numCache>
                <c:formatCode>General</c:formatCode>
                <c:ptCount val="4"/>
                <c:pt idx="0">
                  <c:v>50</c:v>
                </c:pt>
                <c:pt idx="1">
                  <c:v>6</c:v>
                </c:pt>
                <c:pt idx="2">
                  <c:v>25</c:v>
                </c:pt>
                <c:pt idx="3">
                  <c:v>19</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9623293963254598"/>
          <c:y val="0.43948068991376077"/>
          <c:w val="0.40041076115485663"/>
          <c:h val="0.51350315585551398"/>
        </c:manualLayout>
      </c:layout>
      <c:overlay val="0"/>
      <c:txPr>
        <a:bodyPr/>
        <a:lstStyle/>
        <a:p>
          <a:pPr>
            <a:defRPr sz="3000" b="1"/>
          </a:pPr>
          <a:endParaRPr lang="en-US"/>
        </a:p>
      </c:txPr>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B89F2C4-C237-41BA-B696-C031E5D18CFF}" type="datetimeFigureOut">
              <a:rPr lang="en-US"/>
              <a:pPr>
                <a:defRPr/>
              </a:pPr>
              <a:t>7/2/2014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01291E1-BDF5-4C0A-819F-4D2721A594C7}" type="slidenum">
              <a:rPr lang="en-US"/>
              <a:pPr>
                <a:defRPr/>
              </a:pPr>
              <a:t>‹#›</a:t>
            </a:fld>
            <a:endParaRPr lang="en-US"/>
          </a:p>
        </p:txBody>
      </p:sp>
    </p:spTree>
    <p:extLst>
      <p:ext uri="{BB962C8B-B14F-4D97-AF65-F5344CB8AC3E}">
        <p14:creationId xmlns:p14="http://schemas.microsoft.com/office/powerpoint/2010/main" val="31953058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http://www.hdwallpapers.in/statue_of_liberty_new_york_city-wallpapers.html </a:t>
            </a:r>
            <a:endParaRPr lang="en-US" dirty="0"/>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52</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http://www.hdwallpapers.in/statue_of_liberty_new_york_city-wallpapers.html </a:t>
            </a:r>
            <a:endParaRPr lang="en-US" dirty="0"/>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53</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http://www.hdwallpapers.in/statue_of_liberty_new_york_city-wallpapers.html </a:t>
            </a:r>
            <a:endParaRPr lang="en-US" dirty="0"/>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54</a:t>
            </a:fld>
            <a:endParaRPr lang="en-US"/>
          </a:p>
        </p:txBody>
      </p:sp>
    </p:spTree>
    <p:extLst>
      <p:ext uri="{BB962C8B-B14F-4D97-AF65-F5344CB8AC3E}">
        <p14:creationId xmlns:p14="http://schemas.microsoft.com/office/powerpoint/2010/main" val="97926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http://www.hdwallpapers.in/statue_of_liberty_new_york_city-wallpapers.html </a:t>
            </a:r>
            <a:endParaRPr lang="en-US" dirty="0"/>
          </a:p>
        </p:txBody>
      </p:sp>
      <p:sp>
        <p:nvSpPr>
          <p:cNvPr id="4" name="Slide Number Placeholder 3"/>
          <p:cNvSpPr>
            <a:spLocks noGrp="1"/>
          </p:cNvSpPr>
          <p:nvPr>
            <p:ph type="sldNum" sz="quarter" idx="10"/>
          </p:nvPr>
        </p:nvSpPr>
        <p:spPr/>
        <p:txBody>
          <a:bodyPr/>
          <a:lstStyle/>
          <a:p>
            <a:pPr>
              <a:defRPr/>
            </a:pPr>
            <a:fld id="{201291E1-BDF5-4C0A-819F-4D2721A594C7}" type="slidenum">
              <a:rPr lang="en-US" smtClean="0"/>
              <a:pPr>
                <a:defRPr/>
              </a:pPr>
              <a:t>55</a:t>
            </a:fld>
            <a:endParaRPr lang="en-US"/>
          </a:p>
        </p:txBody>
      </p:sp>
    </p:spTree>
    <p:extLst>
      <p:ext uri="{BB962C8B-B14F-4D97-AF65-F5344CB8AC3E}">
        <p14:creationId xmlns:p14="http://schemas.microsoft.com/office/powerpoint/2010/main" val="97926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D48878-D2A8-4070-94A3-656277366F6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11C2CE-FC6E-4B3D-AB5A-200C03D9D1B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4DA7B-01AB-4B65-BC3B-BF973C679F4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9040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28786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0537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7060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67748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4800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6841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2062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41A5C77-DA13-4840-98AD-9CF5CA111C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76951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39895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7/2/2014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49317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D2D9EF-CA3B-4ABC-ABC2-6618364D3F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72C2937-45CF-4FEE-8603-C9640BBE757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C6B5D31-D032-4AF1-8C56-46284725CB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D5CA7E2-35B6-446B-BF02-B2A80477FA2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9118F97-38E5-4E48-B49A-306F5F81CC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E5490D-0FFC-47D9-835C-99503D0CC3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9BE834-74F6-44A9-84BF-D052511F74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FD8790-7566-4BCB-A79C-EC501EA0AA5C}"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4FEE20D-232A-47E8-8FDB-17CD01AF0984}" type="datetimeFigureOut">
              <a:rPr lang="en-US" smtClean="0">
                <a:solidFill>
                  <a:srgbClr val="072F54">
                    <a:tint val="75000"/>
                  </a:srgbClr>
                </a:solidFill>
                <a:latin typeface="Calibri"/>
              </a:rPr>
              <a:pPr eaLnBrk="1" fontAlgn="auto" hangingPunct="1">
                <a:spcBef>
                  <a:spcPts val="0"/>
                </a:spcBef>
                <a:spcAft>
                  <a:spcPts val="0"/>
                </a:spcAft>
              </a:pPr>
              <a:t>7/2/2014</a:t>
            </a:fld>
            <a:endParaRPr lang="en-US">
              <a:solidFill>
                <a:srgbClr val="072F54">
                  <a:tint val="75000"/>
                </a:srgb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srgbClr val="072F54">
                  <a:tint val="75000"/>
                </a:srgb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A836336-2B4A-402D-A477-F0BC818CA747}" type="slidenum">
              <a:rPr lang="en-US" smtClean="0">
                <a:solidFill>
                  <a:srgbClr val="072F54">
                    <a:tint val="75000"/>
                  </a:srgbClr>
                </a:solidFill>
                <a:latin typeface="Calibri"/>
              </a:rPr>
              <a:pPr eaLnBrk="1" fontAlgn="auto" hangingPunct="1">
                <a:spcBef>
                  <a:spcPts val="0"/>
                </a:spcBef>
                <a:spcAft>
                  <a:spcPts val="0"/>
                </a:spcAft>
              </a:pPr>
              <a:t>‹#›</a:t>
            </a:fld>
            <a:endParaRPr lang="en-US">
              <a:solidFill>
                <a:srgbClr val="072F54">
                  <a:tint val="75000"/>
                </a:srgbClr>
              </a:solidFill>
              <a:latin typeface="Calibri"/>
            </a:endParaRPr>
          </a:p>
        </p:txBody>
      </p:sp>
    </p:spTree>
    <p:extLst>
      <p:ext uri="{BB962C8B-B14F-4D97-AF65-F5344CB8AC3E}">
        <p14:creationId xmlns:p14="http://schemas.microsoft.com/office/powerpoint/2010/main" val="254204189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mrichey.net/"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hyperlink" Target="http://www.flickr.com/photos/carbonny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20.xml"/><Relationship Id="rId6" Type="http://schemas.openxmlformats.org/officeDocument/2006/relationships/hyperlink" Target="//upload.wikimedia.org/wikipedia/commons/9/90/Louis16-1775.jpg" TargetMode="External"/><Relationship Id="rId5" Type="http://schemas.openxmlformats.org/officeDocument/2006/relationships/image" Target="../media/image2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hyperlink" Target="http://www.flickr.com/photos/8765199@N07/" TargetMode="Externa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www.foxbusiness.com/politics/2012/01/25/truth-about-federal-tax-burden/"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2.xml.rels><?xml version="1.0" encoding="UTF-8" standalone="yes"?>
<Relationships xmlns="http://schemas.openxmlformats.org/package/2006/relationships"><Relationship Id="rId3" Type="http://schemas.openxmlformats.org/officeDocument/2006/relationships/hyperlink" Target="http://www.flickr.com/photos/ravages/"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hyperlink" Target="http://www.flickr.com/photos/mad_african78/" TargetMode="Externa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hyperlink" Target="http://www.flickr.com/photos/mad_african78/" TargetMode="Externa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29.xml"/><Relationship Id="rId5" Type="http://schemas.openxmlformats.org/officeDocument/2006/relationships/image" Target="../media/image28.jpeg"/><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hyperlink" Target="http://www.flickr.com/photos/homohominilup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foxbusiness.com/politics/2012/01/25/truth-about-federal-tax-burden/" TargetMode="Externa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www.flickr.com/photos/pyth0n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43.xml.rels><?xml version="1.0" encoding="UTF-8" standalone="yes"?>
<Relationships xmlns="http://schemas.openxmlformats.org/package/2006/relationships"><Relationship Id="rId3" Type="http://schemas.openxmlformats.org/officeDocument/2006/relationships/hyperlink" Target="http://www.flickr.com/photos/pyth0ns/"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hyperlink" Target="http://www.flickr.com/photos/8765199@N0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hyperlink" Target="http://www.flickr.com/photos/8765199@N0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hyperlink" Target="http://www.flickr.com/photos/8765199@N0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hyperlink" Target="http://www.flickr.com/photos/8765199@N07/"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hemeOverride" Target="../theme/themeOverride41.xml"/><Relationship Id="rId5" Type="http://schemas.openxmlformats.org/officeDocument/2006/relationships/hyperlink" Target="http://www.tomrichey.net/euro/frenchrevolution/august4" TargetMode="External"/><Relationship Id="rId4" Type="http://schemas.openxmlformats.org/officeDocument/2006/relationships/hyperlink" Target="http://www.flickr.com/photos/8765199@N07/"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hyperlink" Target="http://www.tomrichey.net/euro/frenchrevolution/rightsofma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43.xml"/><Relationship Id="rId5" Type="http://schemas.openxmlformats.org/officeDocument/2006/relationships/hyperlink" Target="http://www.historyguide.org/intellect/declaration.html" TargetMode="Externa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45.xml"/><Relationship Id="rId5" Type="http://schemas.openxmlformats.org/officeDocument/2006/relationships/hyperlink" Target="http://www.historyguide.org/intellect/declaration.html" TargetMode="Externa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hemeOverride" Target="../theme/themeOverride46.xml"/><Relationship Id="rId5" Type="http://schemas.openxmlformats.org/officeDocument/2006/relationships/image" Target="../media/image44.png"/><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hemeOverride" Target="../theme/themeOverride51.xml"/><Relationship Id="rId5" Type="http://schemas.openxmlformats.org/officeDocument/2006/relationships/image" Target="../media/image48.png"/><Relationship Id="rId4" Type="http://schemas.openxmlformats.org/officeDocument/2006/relationships/hyperlink" Target="http://www.tomrichey.net/"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hyperlink" Target="https://www.facebook.com/pages/Tom-Richey/14074617563" TargetMode="External"/><Relationship Id="rId10" Type="http://schemas.openxmlformats.org/officeDocument/2006/relationships/image" Target="../media/image52.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themeOverride" Target="../theme/themeOverride5.xml"/><Relationship Id="rId6" Type="http://schemas.microsoft.com/office/2007/relationships/hdphoto" Target="../media/hdphoto1.wdp"/><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upload.wikimedia.org/wikipedia/commons/thumb/4/4e/Prise_de_la_Bastille.jpg/1280px-Prise_de_la_Bast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07"/>
            <a:ext cx="9144000" cy="6869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122238"/>
            <a:ext cx="5105400" cy="24685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13800" dirty="0" smtClean="0">
                <a:ln/>
                <a:solidFill>
                  <a:schemeClr val="accent3"/>
                </a:solidFill>
                <a:effectLst>
                  <a:glow rad="101600">
                    <a:srgbClr val="002060">
                      <a:alpha val="60000"/>
                    </a:srgbClr>
                  </a:glow>
                </a:effectLst>
              </a:rPr>
              <a:t>1789</a:t>
            </a:r>
            <a:endParaRPr lang="en-US" sz="13800" dirty="0">
              <a:ln/>
              <a:solidFill>
                <a:schemeClr val="accent3"/>
              </a:solidFill>
              <a:effectLst>
                <a:glow rad="101600">
                  <a:srgbClr val="002060">
                    <a:alpha val="60000"/>
                  </a:srgbClr>
                </a:glow>
              </a:effectLst>
            </a:endParaRP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800600"/>
            <a:ext cx="4038600" cy="1847789"/>
          </a:xfrm>
          <a:prstGeom prst="rect">
            <a:avLst/>
          </a:prstGeom>
          <a:effectLst>
            <a:glow rad="76200">
              <a:schemeClr val="tx2">
                <a:lumMod val="50000"/>
                <a:alpha val="75000"/>
              </a:schemeClr>
            </a:glow>
          </a:effectLst>
        </p:spPr>
      </p:pic>
      <p:sp>
        <p:nvSpPr>
          <p:cNvPr id="4" name="Rectangle 3"/>
          <p:cNvSpPr/>
          <p:nvPr/>
        </p:nvSpPr>
        <p:spPr>
          <a:xfrm>
            <a:off x="0" y="3276600"/>
            <a:ext cx="9144000" cy="914400"/>
          </a:xfrm>
          <a:prstGeom prst="rect">
            <a:avLst/>
          </a:prstGeom>
          <a:solidFill>
            <a:schemeClr val="tx1">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smtClean="0">
                <a:effectLst>
                  <a:outerShdw blurRad="38100" dist="38100" dir="2700000" algn="tl">
                    <a:srgbClr val="000000">
                      <a:alpha val="43137"/>
                    </a:srgbClr>
                  </a:outerShdw>
                </a:effectLst>
              </a:rPr>
              <a:t>The French Revolution:  Part I</a:t>
            </a:r>
            <a:endParaRPr lang="en-US" sz="5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5075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40750" cy="1066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a:r>
              <a:rPr lang="en-US" sz="6600" dirty="0" smtClean="0">
                <a:ln/>
                <a:solidFill>
                  <a:schemeClr val="accent3"/>
                </a:solidFill>
                <a:latin typeface="Bujardet Freres (Unregistered)" pitchFamily="2" charset="0"/>
                <a:cs typeface="Calibri" pitchFamily="34" charset="0"/>
              </a:rPr>
              <a:t>Aristocratic Resurgence</a:t>
            </a:r>
            <a:endParaRPr lang="en-US" sz="6600" dirty="0">
              <a:ln/>
              <a:solidFill>
                <a:schemeClr val="accent3"/>
              </a:solidFill>
              <a:latin typeface="Bujardet Freres (Unregistered)" pitchFamily="2" charset="0"/>
              <a:cs typeface="Calibri" pitchFamily="34" charset="0"/>
            </a:endParaRPr>
          </a:p>
        </p:txBody>
      </p:sp>
      <p:pic>
        <p:nvPicPr>
          <p:cNvPr id="138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60731"/>
            <a:ext cx="3733800" cy="5053847"/>
          </a:xfrm>
          <a:prstGeom prst="rect">
            <a:avLst/>
          </a:prstGeom>
          <a:noFill/>
          <a:ln w="9525">
            <a:noFill/>
            <a:miter lim="800000"/>
            <a:headEnd/>
            <a:tailEnd/>
          </a:ln>
          <a:effectLst>
            <a:softEdge rad="63500"/>
          </a:effectLst>
        </p:spPr>
      </p:pic>
      <p:pic>
        <p:nvPicPr>
          <p:cNvPr id="138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3380" t="8598" r="3380"/>
          <a:stretch>
            <a:fillRect/>
          </a:stretch>
        </p:blipFill>
        <p:spPr bwMode="auto">
          <a:xfrm>
            <a:off x="259263" y="1560731"/>
            <a:ext cx="3703137" cy="5068669"/>
          </a:xfrm>
          <a:prstGeom prst="rect">
            <a:avLst/>
          </a:prstGeom>
          <a:noFill/>
          <a:ln w="9525">
            <a:noFill/>
            <a:miter lim="800000"/>
            <a:headEnd/>
            <a:tailEnd/>
          </a:ln>
          <a:effectLst>
            <a:softEdge rad="63500"/>
          </a:effectLst>
        </p:spPr>
      </p:pic>
      <p:sp useBgFill="1">
        <p:nvSpPr>
          <p:cNvPr id="6" name="TextBox 5"/>
          <p:cNvSpPr txBox="1"/>
          <p:nvPr/>
        </p:nvSpPr>
        <p:spPr>
          <a:xfrm>
            <a:off x="259264" y="3617389"/>
            <a:ext cx="3703136" cy="707886"/>
          </a:xfrm>
          <a:prstGeom prst="rect">
            <a:avLst/>
          </a:prstGeom>
          <a:effectLst/>
        </p:spPr>
        <p:txBody>
          <a:bodyPr wrap="square" rtlCol="0">
            <a:spAutoFit/>
          </a:bodyPr>
          <a:lstStyle>
            <a:defPPr>
              <a:defRPr lang="en-US"/>
            </a:defPPr>
            <a:lvl1pPr algn="ctr">
              <a:defRPr sz="4000" b="1">
                <a:solidFill>
                  <a:schemeClr val="accent3"/>
                </a:solidFill>
                <a:latin typeface="Gill Sans MT" pitchFamily="34" charset="0"/>
              </a:defRPr>
            </a:lvl1pPr>
          </a:lstStyle>
          <a:p>
            <a:r>
              <a:rPr lang="en-US" dirty="0"/>
              <a:t>WEAK</a:t>
            </a:r>
          </a:p>
        </p:txBody>
      </p:sp>
      <p:sp useBgFill="1">
        <p:nvSpPr>
          <p:cNvPr id="7" name="TextBox 6"/>
          <p:cNvSpPr txBox="1"/>
          <p:nvPr/>
        </p:nvSpPr>
        <p:spPr>
          <a:xfrm>
            <a:off x="5105400" y="3617389"/>
            <a:ext cx="3733800" cy="707886"/>
          </a:xfrm>
          <a:prstGeom prst="rect">
            <a:avLst/>
          </a:prstGeom>
          <a:effectLst/>
        </p:spPr>
        <p:txBody>
          <a:bodyPr wrap="square" rtlCol="0">
            <a:spAutoFit/>
          </a:bodyPr>
          <a:lstStyle>
            <a:defPPr>
              <a:defRPr lang="en-US"/>
            </a:defPPr>
            <a:lvl1pPr algn="ctr">
              <a:defRPr sz="4000" b="1">
                <a:solidFill>
                  <a:schemeClr val="bg1"/>
                </a:solidFill>
                <a:latin typeface="Gill Sans MT" pitchFamily="34" charset="0"/>
              </a:defRPr>
            </a:lvl1pPr>
          </a:lstStyle>
          <a:p>
            <a:r>
              <a:rPr lang="en-US" dirty="0">
                <a:solidFill>
                  <a:schemeClr val="accent3"/>
                </a:solidFill>
              </a:rPr>
              <a:t>R</a:t>
            </a:r>
            <a:r>
              <a:rPr lang="en-US" sz="3600" dirty="0">
                <a:solidFill>
                  <a:schemeClr val="accent3"/>
                </a:solidFill>
              </a:rPr>
              <a:t>ESURGENCE</a:t>
            </a:r>
          </a:p>
        </p:txBody>
      </p:sp>
      <p:sp>
        <p:nvSpPr>
          <p:cNvPr id="8" name="TextBox 7"/>
          <p:cNvSpPr txBox="1"/>
          <p:nvPr/>
        </p:nvSpPr>
        <p:spPr>
          <a:xfrm>
            <a:off x="286663" y="914400"/>
            <a:ext cx="5885537" cy="646331"/>
          </a:xfrm>
          <a:prstGeom prst="rect">
            <a:avLst/>
          </a:prstGeom>
          <a:noFill/>
        </p:spPr>
        <p:txBody>
          <a:bodyPr wrap="square" rtlCol="0">
            <a:spAutoFit/>
          </a:bodyPr>
          <a:lstStyle/>
          <a:p>
            <a:r>
              <a:rPr lang="en-US" sz="3600" b="1" dirty="0" smtClean="0">
                <a:latin typeface="Gill Sans MT" pitchFamily="34" charset="0"/>
              </a:rPr>
              <a:t>and Royal Weakness</a:t>
            </a:r>
            <a:endParaRPr lang="en-US" sz="3600" b="1" dirty="0">
              <a:latin typeface="Gill Sans MT"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30" y="877259"/>
            <a:ext cx="3513570" cy="3923341"/>
          </a:xfrm>
          <a:prstGeom prst="ellipse">
            <a:avLst/>
          </a:prstGeom>
          <a:noFill/>
          <a:ln w="9525">
            <a:noFill/>
            <a:miter lim="800000"/>
            <a:headEnd/>
            <a:tailEnd/>
          </a:ln>
        </p:spPr>
      </p:pic>
      <p:sp>
        <p:nvSpPr>
          <p:cNvPr id="8" name="TextBox 7"/>
          <p:cNvSpPr txBox="1"/>
          <p:nvPr/>
        </p:nvSpPr>
        <p:spPr>
          <a:xfrm>
            <a:off x="3657600" y="4154031"/>
            <a:ext cx="5083207" cy="22467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solidFill>
                  <a:schemeClr val="tx2">
                    <a:lumMod val="20000"/>
                    <a:lumOff val="80000"/>
                  </a:schemeClr>
                </a:solidFill>
              </a:rPr>
              <a:t>In 1787, Louis called an “Assembly of Notables,” hoping to get representatives from the nobility and the Church to agree to be taxed.</a:t>
            </a:r>
            <a:endParaRPr lang="en-US" sz="2800" b="1" dirty="0">
              <a:solidFill>
                <a:schemeClr val="tx2">
                  <a:lumMod val="20000"/>
                  <a:lumOff val="80000"/>
                </a:schemeClr>
              </a:solidFill>
            </a:endParaRPr>
          </a:p>
        </p:txBody>
      </p:sp>
      <p:sp>
        <p:nvSpPr>
          <p:cNvPr id="12" name="Title 1"/>
          <p:cNvSpPr>
            <a:spLocks noGrp="1"/>
          </p:cNvSpPr>
          <p:nvPr>
            <p:ph type="title"/>
          </p:nvPr>
        </p:nvSpPr>
        <p:spPr>
          <a:xfrm>
            <a:off x="3908393" y="6096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600" dirty="0" smtClean="0">
                <a:ln/>
                <a:solidFill>
                  <a:schemeClr val="accent3"/>
                </a:solidFill>
                <a:latin typeface="Bujardet Freres (Unregistered)" pitchFamily="2" charset="0"/>
              </a:rPr>
              <a:t>The Assembly </a:t>
            </a:r>
            <a:br>
              <a:rPr lang="en-US" sz="6600" dirty="0" smtClean="0">
                <a:ln/>
                <a:solidFill>
                  <a:schemeClr val="accent3"/>
                </a:solidFill>
                <a:latin typeface="Bujardet Freres (Unregistered)" pitchFamily="2" charset="0"/>
              </a:rPr>
            </a:br>
            <a:r>
              <a:rPr lang="en-US" sz="8000" dirty="0" smtClean="0">
                <a:ln/>
                <a:solidFill>
                  <a:schemeClr val="accent3"/>
                </a:solidFill>
                <a:latin typeface="Bujardet Freres (Unregistered)" pitchFamily="2" charset="0"/>
              </a:rPr>
              <a:t>of Notables</a:t>
            </a:r>
            <a:endParaRPr lang="en-US" sz="8000" dirty="0">
              <a:ln/>
              <a:solidFill>
                <a:schemeClr val="accent3"/>
              </a:solidFill>
              <a:latin typeface="Bujardet Freres (Unregistered)" pitchFamily="2" charset="0"/>
            </a:endParaRPr>
          </a:p>
        </p:txBody>
      </p:sp>
      <p:sp>
        <p:nvSpPr>
          <p:cNvPr id="13" name="TextBox 12"/>
          <p:cNvSpPr txBox="1"/>
          <p:nvPr/>
        </p:nvSpPr>
        <p:spPr>
          <a:xfrm>
            <a:off x="7162800" y="2521803"/>
            <a:ext cx="1349407" cy="83099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800" b="1" dirty="0" smtClean="0">
                <a:solidFill>
                  <a:schemeClr val="accent4"/>
                </a:solidFill>
              </a:rPr>
              <a:t>1787</a:t>
            </a:r>
            <a:endParaRPr lang="en-US" sz="4800" b="1" dirty="0">
              <a:solidFill>
                <a:schemeClr val="accent4"/>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lum bright="10000" contrast="30000"/>
            <a:extLst>
              <a:ext uri="{28A0092B-C50C-407E-A947-70E740481C1C}">
                <a14:useLocalDpi xmlns:a14="http://schemas.microsoft.com/office/drawing/2010/main" val="0"/>
              </a:ext>
            </a:extLst>
          </a:blip>
          <a:srcRect l="2107" t="2296" r="2107" b="1942"/>
          <a:stretch/>
        </p:blipFill>
        <p:spPr bwMode="auto">
          <a:xfrm>
            <a:off x="441586" y="1"/>
            <a:ext cx="8223021" cy="6858000"/>
          </a:xfrm>
          <a:prstGeom prst="rect">
            <a:avLst/>
          </a:prstGeom>
          <a:noFill/>
          <a:ln w="9525">
            <a:noFill/>
            <a:miter lim="800000"/>
            <a:headEnd/>
            <a:tailEnd/>
          </a:ln>
        </p:spPr>
      </p:pic>
      <p:sp>
        <p:nvSpPr>
          <p:cNvPr id="2" name="Title 1"/>
          <p:cNvSpPr>
            <a:spLocks noGrp="1"/>
          </p:cNvSpPr>
          <p:nvPr>
            <p:ph type="title"/>
          </p:nvPr>
        </p:nvSpPr>
        <p:spPr>
          <a:xfrm>
            <a:off x="3886200" y="3810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r>
              <a:rPr lang="en-US" sz="6600" dirty="0" smtClean="0">
                <a:ln w="50800"/>
                <a:solidFill>
                  <a:schemeClr val="bg1">
                    <a:shade val="50000"/>
                  </a:schemeClr>
                </a:solidFill>
                <a:latin typeface="Bujardet Freres (Unregistered)" pitchFamily="2" charset="0"/>
              </a:rPr>
              <a:t>The Assembly </a:t>
            </a:r>
            <a:br>
              <a:rPr lang="en-US" sz="6600" dirty="0" smtClean="0">
                <a:ln w="50800"/>
                <a:solidFill>
                  <a:schemeClr val="bg1">
                    <a:shade val="50000"/>
                  </a:schemeClr>
                </a:solidFill>
                <a:latin typeface="Bujardet Freres (Unregistered)" pitchFamily="2" charset="0"/>
              </a:rPr>
            </a:br>
            <a:r>
              <a:rPr lang="en-US" sz="8000" dirty="0" smtClean="0">
                <a:ln w="50800"/>
                <a:solidFill>
                  <a:schemeClr val="bg1">
                    <a:shade val="50000"/>
                  </a:schemeClr>
                </a:solidFill>
                <a:latin typeface="Bujardet Freres (Unregistered)" pitchFamily="2" charset="0"/>
              </a:rPr>
              <a:t>of Notables</a:t>
            </a:r>
            <a:endParaRPr lang="en-US" sz="8000" dirty="0">
              <a:ln w="50800"/>
              <a:solidFill>
                <a:schemeClr val="bg1">
                  <a:shade val="50000"/>
                </a:schemeClr>
              </a:solidFill>
              <a:latin typeface="Bujardet Freres (Unregistered)" pitchFamily="2" charset="0"/>
            </a:endParaRPr>
          </a:p>
        </p:txBody>
      </p:sp>
      <p:sp>
        <p:nvSpPr>
          <p:cNvPr id="5" name="TextBox 4"/>
          <p:cNvSpPr txBox="1"/>
          <p:nvPr/>
        </p:nvSpPr>
        <p:spPr>
          <a:xfrm>
            <a:off x="7315200" y="2158425"/>
            <a:ext cx="1349407"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smtClean="0">
                <a:solidFill>
                  <a:schemeClr val="bg1"/>
                </a:solidFill>
              </a:rPr>
              <a:t>1787</a:t>
            </a:r>
            <a:endParaRPr lang="en-US" sz="3200" b="1" dirty="0">
              <a:solidFill>
                <a:schemeClr val="bg1"/>
              </a:solidFill>
            </a:endParaRPr>
          </a:p>
        </p:txBody>
      </p:sp>
    </p:spTree>
    <p:extLst>
      <p:ext uri="{BB962C8B-B14F-4D97-AF65-F5344CB8AC3E}">
        <p14:creationId xmlns:p14="http://schemas.microsoft.com/office/powerpoint/2010/main" val="157729233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print">
            <a:lum bright="10000" contrast="30000"/>
            <a:extLst>
              <a:ext uri="{28A0092B-C50C-407E-A947-70E740481C1C}">
                <a14:useLocalDpi xmlns:a14="http://schemas.microsoft.com/office/drawing/2010/main" val="0"/>
              </a:ext>
            </a:extLst>
          </a:blip>
          <a:srcRect l="2107" t="2296" r="2107" b="1942"/>
          <a:stretch/>
        </p:blipFill>
        <p:spPr bwMode="auto">
          <a:xfrm>
            <a:off x="441586" y="1"/>
            <a:ext cx="8223021" cy="6858000"/>
          </a:xfrm>
          <a:prstGeom prst="rect">
            <a:avLst/>
          </a:prstGeom>
          <a:noFill/>
          <a:ln w="9525">
            <a:noFill/>
            <a:miter lim="800000"/>
            <a:headEnd/>
            <a:tailEnd/>
          </a:ln>
        </p:spPr>
      </p:pic>
      <p:sp>
        <p:nvSpPr>
          <p:cNvPr id="12" name="Title 1"/>
          <p:cNvSpPr>
            <a:spLocks noGrp="1"/>
          </p:cNvSpPr>
          <p:nvPr>
            <p:ph type="title"/>
          </p:nvPr>
        </p:nvSpPr>
        <p:spPr>
          <a:xfrm>
            <a:off x="3886200" y="381000"/>
            <a:ext cx="4778407" cy="1828800"/>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r>
              <a:rPr lang="en-US" sz="6600" dirty="0" smtClean="0">
                <a:ln w="50800"/>
                <a:solidFill>
                  <a:schemeClr val="bg1">
                    <a:shade val="50000"/>
                  </a:schemeClr>
                </a:solidFill>
                <a:latin typeface="Bujardet Freres (Unregistered)" pitchFamily="2" charset="0"/>
              </a:rPr>
              <a:t>The Assembly </a:t>
            </a:r>
            <a:br>
              <a:rPr lang="en-US" sz="6600" dirty="0" smtClean="0">
                <a:ln w="50800"/>
                <a:solidFill>
                  <a:schemeClr val="bg1">
                    <a:shade val="50000"/>
                  </a:schemeClr>
                </a:solidFill>
                <a:latin typeface="Bujardet Freres (Unregistered)" pitchFamily="2" charset="0"/>
              </a:rPr>
            </a:br>
            <a:r>
              <a:rPr lang="en-US" sz="8000" dirty="0" smtClean="0">
                <a:ln w="50800"/>
                <a:solidFill>
                  <a:schemeClr val="bg1">
                    <a:shade val="50000"/>
                  </a:schemeClr>
                </a:solidFill>
                <a:latin typeface="Bujardet Freres (Unregistered)" pitchFamily="2" charset="0"/>
              </a:rPr>
              <a:t>of Notables</a:t>
            </a:r>
            <a:endParaRPr lang="en-US" sz="8000" dirty="0">
              <a:ln w="50800"/>
              <a:solidFill>
                <a:schemeClr val="bg1">
                  <a:shade val="50000"/>
                </a:schemeClr>
              </a:solidFill>
              <a:latin typeface="Bujardet Freres (Unregistered)" pitchFamily="2" charset="0"/>
            </a:endParaRPr>
          </a:p>
        </p:txBody>
      </p:sp>
      <p:sp>
        <p:nvSpPr>
          <p:cNvPr id="13" name="TextBox 12"/>
          <p:cNvSpPr txBox="1"/>
          <p:nvPr/>
        </p:nvSpPr>
        <p:spPr>
          <a:xfrm>
            <a:off x="7315200" y="2158425"/>
            <a:ext cx="1349407" cy="58477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b="1" dirty="0" smtClean="0">
                <a:solidFill>
                  <a:schemeClr val="bg1"/>
                </a:solidFill>
              </a:rPr>
              <a:t>1787</a:t>
            </a:r>
            <a:endParaRPr lang="en-US" sz="3200" b="1" dirty="0">
              <a:solidFill>
                <a:schemeClr val="bg1"/>
              </a:solidFill>
            </a:endParaRPr>
          </a:p>
        </p:txBody>
      </p:sp>
      <p:sp>
        <p:nvSpPr>
          <p:cNvPr id="6" name="TextBox 5"/>
          <p:cNvSpPr txBox="1"/>
          <p:nvPr/>
        </p:nvSpPr>
        <p:spPr>
          <a:xfrm rot="20980853">
            <a:off x="-475044" y="3692486"/>
            <a:ext cx="9964381" cy="1446550"/>
          </a:xfrm>
          <a:prstGeom prst="rect">
            <a:avLst/>
          </a:prstGeom>
          <a:solidFill>
            <a:schemeClr val="bg1">
              <a:lumMod val="75000"/>
              <a:alpha val="85000"/>
            </a:schemeClr>
          </a:solidFill>
          <a:ln>
            <a:noFill/>
          </a:ln>
          <a:effectLst/>
        </p:spPr>
        <p:txBody>
          <a:bodyPr wrap="square" rtlCol="0">
            <a:spAutoFit/>
          </a:bodyPr>
          <a:lstStyle/>
          <a:p>
            <a:pPr algn="ctr"/>
            <a:r>
              <a:rPr lang="en-US" sz="8800" dirty="0" smtClean="0">
                <a:solidFill>
                  <a:schemeClr val="tx1">
                    <a:lumMod val="20000"/>
                    <a:lumOff val="80000"/>
                  </a:schemeClr>
                </a:solidFill>
                <a:latin typeface="Bujardet Freres (Unregistered)" pitchFamily="2" charset="0"/>
              </a:rPr>
              <a:t>FAIL</a:t>
            </a:r>
            <a:endParaRPr lang="en-US" sz="8800" dirty="0">
              <a:solidFill>
                <a:schemeClr val="tx1">
                  <a:lumMod val="20000"/>
                  <a:lumOff val="80000"/>
                </a:schemeClr>
              </a:solidFill>
              <a:latin typeface="Bujardet Freres (Unregistered)" pitchFamily="2" charset="0"/>
            </a:endParaRPr>
          </a:p>
        </p:txBody>
      </p:sp>
      <p:sp useBgFill="1">
        <p:nvSpPr>
          <p:cNvPr id="2" name="Rectangle 1"/>
          <p:cNvSpPr/>
          <p:nvPr/>
        </p:nvSpPr>
        <p:spPr>
          <a:xfrm>
            <a:off x="0" y="2811722"/>
            <a:ext cx="441585" cy="4046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8664607" y="2811723"/>
            <a:ext cx="479393" cy="4046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06057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55" y="1139379"/>
            <a:ext cx="8694683" cy="5466781"/>
          </a:xfrm>
          <a:prstGeom prst="rect">
            <a:avLst/>
          </a:prstGeom>
          <a:noFill/>
          <a:ln w="9525">
            <a:noFill/>
            <a:miter lim="800000"/>
            <a:headEnd/>
            <a:tailEnd/>
          </a:ln>
        </p:spPr>
      </p:pic>
      <p:sp>
        <p:nvSpPr>
          <p:cNvPr id="2" name="Title 1"/>
          <p:cNvSpPr>
            <a:spLocks noGrp="1"/>
          </p:cNvSpPr>
          <p:nvPr>
            <p:ph type="title"/>
          </p:nvPr>
        </p:nvSpPr>
        <p:spPr>
          <a:xfrm>
            <a:off x="152400" y="0"/>
            <a:ext cx="8621658" cy="1139379"/>
          </a:xfrm>
        </p:spPr>
        <p:txBody>
          <a:bodyPr/>
          <a:lstStyle/>
          <a:p>
            <a:pPr algn="l"/>
            <a:r>
              <a:rPr lang="en-US" sz="7200" dirty="0" smtClean="0">
                <a:latin typeface="Bujardet Freres (Unregistered)" pitchFamily="2" charset="0"/>
                <a:cs typeface="Calibri" pitchFamily="34" charset="0"/>
              </a:rPr>
              <a:t>The Estates General</a:t>
            </a:r>
            <a:endParaRPr lang="en-US" sz="7200" dirty="0">
              <a:latin typeface="Bujardet Freres (Unregistered)" pitchFamily="2" charset="0"/>
              <a:cs typeface="Calibri" pitchFamily="34" charset="0"/>
            </a:endParaRPr>
          </a:p>
        </p:txBody>
      </p:sp>
      <p:sp>
        <p:nvSpPr>
          <p:cNvPr id="3" name="Content Placeholder 2"/>
          <p:cNvSpPr>
            <a:spLocks noGrp="1"/>
          </p:cNvSpPr>
          <p:nvPr>
            <p:ph idx="1"/>
          </p:nvPr>
        </p:nvSpPr>
        <p:spPr>
          <a:xfrm>
            <a:off x="457200" y="1295400"/>
            <a:ext cx="6324600" cy="1219200"/>
          </a:xfrm>
        </p:spPr>
        <p:style>
          <a:lnRef idx="2">
            <a:schemeClr val="dk1">
              <a:shade val="50000"/>
            </a:schemeClr>
          </a:lnRef>
          <a:fillRef idx="1">
            <a:schemeClr val="dk1"/>
          </a:fillRef>
          <a:effectRef idx="0">
            <a:schemeClr val="dk1"/>
          </a:effectRef>
          <a:fontRef idx="minor">
            <a:schemeClr val="lt1"/>
          </a:fontRef>
        </p:style>
        <p:txBody>
          <a:bodyPr/>
          <a:lstStyle/>
          <a:p>
            <a:pPr marL="0" indent="0">
              <a:buNone/>
            </a:pPr>
            <a:r>
              <a:rPr lang="en-US" b="1" dirty="0" smtClean="0"/>
              <a:t>The French king’s advisory body</a:t>
            </a:r>
          </a:p>
          <a:p>
            <a:pPr lvl="1"/>
            <a:r>
              <a:rPr lang="en-US" b="1" dirty="0" smtClean="0"/>
              <a:t>Not convened since </a:t>
            </a:r>
            <a:r>
              <a:rPr lang="en-US" b="1" dirty="0" smtClean="0">
                <a:solidFill>
                  <a:schemeClr val="accent4"/>
                </a:solidFill>
              </a:rPr>
              <a:t>1614</a:t>
            </a:r>
            <a:endParaRPr lang="en-US" b="1" dirty="0">
              <a:solidFill>
                <a:schemeClr val="accent4"/>
              </a:solidFill>
            </a:endParaRPr>
          </a:p>
        </p:txBody>
      </p:sp>
    </p:spTree>
    <p:extLst>
      <p:ext uri="{BB962C8B-B14F-4D97-AF65-F5344CB8AC3E}">
        <p14:creationId xmlns:p14="http://schemas.microsoft.com/office/powerpoint/2010/main" val="372252985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6388" name="Picture 4" descr="http://upload.wikimedia.org/wikipedia/commons/thumb/c/ce/Henry_Clay_Senate3.jpg/1277px-Henry_Clay_Senate3.jpg"/>
          <p:cNvPicPr>
            <a:picLocks noChangeAspect="1" noChangeArrowheads="1"/>
          </p:cNvPicPr>
          <p:nvPr/>
        </p:nvPicPr>
        <p:blipFill rotWithShape="1">
          <a:blip r:embed="rId3">
            <a:extLst>
              <a:ext uri="{28A0092B-C50C-407E-A947-70E740481C1C}">
                <a14:useLocalDpi xmlns:a14="http://schemas.microsoft.com/office/drawing/2010/main" val="0"/>
              </a:ext>
            </a:extLst>
          </a:blip>
          <a:srcRect t="6093"/>
          <a:stretch/>
        </p:blipFill>
        <p:spPr bwMode="auto">
          <a:xfrm>
            <a:off x="0" y="0"/>
            <a:ext cx="9144000" cy="6885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85800"/>
            <a:ext cx="9144000" cy="1295400"/>
          </a:xfrm>
          <a:solidFill>
            <a:schemeClr val="bg1">
              <a:alpha val="75000"/>
            </a:schemeClr>
          </a:solidFill>
        </p:spPr>
        <p:txBody>
          <a:bodyPr/>
          <a:lstStyle/>
          <a:p>
            <a:pPr eaLnBrk="1" hangingPunct="1">
              <a:defRPr/>
            </a:pPr>
            <a:r>
              <a:rPr lang="en-US" sz="11500" dirty="0" smtClean="0">
                <a:latin typeface="Bujardet Freres (Unregistered)" pitchFamily="2" charset="0"/>
              </a:rPr>
              <a:t>Outdated</a:t>
            </a:r>
            <a:endParaRPr lang="en-US" dirty="0" smtClean="0">
              <a:latin typeface="Bujardet Freres (Unregistered)" pitchFamily="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1507" name="Rectangle 3"/>
          <p:cNvSpPr>
            <a:spLocks noGrp="1" noRot="1" noChangeArrowheads="1"/>
          </p:cNvSpPr>
          <p:nvPr>
            <p:ph idx="1"/>
          </p:nvPr>
        </p:nvSpPr>
        <p:spPr>
          <a:xfrm>
            <a:off x="0" y="762000"/>
            <a:ext cx="9144000" cy="762000"/>
          </a:xfrm>
        </p:spPr>
        <p:txBody>
          <a:bodyPr/>
          <a:lstStyle/>
          <a:p>
            <a:pPr marL="0" indent="0" algn="ctr" eaLnBrk="1" hangingPunct="1">
              <a:buFont typeface="Arial" charset="0"/>
              <a:buNone/>
              <a:defRPr/>
            </a:pPr>
            <a:r>
              <a:rPr lang="en-US" sz="4400" dirty="0" smtClean="0"/>
              <a:t>Each </a:t>
            </a:r>
            <a:r>
              <a:rPr lang="en-US" sz="4400" i="1" dirty="0" smtClean="0"/>
              <a:t>estate </a:t>
            </a:r>
            <a:r>
              <a:rPr lang="en-US" sz="4400" dirty="0" smtClean="0"/>
              <a:t>cast </a:t>
            </a:r>
            <a:r>
              <a:rPr lang="en-US" sz="4400" b="1" dirty="0" smtClean="0">
                <a:solidFill>
                  <a:schemeClr val="bg2">
                    <a:lumMod val="10000"/>
                    <a:lumOff val="90000"/>
                  </a:schemeClr>
                </a:solidFill>
              </a:rPr>
              <a:t>one vote </a:t>
            </a:r>
            <a:r>
              <a:rPr lang="en-US" sz="4400" dirty="0" smtClean="0"/>
              <a:t>as a group.  </a:t>
            </a:r>
          </a:p>
        </p:txBody>
      </p:sp>
      <p:sp>
        <p:nvSpPr>
          <p:cNvPr id="3" name="Oval 2"/>
          <p:cNvSpPr/>
          <p:nvPr/>
        </p:nvSpPr>
        <p:spPr>
          <a:xfrm>
            <a:off x="381000" y="2057400"/>
            <a:ext cx="2438400" cy="22098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1</a:t>
            </a:r>
            <a:endParaRPr lang="en-US" sz="9600" b="1" dirty="0">
              <a:solidFill>
                <a:srgbClr val="FFFFFF"/>
              </a:solidFill>
            </a:endParaRPr>
          </a:p>
        </p:txBody>
      </p:sp>
      <p:sp>
        <p:nvSpPr>
          <p:cNvPr id="9" name="Oval 8"/>
          <p:cNvSpPr/>
          <p:nvPr/>
        </p:nvSpPr>
        <p:spPr>
          <a:xfrm>
            <a:off x="3352800" y="2057400"/>
            <a:ext cx="2438400" cy="22098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2</a:t>
            </a:r>
            <a:endParaRPr lang="en-US" sz="9600" b="1" dirty="0">
              <a:solidFill>
                <a:srgbClr val="FFFFFF"/>
              </a:solidFill>
            </a:endParaRPr>
          </a:p>
        </p:txBody>
      </p:sp>
      <p:sp>
        <p:nvSpPr>
          <p:cNvPr id="10" name="Oval 9"/>
          <p:cNvSpPr/>
          <p:nvPr/>
        </p:nvSpPr>
        <p:spPr>
          <a:xfrm>
            <a:off x="6324600" y="2057400"/>
            <a:ext cx="2438400" cy="2209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3</a:t>
            </a:r>
            <a:endParaRPr lang="en-US" sz="9600" b="1" dirty="0">
              <a:solidFill>
                <a:srgbClr val="FFFFFF"/>
              </a:solidFill>
            </a:endParaRPr>
          </a:p>
        </p:txBody>
      </p:sp>
      <p:sp>
        <p:nvSpPr>
          <p:cNvPr id="4" name="TextBox 3"/>
          <p:cNvSpPr txBox="1"/>
          <p:nvPr/>
        </p:nvSpPr>
        <p:spPr>
          <a:xfrm>
            <a:off x="533400" y="4267200"/>
            <a:ext cx="2209800" cy="1446550"/>
          </a:xfrm>
          <a:prstGeom prst="rect">
            <a:avLst/>
          </a:prstGeom>
          <a:noFill/>
        </p:spPr>
        <p:txBody>
          <a:bodyPr wrap="square" rtlCol="0">
            <a:spAutoFit/>
          </a:bodyPr>
          <a:lstStyle/>
          <a:p>
            <a:pPr algn="ctr"/>
            <a:r>
              <a:rPr lang="en-US" sz="4400" dirty="0" smtClean="0">
                <a:latin typeface="Bujardet Freres (Unregistered)" pitchFamily="2" charset="0"/>
              </a:rPr>
              <a:t>The</a:t>
            </a:r>
            <a:br>
              <a:rPr lang="en-US" sz="4400" dirty="0" smtClean="0">
                <a:latin typeface="Bujardet Freres (Unregistered)" pitchFamily="2" charset="0"/>
              </a:rPr>
            </a:br>
            <a:r>
              <a:rPr lang="en-US" sz="4400" dirty="0" smtClean="0">
                <a:latin typeface="Bujardet Freres (Unregistered)" pitchFamily="2" charset="0"/>
              </a:rPr>
              <a:t>Clergy</a:t>
            </a:r>
            <a:endParaRPr lang="en-US" sz="4400" dirty="0">
              <a:latin typeface="Bujardet Freres (Unregistered)" pitchFamily="2" charset="0"/>
            </a:endParaRPr>
          </a:p>
        </p:txBody>
      </p:sp>
      <p:sp>
        <p:nvSpPr>
          <p:cNvPr id="11" name="TextBox 10"/>
          <p:cNvSpPr txBox="1"/>
          <p:nvPr/>
        </p:nvSpPr>
        <p:spPr>
          <a:xfrm>
            <a:off x="3505200" y="4267200"/>
            <a:ext cx="2209800" cy="1446550"/>
          </a:xfrm>
          <a:prstGeom prst="rect">
            <a:avLst/>
          </a:prstGeom>
          <a:noFill/>
        </p:spPr>
        <p:txBody>
          <a:bodyPr wrap="square" rtlCol="0">
            <a:spAutoFit/>
          </a:bodyPr>
          <a:lstStyle/>
          <a:p>
            <a:pPr algn="ctr"/>
            <a:r>
              <a:rPr lang="en-US" sz="4400" dirty="0" smtClean="0">
                <a:latin typeface="Bujardet Freres (Unregistered)" pitchFamily="2" charset="0"/>
              </a:rPr>
              <a:t>The Nobility</a:t>
            </a:r>
            <a:endParaRPr lang="en-US" sz="4400" dirty="0">
              <a:latin typeface="Bujardet Freres (Unregistered)" pitchFamily="2" charset="0"/>
            </a:endParaRPr>
          </a:p>
        </p:txBody>
      </p:sp>
      <p:sp>
        <p:nvSpPr>
          <p:cNvPr id="12" name="TextBox 11"/>
          <p:cNvSpPr txBox="1"/>
          <p:nvPr/>
        </p:nvSpPr>
        <p:spPr>
          <a:xfrm>
            <a:off x="6400800" y="4267200"/>
            <a:ext cx="2209800" cy="1446550"/>
          </a:xfrm>
          <a:prstGeom prst="rect">
            <a:avLst/>
          </a:prstGeom>
          <a:noFill/>
        </p:spPr>
        <p:txBody>
          <a:bodyPr wrap="square" rtlCol="0">
            <a:spAutoFit/>
          </a:bodyPr>
          <a:lstStyle/>
          <a:p>
            <a:pPr algn="ctr"/>
            <a:r>
              <a:rPr lang="en-US" sz="4400" dirty="0" smtClean="0">
                <a:latin typeface="Bujardet Freres (Unregistered)" pitchFamily="2" charset="0"/>
              </a:rPr>
              <a:t>Everyone Else</a:t>
            </a:r>
            <a:endParaRPr lang="en-US" sz="4400" dirty="0">
              <a:latin typeface="Bujardet Freres (Unregistered)" pitchFamily="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sz="11500" dirty="0" smtClean="0">
                <a:solidFill>
                  <a:schemeClr val="tx2">
                    <a:lumMod val="50000"/>
                  </a:schemeClr>
                </a:solidFill>
              </a:rPr>
              <a:t>BOURGEOISIE</a:t>
            </a:r>
            <a:endParaRPr lang="en-US" sz="11500" dirty="0">
              <a:solidFill>
                <a:schemeClr val="tx2">
                  <a:lumMod val="50000"/>
                </a:schemeClr>
              </a:solidFill>
            </a:endParaRPr>
          </a:p>
        </p:txBody>
      </p:sp>
    </p:spTree>
    <p:extLst>
      <p:ext uri="{BB962C8B-B14F-4D97-AF65-F5344CB8AC3E}">
        <p14:creationId xmlns:p14="http://schemas.microsoft.com/office/powerpoint/2010/main" val="2736068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62400"/>
            <a:ext cx="9144000" cy="1858963"/>
          </a:xfrm>
        </p:spPr>
        <p:txBody>
          <a:bodyPr/>
          <a:lstStyle/>
          <a:p>
            <a:pPr marL="0" indent="0" algn="ctr">
              <a:buNone/>
            </a:pPr>
            <a:r>
              <a:rPr lang="en-US" sz="5400" b="1" dirty="0" smtClean="0">
                <a:solidFill>
                  <a:schemeClr val="tx2">
                    <a:lumMod val="50000"/>
                  </a:schemeClr>
                </a:solidFill>
              </a:rPr>
              <a:t>French Professional Class</a:t>
            </a:r>
          </a:p>
          <a:p>
            <a:pPr marL="0" indent="0" algn="ctr">
              <a:buNone/>
            </a:pPr>
            <a:r>
              <a:rPr lang="en-US" sz="4000" dirty="0" smtClean="0">
                <a:solidFill>
                  <a:schemeClr val="tx2">
                    <a:lumMod val="50000"/>
                  </a:schemeClr>
                </a:solidFill>
              </a:rPr>
              <a:t>(Merchants, Lawyers, etc.)</a:t>
            </a:r>
            <a:endParaRPr lang="en-US" sz="4000" dirty="0">
              <a:solidFill>
                <a:schemeClr val="tx2">
                  <a:lumMod val="50000"/>
                </a:schemeClr>
              </a:solidFill>
            </a:endParaRPr>
          </a:p>
        </p:txBody>
      </p:sp>
      <p:sp>
        <p:nvSpPr>
          <p:cNvPr id="5" name="Title 1"/>
          <p:cNvSpPr>
            <a:spLocks noGrp="1"/>
          </p:cNvSpPr>
          <p:nvPr>
            <p:ph type="title"/>
          </p:nvPr>
        </p:nvSpPr>
        <p:spPr>
          <a:xfrm>
            <a:off x="457200" y="1676400"/>
            <a:ext cx="8229600" cy="1143000"/>
          </a:xfrm>
        </p:spPr>
        <p:txBody>
          <a:bodyPr/>
          <a:lstStyle/>
          <a:p>
            <a:r>
              <a:rPr lang="en-US" sz="11500" dirty="0" smtClean="0">
                <a:solidFill>
                  <a:schemeClr val="tx2">
                    <a:lumMod val="50000"/>
                  </a:schemeClr>
                </a:solidFill>
              </a:rPr>
              <a:t>BOURGEOISIE</a:t>
            </a:r>
            <a:endParaRPr lang="en-US" sz="11500" dirty="0">
              <a:solidFill>
                <a:schemeClr val="tx2">
                  <a:lumMod val="50000"/>
                </a:schemeClr>
              </a:solidFill>
            </a:endParaRPr>
          </a:p>
        </p:txBody>
      </p:sp>
    </p:spTree>
    <p:extLst>
      <p:ext uri="{BB962C8B-B14F-4D97-AF65-F5344CB8AC3E}">
        <p14:creationId xmlns:p14="http://schemas.microsoft.com/office/powerpoint/2010/main" val="1032427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 name="Oval 2"/>
          <p:cNvSpPr/>
          <p:nvPr/>
        </p:nvSpPr>
        <p:spPr>
          <a:xfrm>
            <a:off x="800100" y="1728282"/>
            <a:ext cx="3200400" cy="2839998"/>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smtClean="0">
                <a:solidFill>
                  <a:srgbClr val="FFFFFF"/>
                </a:solidFill>
              </a:rPr>
              <a:t>1</a:t>
            </a:r>
            <a:endParaRPr lang="en-US" sz="19900" b="1" dirty="0">
              <a:solidFill>
                <a:srgbClr val="FFFFFF"/>
              </a:solidFill>
            </a:endParaRPr>
          </a:p>
        </p:txBody>
      </p:sp>
      <p:sp>
        <p:nvSpPr>
          <p:cNvPr id="9" name="Oval 8"/>
          <p:cNvSpPr/>
          <p:nvPr/>
        </p:nvSpPr>
        <p:spPr>
          <a:xfrm>
            <a:off x="4876800" y="1728281"/>
            <a:ext cx="3200400" cy="2839998"/>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smtClean="0">
                <a:solidFill>
                  <a:srgbClr val="FFFFFF"/>
                </a:solidFill>
              </a:rPr>
              <a:t>2</a:t>
            </a:r>
            <a:endParaRPr lang="en-US" sz="19900" b="1" dirty="0">
              <a:solidFill>
                <a:srgbClr val="FFFFFF"/>
              </a:solidFill>
            </a:endParaRPr>
          </a:p>
        </p:txBody>
      </p:sp>
      <p:sp>
        <p:nvSpPr>
          <p:cNvPr id="4" name="TextBox 3"/>
          <p:cNvSpPr txBox="1"/>
          <p:nvPr/>
        </p:nvSpPr>
        <p:spPr>
          <a:xfrm>
            <a:off x="685800" y="4945559"/>
            <a:ext cx="3429000" cy="769441"/>
          </a:xfrm>
          <a:prstGeom prst="rect">
            <a:avLst/>
          </a:prstGeom>
          <a:noFill/>
        </p:spPr>
        <p:txBody>
          <a:bodyPr wrap="square" rtlCol="0">
            <a:spAutoFit/>
          </a:bodyPr>
          <a:lstStyle/>
          <a:p>
            <a:pPr algn="ctr"/>
            <a:r>
              <a:rPr lang="en-US" sz="4400" dirty="0" smtClean="0">
                <a:latin typeface="Bujardet Freres (Unregistered)" pitchFamily="2" charset="0"/>
              </a:rPr>
              <a:t>The Clergy</a:t>
            </a:r>
            <a:endParaRPr lang="en-US" sz="4400" dirty="0">
              <a:latin typeface="Bujardet Freres (Unregistered)" pitchFamily="2" charset="0"/>
            </a:endParaRPr>
          </a:p>
        </p:txBody>
      </p:sp>
      <p:sp>
        <p:nvSpPr>
          <p:cNvPr id="11" name="TextBox 10"/>
          <p:cNvSpPr txBox="1"/>
          <p:nvPr/>
        </p:nvSpPr>
        <p:spPr>
          <a:xfrm>
            <a:off x="4876800" y="4945559"/>
            <a:ext cx="3200400" cy="769441"/>
          </a:xfrm>
          <a:prstGeom prst="rect">
            <a:avLst/>
          </a:prstGeom>
          <a:noFill/>
        </p:spPr>
        <p:txBody>
          <a:bodyPr wrap="square" rtlCol="0">
            <a:spAutoFit/>
          </a:bodyPr>
          <a:lstStyle/>
          <a:p>
            <a:pPr algn="ctr"/>
            <a:r>
              <a:rPr lang="en-US" sz="4400" dirty="0" smtClean="0">
                <a:latin typeface="Bujardet Freres (Unregistered)" pitchFamily="2" charset="0"/>
              </a:rPr>
              <a:t>The Nobility</a:t>
            </a:r>
            <a:endParaRPr lang="en-US" sz="4400" dirty="0">
              <a:latin typeface="Bujardet Freres (Unregistered)" pitchFamily="2" charset="0"/>
            </a:endParaRPr>
          </a:p>
        </p:txBody>
      </p:sp>
      <p:sp>
        <p:nvSpPr>
          <p:cNvPr id="5" name="TextBox 4"/>
          <p:cNvSpPr txBox="1"/>
          <p:nvPr/>
        </p:nvSpPr>
        <p:spPr>
          <a:xfrm>
            <a:off x="0" y="520005"/>
            <a:ext cx="9144000" cy="830997"/>
          </a:xfrm>
          <a:prstGeom prst="rect">
            <a:avLst/>
          </a:prstGeom>
          <a:noFill/>
        </p:spPr>
        <p:txBody>
          <a:bodyPr wrap="square" rtlCol="0">
            <a:spAutoFit/>
          </a:bodyPr>
          <a:lstStyle/>
          <a:p>
            <a:pPr algn="ctr"/>
            <a:r>
              <a:rPr lang="en-US" sz="4800" b="1" dirty="0" smtClean="0">
                <a:latin typeface="+mn-lt"/>
              </a:rPr>
              <a:t>AGREEMENT = VICTORY</a:t>
            </a:r>
            <a:endParaRPr lang="en-US" sz="4800" b="1" dirty="0">
              <a:latin typeface="+mn-lt"/>
            </a:endParaRPr>
          </a:p>
        </p:txBody>
      </p:sp>
    </p:spTree>
    <p:extLst>
      <p:ext uri="{BB962C8B-B14F-4D97-AF65-F5344CB8AC3E}">
        <p14:creationId xmlns:p14="http://schemas.microsoft.com/office/powerpoint/2010/main" val="302863475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599" cy="2209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7600" dirty="0" smtClean="0">
                <a:ln/>
                <a:solidFill>
                  <a:schemeClr val="accent3"/>
                </a:solidFill>
                <a:latin typeface="Bujardet Freres (Unregistered)" pitchFamily="2" charset="0"/>
              </a:rPr>
              <a:t>the </a:t>
            </a:r>
            <a:br>
              <a:rPr lang="en-US" sz="7600" dirty="0" smtClean="0">
                <a:ln/>
                <a:solidFill>
                  <a:schemeClr val="accent3"/>
                </a:solidFill>
                <a:latin typeface="Bujardet Freres (Unregistered)" pitchFamily="2" charset="0"/>
              </a:rPr>
            </a:br>
            <a:r>
              <a:rPr lang="en-US" sz="7600" dirty="0" smtClean="0">
                <a:ln/>
                <a:solidFill>
                  <a:schemeClr val="accent3"/>
                </a:solidFill>
                <a:latin typeface="Bujardet Freres (Unregistered)" pitchFamily="2" charset="0"/>
              </a:rPr>
              <a:t>Old Regime</a:t>
            </a:r>
            <a:endParaRPr lang="en-US" sz="7600" dirty="0">
              <a:ln/>
              <a:solidFill>
                <a:schemeClr val="accent3"/>
              </a:solidFill>
              <a:latin typeface="Bujardet Freres (Unregistered)" pitchFamily="2" charset="0"/>
            </a:endParaRPr>
          </a:p>
        </p:txBody>
      </p:sp>
      <p:sp>
        <p:nvSpPr>
          <p:cNvPr id="3" name="Content Placeholder 2"/>
          <p:cNvSpPr>
            <a:spLocks noGrp="1"/>
          </p:cNvSpPr>
          <p:nvPr>
            <p:ph idx="1"/>
          </p:nvPr>
        </p:nvSpPr>
        <p:spPr>
          <a:xfrm>
            <a:off x="152400" y="2667000"/>
            <a:ext cx="4343400" cy="3429000"/>
          </a:xfrm>
        </p:spPr>
        <p:txBody>
          <a:bodyPr/>
          <a:lstStyle/>
          <a:p>
            <a:pPr>
              <a:buNone/>
            </a:pPr>
            <a:r>
              <a:rPr lang="en-US" sz="3600" b="1" dirty="0" smtClean="0">
                <a:solidFill>
                  <a:schemeClr val="accent4">
                    <a:lumMod val="10000"/>
                    <a:lumOff val="90000"/>
                  </a:schemeClr>
                </a:solidFill>
              </a:rPr>
              <a:t>THREE ESTATES:</a:t>
            </a:r>
          </a:p>
          <a:p>
            <a:pPr marL="457200" indent="-284163">
              <a:buFont typeface="Arial" pitchFamily="34" charset="0"/>
              <a:buChar char="•"/>
            </a:pPr>
            <a:r>
              <a:rPr lang="en-US" b="1" dirty="0" smtClean="0">
                <a:solidFill>
                  <a:schemeClr val="accent3">
                    <a:lumMod val="40000"/>
                    <a:lumOff val="60000"/>
                  </a:schemeClr>
                </a:solidFill>
              </a:rPr>
              <a:t>First</a:t>
            </a:r>
            <a:r>
              <a:rPr lang="en-US" dirty="0" smtClean="0">
                <a:solidFill>
                  <a:schemeClr val="accent3">
                    <a:lumMod val="40000"/>
                    <a:lumOff val="60000"/>
                  </a:schemeClr>
                </a:solidFill>
              </a:rPr>
              <a:t> </a:t>
            </a:r>
            <a:r>
              <a:rPr lang="en-US" sz="2800" dirty="0" smtClean="0">
                <a:solidFill>
                  <a:schemeClr val="accent4">
                    <a:lumMod val="10000"/>
                    <a:lumOff val="90000"/>
                  </a:schemeClr>
                </a:solidFill>
              </a:rPr>
              <a:t>(Clergy)</a:t>
            </a:r>
            <a:endParaRPr lang="en-US" dirty="0" smtClean="0">
              <a:solidFill>
                <a:schemeClr val="accent4">
                  <a:lumMod val="10000"/>
                  <a:lumOff val="90000"/>
                </a:schemeClr>
              </a:solidFill>
            </a:endParaRPr>
          </a:p>
          <a:p>
            <a:pPr marL="457200" indent="-284163">
              <a:buFont typeface="Arial" pitchFamily="34" charset="0"/>
              <a:buChar char="•"/>
            </a:pPr>
            <a:r>
              <a:rPr lang="en-US" b="1" dirty="0" smtClean="0">
                <a:solidFill>
                  <a:schemeClr val="accent3">
                    <a:lumMod val="40000"/>
                    <a:lumOff val="60000"/>
                  </a:schemeClr>
                </a:solidFill>
              </a:rPr>
              <a:t>Second</a:t>
            </a:r>
            <a:r>
              <a:rPr lang="en-US" dirty="0" smtClean="0">
                <a:solidFill>
                  <a:schemeClr val="accent3">
                    <a:lumMod val="40000"/>
                    <a:lumOff val="60000"/>
                  </a:schemeClr>
                </a:solidFill>
              </a:rPr>
              <a:t> </a:t>
            </a:r>
            <a:r>
              <a:rPr lang="en-US" sz="2800" dirty="0" smtClean="0">
                <a:solidFill>
                  <a:schemeClr val="accent4">
                    <a:lumMod val="10000"/>
                    <a:lumOff val="90000"/>
                  </a:schemeClr>
                </a:solidFill>
              </a:rPr>
              <a:t>(Nobility)</a:t>
            </a:r>
          </a:p>
          <a:p>
            <a:pPr marL="457200" indent="-284163">
              <a:buNone/>
            </a:pPr>
            <a:endParaRPr lang="en-US" sz="1200" dirty="0" smtClean="0">
              <a:solidFill>
                <a:schemeClr val="accent4">
                  <a:lumMod val="10000"/>
                  <a:lumOff val="90000"/>
                </a:schemeClr>
              </a:solidFill>
            </a:endParaRPr>
          </a:p>
          <a:p>
            <a:pPr marL="457200" indent="-284163">
              <a:spcBef>
                <a:spcPts val="0"/>
              </a:spcBef>
              <a:buFont typeface="Arial" pitchFamily="34" charset="0"/>
              <a:buChar char="•"/>
            </a:pPr>
            <a:r>
              <a:rPr lang="en-US" b="1" dirty="0" smtClean="0">
                <a:solidFill>
                  <a:schemeClr val="accent3">
                    <a:lumMod val="40000"/>
                    <a:lumOff val="60000"/>
                  </a:schemeClr>
                </a:solidFill>
              </a:rPr>
              <a:t>Third</a:t>
            </a:r>
            <a:r>
              <a:rPr lang="en-US" dirty="0" smtClean="0">
                <a:solidFill>
                  <a:schemeClr val="accent3">
                    <a:lumMod val="40000"/>
                    <a:lumOff val="60000"/>
                  </a:schemeClr>
                </a:solidFill>
              </a:rPr>
              <a:t> </a:t>
            </a:r>
            <a:r>
              <a:rPr lang="en-US" sz="2800" dirty="0" smtClean="0">
                <a:solidFill>
                  <a:schemeClr val="accent4">
                    <a:lumMod val="10000"/>
                    <a:lumOff val="90000"/>
                  </a:schemeClr>
                </a:solidFill>
              </a:rPr>
              <a:t>(Everyone Else)</a:t>
            </a:r>
          </a:p>
          <a:p>
            <a:pPr marL="857250" lvl="2" indent="-284163">
              <a:spcBef>
                <a:spcPts val="0"/>
              </a:spcBef>
            </a:pPr>
            <a:r>
              <a:rPr lang="en-US" sz="2800" i="1" dirty="0" smtClean="0">
                <a:solidFill>
                  <a:schemeClr val="accent4">
                    <a:lumMod val="10000"/>
                    <a:lumOff val="90000"/>
                  </a:schemeClr>
                </a:solidFill>
              </a:rPr>
              <a:t>97% of Population</a:t>
            </a:r>
            <a:r>
              <a:rPr lang="en-US" dirty="0" smtClean="0">
                <a:solidFill>
                  <a:schemeClr val="accent4">
                    <a:lumMod val="10000"/>
                    <a:lumOff val="90000"/>
                  </a:schemeClr>
                </a:solidFill>
              </a:rPr>
              <a:t>	</a:t>
            </a:r>
            <a:endParaRPr lang="en-US" dirty="0">
              <a:solidFill>
                <a:schemeClr val="accent4">
                  <a:lumMod val="10000"/>
                  <a:lumOff val="90000"/>
                </a:schemeClr>
              </a:solidFill>
            </a:endParaRPr>
          </a:p>
        </p:txBody>
      </p:sp>
      <p:pic>
        <p:nvPicPr>
          <p:cNvPr id="134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0"/>
            <a:ext cx="4724400" cy="6336698"/>
          </a:xfrm>
          <a:prstGeom prst="rect">
            <a:avLst/>
          </a:prstGeom>
          <a:noFill/>
          <a:ln w="9525">
            <a:noFill/>
            <a:miter lim="800000"/>
            <a:headEnd/>
            <a:tailEnd/>
          </a:ln>
          <a:effectLst>
            <a:softEdge rad="63500"/>
          </a:effectLst>
        </p:spPr>
      </p:pic>
      <p:sp useBgFill="1">
        <p:nvSpPr>
          <p:cNvPr id="5" name="Rectangle 4"/>
          <p:cNvSpPr/>
          <p:nvPr/>
        </p:nvSpPr>
        <p:spPr>
          <a:xfrm>
            <a:off x="4495800" y="6334780"/>
            <a:ext cx="4648200" cy="523220"/>
          </a:xfrm>
          <a:prstGeom prst="rect">
            <a:avLst/>
          </a:prstGeom>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1400" b="1" dirty="0" smtClean="0"/>
              <a:t>Caricature of the Third Estate carrying the First Estate and the Second Estate on its back.</a:t>
            </a:r>
            <a:endParaRPr lang="en-US" sz="1400" b="1" dirty="0"/>
          </a:p>
        </p:txBody>
      </p:sp>
      <p:sp>
        <p:nvSpPr>
          <p:cNvPr id="6" name="TextBox 5"/>
          <p:cNvSpPr txBox="1"/>
          <p:nvPr/>
        </p:nvSpPr>
        <p:spPr>
          <a:xfrm>
            <a:off x="6019800" y="1524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bg1">
                    <a:shade val="50000"/>
                  </a:schemeClr>
                </a:solidFill>
              </a:rPr>
              <a:t>1</a:t>
            </a:r>
            <a:endParaRPr lang="en-US" sz="6600" b="1" dirty="0">
              <a:ln w="50800"/>
              <a:solidFill>
                <a:schemeClr val="bg1">
                  <a:shade val="50000"/>
                </a:schemeClr>
              </a:solidFill>
            </a:endParaRPr>
          </a:p>
        </p:txBody>
      </p:sp>
      <p:sp>
        <p:nvSpPr>
          <p:cNvPr id="7" name="TextBox 6"/>
          <p:cNvSpPr txBox="1"/>
          <p:nvPr/>
        </p:nvSpPr>
        <p:spPr>
          <a:xfrm>
            <a:off x="8305800" y="13716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bg1">
                    <a:shade val="50000"/>
                  </a:schemeClr>
                </a:solidFill>
              </a:rPr>
              <a:t>2</a:t>
            </a:r>
            <a:endParaRPr lang="en-US" sz="6600" b="1" dirty="0">
              <a:ln w="50800"/>
              <a:solidFill>
                <a:schemeClr val="bg1">
                  <a:shade val="50000"/>
                </a:schemeClr>
              </a:solidFill>
            </a:endParaRPr>
          </a:p>
        </p:txBody>
      </p:sp>
      <p:sp>
        <p:nvSpPr>
          <p:cNvPr id="8" name="TextBox 7"/>
          <p:cNvSpPr txBox="1"/>
          <p:nvPr/>
        </p:nvSpPr>
        <p:spPr>
          <a:xfrm>
            <a:off x="4953000" y="2971800"/>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dirty="0" smtClean="0">
                <a:ln w="50800"/>
                <a:solidFill>
                  <a:schemeClr val="bg1">
                    <a:shade val="50000"/>
                  </a:schemeClr>
                </a:solidFill>
              </a:rPr>
              <a:t>3</a:t>
            </a:r>
            <a:endParaRPr lang="en-US" sz="6600" b="1" dirty="0">
              <a:ln w="50800"/>
              <a:solidFill>
                <a:schemeClr val="bg1">
                  <a:shade val="50000"/>
                </a:schemeClr>
              </a:solidFill>
            </a:endParaRPr>
          </a:p>
        </p:txBody>
      </p:sp>
      <p:sp>
        <p:nvSpPr>
          <p:cNvPr id="11" name="Left Brace 10"/>
          <p:cNvSpPr/>
          <p:nvPr/>
        </p:nvSpPr>
        <p:spPr bwMode="auto">
          <a:xfrm>
            <a:off x="5334000" y="304800"/>
            <a:ext cx="533400" cy="1905000"/>
          </a:xfrm>
          <a:prstGeom prst="leftBrace">
            <a:avLst>
              <a:gd name="adj1" fmla="val 8333"/>
              <a:gd name="adj2" fmla="val 4920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2" name="TextBox 11"/>
          <p:cNvSpPr txBox="1"/>
          <p:nvPr/>
        </p:nvSpPr>
        <p:spPr>
          <a:xfrm>
            <a:off x="4419600" y="326648"/>
            <a:ext cx="1219200" cy="707886"/>
          </a:xfrm>
          <a:prstGeom prst="rect">
            <a:avLst/>
          </a:prstGeom>
          <a:noFill/>
        </p:spPr>
        <p:txBody>
          <a:bodyPr wrap="square" rtlCol="0">
            <a:spAutoFit/>
          </a:bodyPr>
          <a:lstStyle/>
          <a:p>
            <a:pPr algn="ctr"/>
            <a:r>
              <a:rPr lang="en-US" sz="2000" b="1" dirty="0" smtClean="0">
                <a:solidFill>
                  <a:srgbClr val="9E0000"/>
                </a:solidFill>
              </a:rPr>
              <a:t>TAX </a:t>
            </a:r>
            <a:endParaRPr lang="en-US" sz="1200" b="1" dirty="0" smtClean="0">
              <a:solidFill>
                <a:srgbClr val="9E0000"/>
              </a:solidFill>
            </a:endParaRPr>
          </a:p>
          <a:p>
            <a:pPr algn="ctr"/>
            <a:r>
              <a:rPr lang="en-US" sz="2000" b="1" dirty="0" smtClean="0">
                <a:solidFill>
                  <a:srgbClr val="9E0000"/>
                </a:solidFill>
              </a:rPr>
              <a:t>EXEMPT</a:t>
            </a:r>
            <a:endParaRPr lang="en-US" sz="2000" b="1" dirty="0">
              <a:solidFill>
                <a:srgbClr val="9E0000"/>
              </a:solidFill>
            </a:endParaRPr>
          </a:p>
        </p:txBody>
      </p:sp>
      <p:sp>
        <p:nvSpPr>
          <p:cNvPr id="13" name="TextBox 12"/>
          <p:cNvSpPr txBox="1"/>
          <p:nvPr/>
        </p:nvSpPr>
        <p:spPr>
          <a:xfrm>
            <a:off x="4495800" y="1396425"/>
            <a:ext cx="1066800" cy="584775"/>
          </a:xfrm>
          <a:prstGeom prst="rect">
            <a:avLst/>
          </a:prstGeom>
          <a:noFill/>
        </p:spPr>
        <p:txBody>
          <a:bodyPr wrap="square" rtlCol="0">
            <a:spAutoFit/>
          </a:bodyPr>
          <a:lstStyle/>
          <a:p>
            <a:pPr algn="ctr"/>
            <a:r>
              <a:rPr lang="en-US" sz="3200" b="1" dirty="0">
                <a:solidFill>
                  <a:srgbClr val="9E0000"/>
                </a:solidFill>
              </a:rPr>
              <a:t>3</a:t>
            </a:r>
            <a:r>
              <a:rPr lang="en-US" sz="3200" b="1" dirty="0" smtClean="0">
                <a:solidFill>
                  <a:srgbClr val="9E0000"/>
                </a:solidFill>
              </a:rPr>
              <a:t>%</a:t>
            </a:r>
            <a:endParaRPr lang="en-US" sz="3200" b="1" dirty="0">
              <a:solidFill>
                <a:srgbClr val="9E0000"/>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Horizontal)">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animBg="1"/>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052" name="Picture 4" descr="http://farm8.staticflickr.com/7164/6415460111_dff858ea87_b.jpg"/>
          <p:cNvPicPr>
            <a:picLocks noChangeAspect="1" noChangeArrowheads="1"/>
          </p:cNvPicPr>
          <p:nvPr/>
        </p:nvPicPr>
        <p:blipFill rotWithShape="1">
          <a:blip r:embed="rId3">
            <a:extLst>
              <a:ext uri="{28A0092B-C50C-407E-A947-70E740481C1C}">
                <a14:useLocalDpi xmlns:a14="http://schemas.microsoft.com/office/drawing/2010/main" val="0"/>
              </a:ext>
            </a:extLst>
          </a:blip>
          <a:srcRect l="8855" r="2604"/>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181600" y="381000"/>
            <a:ext cx="3505200" cy="2057400"/>
          </a:xfrm>
          <a:prstGeom prst="cloudCallout">
            <a:avLst>
              <a:gd name="adj1" fmla="val -83333"/>
              <a:gd name="adj2" fmla="val 5138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589300"/>
            <a:ext cx="2819400" cy="1446550"/>
          </a:xfrm>
          <a:prstGeom prst="rect">
            <a:avLst/>
          </a:prstGeom>
          <a:noFill/>
        </p:spPr>
        <p:txBody>
          <a:bodyPr wrap="square" rtlCol="0">
            <a:spAutoFit/>
          </a:bodyPr>
          <a:lstStyle/>
          <a:p>
            <a:pPr algn="ctr"/>
            <a:r>
              <a:rPr lang="en-US" sz="4400" b="1" i="1" dirty="0" smtClean="0">
                <a:solidFill>
                  <a:schemeClr val="accent4">
                    <a:lumMod val="10000"/>
                    <a:lumOff val="90000"/>
                  </a:schemeClr>
                </a:solidFill>
                <a:latin typeface="Gill Sans MT" pitchFamily="34" charset="0"/>
              </a:rPr>
              <a:t>3% is a majority?</a:t>
            </a:r>
            <a:endParaRPr lang="en-US" sz="4400" b="1" i="1" dirty="0">
              <a:solidFill>
                <a:schemeClr val="accent4">
                  <a:lumMod val="10000"/>
                  <a:lumOff val="90000"/>
                </a:schemeClr>
              </a:solidFill>
              <a:latin typeface="Gill Sans MT" pitchFamily="34" charset="0"/>
            </a:endParaRPr>
          </a:p>
        </p:txBody>
      </p:sp>
      <p:sp>
        <p:nvSpPr>
          <p:cNvPr id="6" name="Rectangle 5"/>
          <p:cNvSpPr/>
          <p:nvPr/>
        </p:nvSpPr>
        <p:spPr>
          <a:xfrm>
            <a:off x="6629850" y="6550223"/>
            <a:ext cx="2514150" cy="307777"/>
          </a:xfrm>
          <a:prstGeom prst="rect">
            <a:avLst/>
          </a:prstGeom>
        </p:spPr>
        <p:txBody>
          <a:bodyPr wrap="none">
            <a:spAutoFit/>
          </a:bodyPr>
          <a:lstStyle/>
          <a:p>
            <a:r>
              <a:rPr lang="en-US" sz="1400" b="1" dirty="0" smtClean="0">
                <a:latin typeface="Gill Sans MT" pitchFamily="34" charset="0"/>
              </a:rPr>
              <a:t>Image Credit:   </a:t>
            </a:r>
            <a:r>
              <a:rPr lang="en-US" sz="1400" b="1" dirty="0">
                <a:latin typeface="Gill Sans MT" pitchFamily="34" charset="0"/>
                <a:hlinkClick r:id="rId4"/>
              </a:rPr>
              <a:t>CarbonNYC</a:t>
            </a:r>
            <a:endParaRPr lang="en-US" sz="1400" b="1" dirty="0">
              <a:latin typeface="Gill Sans MT" pitchFamily="34" charset="0"/>
            </a:endParaRPr>
          </a:p>
        </p:txBody>
      </p:sp>
    </p:spTree>
    <p:extLst>
      <p:ext uri="{BB962C8B-B14F-4D97-AF65-F5344CB8AC3E}">
        <p14:creationId xmlns:p14="http://schemas.microsoft.com/office/powerpoint/2010/main" val="29607095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p:nvSpPr>
        <p:spPr>
          <a:xfrm>
            <a:off x="6629400" y="2971800"/>
            <a:ext cx="2021707" cy="4508927"/>
          </a:xfrm>
          <a:prstGeom prst="rect">
            <a:avLst/>
          </a:prstGeom>
        </p:spPr>
        <p:txBody>
          <a:bodyPr wrap="none">
            <a:spAutoFit/>
          </a:bodyPr>
          <a:lstStyle/>
          <a:p>
            <a:r>
              <a:rPr lang="en-US" sz="28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ujardet Freres (Unregistered)" pitchFamily="2" charset="0"/>
              </a:rPr>
              <a:t>?</a:t>
            </a:r>
            <a:endParaRPr lang="en-US" sz="28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578" name="Rectangle 2"/>
          <p:cNvSpPr>
            <a:spLocks noGrp="1" noRot="1" noChangeArrowheads="1"/>
          </p:cNvSpPr>
          <p:nvPr>
            <p:ph type="title"/>
          </p:nvPr>
        </p:nvSpPr>
        <p:spPr>
          <a:xfrm>
            <a:off x="152400" y="152400"/>
            <a:ext cx="6705600" cy="18288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l" eaLnBrk="1" hangingPunct="1">
              <a:defRPr/>
            </a:pPr>
            <a:r>
              <a:rPr lang="en-US" sz="5400" b="1" dirty="0" smtClean="0">
                <a:ln/>
                <a:solidFill>
                  <a:schemeClr val="accent3"/>
                </a:solidFill>
                <a:latin typeface="Bujardet Freres (Unregistered)" pitchFamily="2" charset="0"/>
              </a:rPr>
              <a:t>What is The </a:t>
            </a:r>
            <a:r>
              <a:rPr lang="en-US" sz="7200" b="1" dirty="0" smtClean="0">
                <a:ln/>
                <a:solidFill>
                  <a:schemeClr val="accent3"/>
                </a:solidFill>
                <a:latin typeface="Bujardet Freres (Unregistered)" pitchFamily="2" charset="0"/>
              </a:rPr>
              <a:t/>
            </a:r>
            <a:br>
              <a:rPr lang="en-US" sz="7200" b="1" dirty="0" smtClean="0">
                <a:ln/>
                <a:solidFill>
                  <a:schemeClr val="accent3"/>
                </a:solidFill>
                <a:latin typeface="Bujardet Freres (Unregistered)" pitchFamily="2" charset="0"/>
              </a:rPr>
            </a:br>
            <a:r>
              <a:rPr lang="en-US" sz="7200" b="1" dirty="0" smtClean="0">
                <a:ln/>
                <a:solidFill>
                  <a:schemeClr val="accent3"/>
                </a:solidFill>
                <a:latin typeface="Bujardet Freres (Unregistered)" pitchFamily="2" charset="0"/>
              </a:rPr>
              <a:t>Third Estate?</a:t>
            </a:r>
            <a:endParaRPr lang="en-US" sz="8800" b="1" dirty="0" smtClean="0">
              <a:ln/>
              <a:solidFill>
                <a:schemeClr val="accent3"/>
              </a:solidFill>
              <a:latin typeface="Bujardet Freres (Unregistered)" pitchFamily="2" charset="0"/>
            </a:endParaRPr>
          </a:p>
        </p:txBody>
      </p:sp>
      <p:sp>
        <p:nvSpPr>
          <p:cNvPr id="24579" name="Rectangle 3"/>
          <p:cNvSpPr>
            <a:spLocks noGrp="1" noRot="1" noChangeArrowheads="1"/>
          </p:cNvSpPr>
          <p:nvPr>
            <p:ph idx="1"/>
          </p:nvPr>
        </p:nvSpPr>
        <p:spPr>
          <a:xfrm>
            <a:off x="381000" y="2286000"/>
            <a:ext cx="5943600" cy="4267200"/>
          </a:xfrm>
        </p:spPr>
        <p:txBody>
          <a:bodyPr/>
          <a:lstStyle/>
          <a:p>
            <a:pPr marL="812800" indent="-812800" eaLnBrk="1" hangingPunct="1">
              <a:buFont typeface="Arial" charset="0"/>
              <a:buNone/>
              <a:defRPr/>
            </a:pPr>
            <a:r>
              <a:rPr lang="en-US" sz="3600" b="1" i="1" dirty="0" smtClean="0">
                <a:solidFill>
                  <a:schemeClr val="tx2">
                    <a:lumMod val="60000"/>
                    <a:lumOff val="40000"/>
                  </a:schemeClr>
                </a:solidFill>
                <a:latin typeface="Gill Sans MT" pitchFamily="34" charset="0"/>
              </a:rPr>
              <a:t>What is the Third Estate?  </a:t>
            </a:r>
          </a:p>
          <a:p>
            <a:pPr marL="812800" indent="-812800" eaLnBrk="1" hangingPunct="1">
              <a:buFont typeface="Arial" charset="0"/>
              <a:buNone/>
              <a:defRPr/>
            </a:pPr>
            <a:r>
              <a:rPr lang="en-US" b="1" i="1" dirty="0">
                <a:solidFill>
                  <a:schemeClr val="accent1"/>
                </a:solidFill>
                <a:latin typeface="Gill Sans MT" pitchFamily="34" charset="0"/>
              </a:rPr>
              <a:t>	</a:t>
            </a:r>
            <a:r>
              <a:rPr lang="en-US" sz="4000" b="1" dirty="0" smtClean="0">
                <a:solidFill>
                  <a:schemeClr val="accent1"/>
                </a:solidFill>
                <a:latin typeface="Gill Sans MT" pitchFamily="34" charset="0"/>
              </a:rPr>
              <a:t>Everything</a:t>
            </a:r>
            <a:r>
              <a:rPr lang="en-US" sz="4000" b="1" dirty="0">
                <a:solidFill>
                  <a:schemeClr val="accent1"/>
                </a:solidFill>
                <a:latin typeface="Gill Sans MT" pitchFamily="34" charset="0"/>
              </a:rPr>
              <a:t>.  </a:t>
            </a:r>
          </a:p>
          <a:p>
            <a:pPr marL="0" indent="0" eaLnBrk="1" hangingPunct="1">
              <a:buFont typeface="Arial" charset="0"/>
              <a:buNone/>
              <a:defRPr/>
            </a:pPr>
            <a:r>
              <a:rPr lang="en-US" sz="3000" b="1" i="1" dirty="0" smtClean="0">
                <a:solidFill>
                  <a:schemeClr val="tx2">
                    <a:lumMod val="60000"/>
                    <a:lumOff val="40000"/>
                  </a:schemeClr>
                </a:solidFill>
                <a:latin typeface="Gill Sans MT" pitchFamily="34" charset="0"/>
              </a:rPr>
              <a:t>What has it been until now </a:t>
            </a:r>
            <a:br>
              <a:rPr lang="en-US" sz="3000" b="1" i="1" dirty="0" smtClean="0">
                <a:solidFill>
                  <a:schemeClr val="tx2">
                    <a:lumMod val="60000"/>
                    <a:lumOff val="40000"/>
                  </a:schemeClr>
                </a:solidFill>
                <a:latin typeface="Gill Sans MT" pitchFamily="34" charset="0"/>
              </a:rPr>
            </a:br>
            <a:r>
              <a:rPr lang="en-US" sz="3000" b="1" i="1" dirty="0" smtClean="0">
                <a:solidFill>
                  <a:schemeClr val="tx2">
                    <a:lumMod val="60000"/>
                    <a:lumOff val="40000"/>
                  </a:schemeClr>
                </a:solidFill>
                <a:latin typeface="Gill Sans MT" pitchFamily="34" charset="0"/>
              </a:rPr>
              <a:t>in the political order?</a:t>
            </a:r>
          </a:p>
          <a:p>
            <a:pPr marL="812800" indent="-812800" eaLnBrk="1" hangingPunct="1">
              <a:buNone/>
              <a:defRPr/>
            </a:pPr>
            <a:r>
              <a:rPr lang="en-US" b="1" i="1" dirty="0">
                <a:solidFill>
                  <a:srgbClr val="FFFF00"/>
                </a:solidFill>
                <a:latin typeface="Gill Sans MT" pitchFamily="34" charset="0"/>
              </a:rPr>
              <a:t>	</a:t>
            </a:r>
            <a:r>
              <a:rPr lang="en-US" sz="4000" b="1" dirty="0">
                <a:solidFill>
                  <a:schemeClr val="accent1"/>
                </a:solidFill>
                <a:latin typeface="Gill Sans MT" pitchFamily="34" charset="0"/>
              </a:rPr>
              <a:t>Nothing.  </a:t>
            </a:r>
          </a:p>
          <a:p>
            <a:pPr marL="812800" indent="-812800" eaLnBrk="1" hangingPunct="1">
              <a:buFont typeface="Arial" charset="0"/>
              <a:buNone/>
              <a:defRPr/>
            </a:pPr>
            <a:r>
              <a:rPr lang="en-US" sz="3000" b="1" i="1" dirty="0">
                <a:solidFill>
                  <a:schemeClr val="tx2">
                    <a:lumMod val="60000"/>
                    <a:lumOff val="40000"/>
                  </a:schemeClr>
                </a:solidFill>
                <a:latin typeface="Gill Sans MT" pitchFamily="34" charset="0"/>
              </a:rPr>
              <a:t>What does it </a:t>
            </a:r>
            <a:r>
              <a:rPr lang="en-US" sz="3000" b="1" i="1" dirty="0" smtClean="0">
                <a:solidFill>
                  <a:schemeClr val="tx2">
                    <a:lumMod val="60000"/>
                    <a:lumOff val="40000"/>
                  </a:schemeClr>
                </a:solidFill>
                <a:latin typeface="Gill Sans MT" pitchFamily="34" charset="0"/>
              </a:rPr>
              <a:t>ask to become?  </a:t>
            </a:r>
            <a:endParaRPr lang="en-US" sz="3000" b="1" i="1" dirty="0">
              <a:solidFill>
                <a:schemeClr val="tx2">
                  <a:lumMod val="60000"/>
                  <a:lumOff val="40000"/>
                </a:schemeClr>
              </a:solidFill>
              <a:latin typeface="Gill Sans MT" pitchFamily="34" charset="0"/>
            </a:endParaRPr>
          </a:p>
          <a:p>
            <a:pPr marL="812800" indent="-812800" eaLnBrk="1" hangingPunct="1">
              <a:buNone/>
              <a:defRPr/>
            </a:pPr>
            <a:r>
              <a:rPr lang="en-US" i="1" dirty="0">
                <a:latin typeface="Gill Sans MT" pitchFamily="34" charset="0"/>
              </a:rPr>
              <a:t>	</a:t>
            </a:r>
            <a:r>
              <a:rPr lang="en-US" sz="4000" b="1" dirty="0">
                <a:solidFill>
                  <a:schemeClr val="accent1"/>
                </a:solidFill>
                <a:latin typeface="Gill Sans MT" pitchFamily="34" charset="0"/>
              </a:rPr>
              <a:t>Something.</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52399"/>
            <a:ext cx="2656732" cy="3405447"/>
          </a:xfrm>
          <a:prstGeom prst="rect">
            <a:avLst/>
          </a:prstGeom>
          <a:noFill/>
          <a:ln w="9525">
            <a:noFill/>
            <a:miter lim="800000"/>
            <a:headEnd/>
            <a:tailEnd/>
          </a:ln>
        </p:spPr>
      </p:pic>
      <p:sp>
        <p:nvSpPr>
          <p:cNvPr id="2" name="Rectangle 1"/>
          <p:cNvSpPr/>
          <p:nvPr/>
        </p:nvSpPr>
        <p:spPr>
          <a:xfrm>
            <a:off x="7620000" y="2971800"/>
            <a:ext cx="1325738" cy="523220"/>
          </a:xfrm>
          <a:prstGeom prst="rect">
            <a:avLst/>
          </a:prstGeom>
        </p:spPr>
        <p:txBody>
          <a:bodyPr wrap="square">
            <a:spAutoFit/>
          </a:bodyPr>
          <a:lstStyle/>
          <a:p>
            <a:r>
              <a:rPr lang="en-US" sz="2800" b="1" dirty="0">
                <a:solidFill>
                  <a:schemeClr val="accent4"/>
                </a:solidFill>
                <a:latin typeface="Gill Sans MT" pitchFamily="34" charset="0"/>
              </a:rPr>
              <a:t>Sieyes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wipe(left)">
                                      <p:cBhvr>
                                        <p:cTn id="7" dur="500"/>
                                        <p:tgtEl>
                                          <p:spTgt spid="245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wipe(left)">
                                      <p:cBhvr>
                                        <p:cTn id="12" dur="500"/>
                                        <p:tgtEl>
                                          <p:spTgt spid="2457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579">
                                            <p:txEl>
                                              <p:pRg st="5" end="5"/>
                                            </p:txEl>
                                          </p:spTgt>
                                        </p:tgtEl>
                                        <p:attrNameLst>
                                          <p:attrName>style.visibility</p:attrName>
                                        </p:attrNameLst>
                                      </p:cBhvr>
                                      <p:to>
                                        <p:strVal val="visible"/>
                                      </p:to>
                                    </p:set>
                                    <p:animEffect transition="in" filter="wipe(left)">
                                      <p:cBhvr>
                                        <p:cTn id="17" dur="5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smtClean="0">
                <a:latin typeface="Bujardet Freres (Unregistered)" pitchFamily="2" charset="0"/>
                <a:cs typeface="Calibri" pitchFamily="34" charset="0"/>
              </a:rPr>
              <a:t>Reform Proposals</a:t>
            </a:r>
            <a:endParaRPr lang="en-US" sz="8000" dirty="0">
              <a:latin typeface="Bujardet Freres (Unregistered)" pitchFamily="2" charset="0"/>
              <a:cs typeface="Calibri" pitchFamily="34" charset="0"/>
            </a:endParaRPr>
          </a:p>
        </p:txBody>
      </p:sp>
      <p:sp>
        <p:nvSpPr>
          <p:cNvPr id="14" name="Rectangle 3"/>
          <p:cNvSpPr>
            <a:spLocks noGrp="1" noRot="1" noChangeArrowheads="1"/>
          </p:cNvSpPr>
          <p:nvPr>
            <p:ph idx="1"/>
          </p:nvPr>
        </p:nvSpPr>
        <p:spPr>
          <a:xfrm>
            <a:off x="533400" y="1447800"/>
            <a:ext cx="6096000" cy="762000"/>
          </a:xfrm>
        </p:spPr>
        <p:txBody>
          <a:bodyPr/>
          <a:lstStyle/>
          <a:p>
            <a:pPr marL="0" indent="0" eaLnBrk="1" hangingPunct="1">
              <a:buFont typeface="Arial" charset="0"/>
              <a:buNone/>
              <a:defRPr/>
            </a:pPr>
            <a:r>
              <a:rPr lang="en-US" sz="4400" dirty="0" smtClean="0">
                <a:latin typeface="Gill Sans MT" pitchFamily="34" charset="0"/>
              </a:rPr>
              <a:t>#1:  “Doubling” the Third</a:t>
            </a:r>
          </a:p>
        </p:txBody>
      </p:sp>
      <p:sp>
        <p:nvSpPr>
          <p:cNvPr id="3" name="Oval 2"/>
          <p:cNvSpPr/>
          <p:nvPr/>
        </p:nvSpPr>
        <p:spPr>
          <a:xfrm>
            <a:off x="381000" y="2743200"/>
            <a:ext cx="1981200" cy="18288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1</a:t>
            </a:r>
            <a:endParaRPr lang="en-US" sz="9600" b="1" dirty="0">
              <a:solidFill>
                <a:srgbClr val="FFFFFF"/>
              </a:solidFill>
            </a:endParaRPr>
          </a:p>
        </p:txBody>
      </p:sp>
      <p:sp>
        <p:nvSpPr>
          <p:cNvPr id="9" name="Oval 8"/>
          <p:cNvSpPr/>
          <p:nvPr/>
        </p:nvSpPr>
        <p:spPr>
          <a:xfrm>
            <a:off x="3124200" y="2743200"/>
            <a:ext cx="1981200" cy="18288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2</a:t>
            </a:r>
            <a:endParaRPr lang="en-US" sz="9600" b="1" dirty="0">
              <a:solidFill>
                <a:srgbClr val="FFFFFF"/>
              </a:solidFill>
            </a:endParaRPr>
          </a:p>
        </p:txBody>
      </p:sp>
      <p:sp>
        <p:nvSpPr>
          <p:cNvPr id="10" name="Oval 9"/>
          <p:cNvSpPr/>
          <p:nvPr/>
        </p:nvSpPr>
        <p:spPr>
          <a:xfrm>
            <a:off x="5486400" y="2743200"/>
            <a:ext cx="1981200" cy="1828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3</a:t>
            </a:r>
            <a:endParaRPr lang="en-US" sz="9600" b="1" dirty="0">
              <a:solidFill>
                <a:srgbClr val="FFFFFF"/>
              </a:solidFill>
            </a:endParaRPr>
          </a:p>
        </p:txBody>
      </p:sp>
      <p:sp>
        <p:nvSpPr>
          <p:cNvPr id="4" name="TextBox 3"/>
          <p:cNvSpPr txBox="1"/>
          <p:nvPr/>
        </p:nvSpPr>
        <p:spPr>
          <a:xfrm>
            <a:off x="228600" y="4572000"/>
            <a:ext cx="2209800" cy="1446550"/>
          </a:xfrm>
          <a:prstGeom prst="rect">
            <a:avLst/>
          </a:prstGeom>
          <a:noFill/>
        </p:spPr>
        <p:txBody>
          <a:bodyPr wrap="square" rtlCol="0">
            <a:spAutoFit/>
          </a:bodyPr>
          <a:lstStyle/>
          <a:p>
            <a:pPr algn="ctr"/>
            <a:r>
              <a:rPr lang="en-US" sz="4400" dirty="0" smtClean="0">
                <a:solidFill>
                  <a:srgbClr val="E6E6D5"/>
                </a:solidFill>
                <a:latin typeface="Bujardet Freres (Unregistered)" pitchFamily="2" charset="0"/>
              </a:rPr>
              <a:t>The</a:t>
            </a:r>
            <a:br>
              <a:rPr lang="en-US" sz="4400" dirty="0" smtClean="0">
                <a:solidFill>
                  <a:srgbClr val="E6E6D5"/>
                </a:solidFill>
                <a:latin typeface="Bujardet Freres (Unregistered)" pitchFamily="2" charset="0"/>
              </a:rPr>
            </a:br>
            <a:r>
              <a:rPr lang="en-US" sz="4400" dirty="0" smtClean="0">
                <a:solidFill>
                  <a:srgbClr val="E6E6D5"/>
                </a:solidFill>
                <a:latin typeface="Bujardet Freres (Unregistered)" pitchFamily="2" charset="0"/>
              </a:rPr>
              <a:t>Clergy</a:t>
            </a:r>
            <a:endParaRPr lang="en-US" sz="4400" dirty="0">
              <a:solidFill>
                <a:srgbClr val="E6E6D5"/>
              </a:solidFill>
              <a:latin typeface="Bujardet Freres (Unregistered)" pitchFamily="2" charset="0"/>
            </a:endParaRPr>
          </a:p>
        </p:txBody>
      </p:sp>
      <p:sp>
        <p:nvSpPr>
          <p:cNvPr id="11" name="TextBox 10"/>
          <p:cNvSpPr txBox="1"/>
          <p:nvPr/>
        </p:nvSpPr>
        <p:spPr>
          <a:xfrm>
            <a:off x="2971800" y="4572000"/>
            <a:ext cx="2209800" cy="1446550"/>
          </a:xfrm>
          <a:prstGeom prst="rect">
            <a:avLst/>
          </a:prstGeom>
          <a:noFill/>
        </p:spPr>
        <p:txBody>
          <a:bodyPr wrap="square" rtlCol="0">
            <a:spAutoFit/>
          </a:bodyPr>
          <a:lstStyle/>
          <a:p>
            <a:pPr algn="ctr"/>
            <a:r>
              <a:rPr lang="en-US" sz="4400" dirty="0" smtClean="0">
                <a:solidFill>
                  <a:srgbClr val="E6E6D5"/>
                </a:solidFill>
                <a:latin typeface="Bujardet Freres (Unregistered)" pitchFamily="2" charset="0"/>
              </a:rPr>
              <a:t>The Nobility</a:t>
            </a:r>
            <a:endParaRPr lang="en-US" sz="4400" dirty="0">
              <a:solidFill>
                <a:srgbClr val="E6E6D5"/>
              </a:solidFill>
              <a:latin typeface="Bujardet Freres (Unregistered)" pitchFamily="2" charset="0"/>
            </a:endParaRPr>
          </a:p>
        </p:txBody>
      </p:sp>
      <p:sp>
        <p:nvSpPr>
          <p:cNvPr id="12" name="TextBox 11"/>
          <p:cNvSpPr txBox="1"/>
          <p:nvPr/>
        </p:nvSpPr>
        <p:spPr>
          <a:xfrm>
            <a:off x="6172200" y="4572000"/>
            <a:ext cx="2209800" cy="1446550"/>
          </a:xfrm>
          <a:prstGeom prst="rect">
            <a:avLst/>
          </a:prstGeom>
          <a:noFill/>
        </p:spPr>
        <p:txBody>
          <a:bodyPr wrap="square" rtlCol="0">
            <a:spAutoFit/>
          </a:bodyPr>
          <a:lstStyle/>
          <a:p>
            <a:pPr algn="ctr"/>
            <a:r>
              <a:rPr lang="en-US" sz="4400" dirty="0" smtClean="0">
                <a:solidFill>
                  <a:srgbClr val="E6E6D5"/>
                </a:solidFill>
                <a:latin typeface="Bujardet Freres (Unregistered)" pitchFamily="2" charset="0"/>
              </a:rPr>
              <a:t>Everyone Else</a:t>
            </a:r>
            <a:endParaRPr lang="en-US" sz="4400" dirty="0">
              <a:solidFill>
                <a:srgbClr val="E6E6D5"/>
              </a:solidFill>
              <a:latin typeface="Bujardet Freres (Unregistered)" pitchFamily="2" charset="0"/>
            </a:endParaRPr>
          </a:p>
        </p:txBody>
      </p:sp>
      <p:sp>
        <p:nvSpPr>
          <p:cNvPr id="13" name="Oval 12"/>
          <p:cNvSpPr/>
          <p:nvPr/>
        </p:nvSpPr>
        <p:spPr>
          <a:xfrm>
            <a:off x="6934200" y="2743200"/>
            <a:ext cx="1981200" cy="18288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rgbClr val="FFFFFF"/>
                </a:solidFill>
              </a:rPr>
              <a:t>3</a:t>
            </a:r>
            <a:endParaRPr lang="en-US" sz="9600" b="1" dirty="0">
              <a:solidFill>
                <a:srgbClr val="FFFFFF"/>
              </a:solidFill>
            </a:endParaRPr>
          </a:p>
        </p:txBody>
      </p:sp>
    </p:spTree>
    <p:extLst>
      <p:ext uri="{BB962C8B-B14F-4D97-AF65-F5344CB8AC3E}">
        <p14:creationId xmlns:p14="http://schemas.microsoft.com/office/powerpoint/2010/main" val="276889631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smtClean="0">
                <a:latin typeface="Bujardet Freres (Unregistered)" pitchFamily="2" charset="0"/>
                <a:cs typeface="Calibri" pitchFamily="34" charset="0"/>
              </a:rPr>
              <a:t>Reform Proposals</a:t>
            </a:r>
            <a:endParaRPr lang="en-US" sz="8000" dirty="0">
              <a:latin typeface="Bujardet Freres (Unregistered)" pitchFamily="2" charset="0"/>
              <a:cs typeface="Calibri" pitchFamily="34" charset="0"/>
            </a:endParaRPr>
          </a:p>
        </p:txBody>
      </p:sp>
      <p:sp>
        <p:nvSpPr>
          <p:cNvPr id="21507" name="Rectangle 3"/>
          <p:cNvSpPr>
            <a:spLocks noGrp="1" noRot="1" noChangeArrowheads="1"/>
          </p:cNvSpPr>
          <p:nvPr>
            <p:ph idx="1"/>
          </p:nvPr>
        </p:nvSpPr>
        <p:spPr>
          <a:xfrm>
            <a:off x="533400" y="1447800"/>
            <a:ext cx="5943600" cy="762000"/>
          </a:xfrm>
        </p:spPr>
        <p:txBody>
          <a:bodyPr/>
          <a:lstStyle/>
          <a:p>
            <a:pPr marL="0" indent="0" eaLnBrk="1" hangingPunct="1">
              <a:buFont typeface="Arial" charset="0"/>
              <a:buNone/>
              <a:defRPr/>
            </a:pPr>
            <a:r>
              <a:rPr lang="en-US" sz="4400" dirty="0" smtClean="0">
                <a:latin typeface="Gill Sans MT" pitchFamily="34" charset="0"/>
              </a:rPr>
              <a:t>#2:  Vote By Head</a:t>
            </a: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50" name="Oval 49"/>
          <p:cNvSpPr/>
          <p:nvPr/>
        </p:nvSpPr>
        <p:spPr>
          <a:xfrm>
            <a:off x="49530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1" name="Oval 50"/>
          <p:cNvSpPr/>
          <p:nvPr/>
        </p:nvSpPr>
        <p:spPr>
          <a:xfrm>
            <a:off x="41338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2" name="Oval 51"/>
          <p:cNvSpPr/>
          <p:nvPr/>
        </p:nvSpPr>
        <p:spPr>
          <a:xfrm>
            <a:off x="41338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3" name="Oval 52"/>
          <p:cNvSpPr/>
          <p:nvPr/>
        </p:nvSpPr>
        <p:spPr>
          <a:xfrm>
            <a:off x="41338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4" name="Oval 53"/>
          <p:cNvSpPr/>
          <p:nvPr/>
        </p:nvSpPr>
        <p:spPr>
          <a:xfrm>
            <a:off x="49530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5" name="Oval 54"/>
          <p:cNvSpPr/>
          <p:nvPr/>
        </p:nvSpPr>
        <p:spPr>
          <a:xfrm>
            <a:off x="49530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6" name="Oval 55"/>
          <p:cNvSpPr/>
          <p:nvPr/>
        </p:nvSpPr>
        <p:spPr>
          <a:xfrm>
            <a:off x="33337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7" name="Oval 56"/>
          <p:cNvSpPr/>
          <p:nvPr/>
        </p:nvSpPr>
        <p:spPr>
          <a:xfrm>
            <a:off x="33337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8" name="Oval 57"/>
          <p:cNvSpPr/>
          <p:nvPr/>
        </p:nvSpPr>
        <p:spPr>
          <a:xfrm>
            <a:off x="33337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Tree>
    <p:extLst>
      <p:ext uri="{BB962C8B-B14F-4D97-AF65-F5344CB8AC3E}">
        <p14:creationId xmlns:p14="http://schemas.microsoft.com/office/powerpoint/2010/main" val="33152214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621658" cy="1139379"/>
          </a:xfrm>
        </p:spPr>
        <p:txBody>
          <a:bodyPr/>
          <a:lstStyle/>
          <a:p>
            <a:pPr algn="l"/>
            <a:r>
              <a:rPr lang="en-US" sz="8000" dirty="0" smtClean="0">
                <a:latin typeface="Bujardet Freres (Unregistered)" pitchFamily="2" charset="0"/>
                <a:cs typeface="Calibri" pitchFamily="34" charset="0"/>
              </a:rPr>
              <a:t>Reform Proposals</a:t>
            </a:r>
            <a:endParaRPr lang="en-US" sz="8000" dirty="0">
              <a:latin typeface="Bujardet Freres (Unregistered)" pitchFamily="2" charset="0"/>
              <a:cs typeface="Calibri" pitchFamily="34" charset="0"/>
            </a:endParaRPr>
          </a:p>
        </p:txBody>
      </p:sp>
      <p:sp>
        <p:nvSpPr>
          <p:cNvPr id="21507" name="Rectangle 3"/>
          <p:cNvSpPr>
            <a:spLocks noGrp="1" noRot="1" noChangeArrowheads="1"/>
          </p:cNvSpPr>
          <p:nvPr>
            <p:ph idx="1"/>
          </p:nvPr>
        </p:nvSpPr>
        <p:spPr>
          <a:xfrm>
            <a:off x="533400" y="1447800"/>
            <a:ext cx="5943600" cy="762000"/>
          </a:xfrm>
        </p:spPr>
        <p:txBody>
          <a:bodyPr/>
          <a:lstStyle/>
          <a:p>
            <a:pPr marL="0" indent="0" eaLnBrk="1" hangingPunct="1">
              <a:buFont typeface="Arial" charset="0"/>
              <a:buNone/>
              <a:defRPr/>
            </a:pPr>
            <a:r>
              <a:rPr lang="en-US" sz="4400" dirty="0" smtClean="0">
                <a:latin typeface="Gill Sans MT" pitchFamily="34" charset="0"/>
              </a:rPr>
              <a:t>#2:  Vote By Head</a:t>
            </a:r>
          </a:p>
        </p:txBody>
      </p:sp>
      <p:sp>
        <p:nvSpPr>
          <p:cNvPr id="3" name="Oval 2"/>
          <p:cNvSpPr/>
          <p:nvPr/>
        </p:nvSpPr>
        <p:spPr>
          <a:xfrm>
            <a:off x="54864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6" name="Oval 25"/>
          <p:cNvSpPr/>
          <p:nvPr/>
        </p:nvSpPr>
        <p:spPr>
          <a:xfrm>
            <a:off x="54864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0" name="Oval 29"/>
          <p:cNvSpPr/>
          <p:nvPr/>
        </p:nvSpPr>
        <p:spPr>
          <a:xfrm>
            <a:off x="5486400" y="198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50" name="Oval 49"/>
          <p:cNvSpPr/>
          <p:nvPr/>
        </p:nvSpPr>
        <p:spPr>
          <a:xfrm>
            <a:off x="5486400" y="5791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1" name="Oval 50"/>
          <p:cNvSpPr/>
          <p:nvPr/>
        </p:nvSpPr>
        <p:spPr>
          <a:xfrm>
            <a:off x="27813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2" name="Oval 51"/>
          <p:cNvSpPr/>
          <p:nvPr/>
        </p:nvSpPr>
        <p:spPr>
          <a:xfrm>
            <a:off x="27813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3" name="Oval 52"/>
          <p:cNvSpPr/>
          <p:nvPr/>
        </p:nvSpPr>
        <p:spPr>
          <a:xfrm>
            <a:off x="27813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4" name="Oval 53"/>
          <p:cNvSpPr/>
          <p:nvPr/>
        </p:nvSpPr>
        <p:spPr>
          <a:xfrm>
            <a:off x="5486400" y="5029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5" name="Oval 54"/>
          <p:cNvSpPr/>
          <p:nvPr/>
        </p:nvSpPr>
        <p:spPr>
          <a:xfrm>
            <a:off x="54864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6" name="Oval 55"/>
          <p:cNvSpPr/>
          <p:nvPr/>
        </p:nvSpPr>
        <p:spPr>
          <a:xfrm>
            <a:off x="19812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7" name="Oval 56"/>
          <p:cNvSpPr/>
          <p:nvPr/>
        </p:nvSpPr>
        <p:spPr>
          <a:xfrm>
            <a:off x="19812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8" name="Oval 57"/>
          <p:cNvSpPr/>
          <p:nvPr/>
        </p:nvSpPr>
        <p:spPr>
          <a:xfrm>
            <a:off x="19812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2" name="TextBox 1"/>
          <p:cNvSpPr txBox="1"/>
          <p:nvPr/>
        </p:nvSpPr>
        <p:spPr>
          <a:xfrm>
            <a:off x="228600" y="5181600"/>
            <a:ext cx="480060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smtClean="0">
                <a:latin typeface="+mn-lt"/>
              </a:rPr>
              <a:t>In a </a:t>
            </a:r>
            <a:r>
              <a:rPr lang="en-US" sz="2400" b="1" i="1" dirty="0" smtClean="0">
                <a:latin typeface="+mn-lt"/>
              </a:rPr>
              <a:t>single </a:t>
            </a:r>
            <a:r>
              <a:rPr lang="en-US" sz="2400" b="1" dirty="0" smtClean="0">
                <a:latin typeface="+mn-lt"/>
              </a:rPr>
              <a:t>assembly, individual nobles and priests could vote with the Third Estate delegates.</a:t>
            </a:r>
            <a:endParaRPr lang="en-US" sz="2400" b="1" dirty="0">
              <a:latin typeface="+mn-lt"/>
            </a:endParaRPr>
          </a:p>
        </p:txBody>
      </p:sp>
    </p:spTree>
    <p:extLst>
      <p:ext uri="{BB962C8B-B14F-4D97-AF65-F5344CB8AC3E}">
        <p14:creationId xmlns:p14="http://schemas.microsoft.com/office/powerpoint/2010/main" val="18374354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0" y="0"/>
            <a:ext cx="9144000" cy="1600200"/>
          </a:xfrm>
        </p:spPr>
        <p:txBody>
          <a:bodyPr/>
          <a:lstStyle/>
          <a:p>
            <a:pPr eaLnBrk="1" hangingPunct="1">
              <a:defRPr/>
            </a:pPr>
            <a:r>
              <a:rPr lang="en-US" sz="13800" dirty="0" smtClean="0">
                <a:latin typeface="Bujardet Freres (Unregistered)" pitchFamily="2" charset="0"/>
              </a:rPr>
              <a:t>Indecision</a:t>
            </a:r>
          </a:p>
        </p:txBody>
      </p:sp>
      <p:sp>
        <p:nvSpPr>
          <p:cNvPr id="3" name="TextBox 2"/>
          <p:cNvSpPr txBox="1"/>
          <p:nvPr/>
        </p:nvSpPr>
        <p:spPr>
          <a:xfrm>
            <a:off x="0" y="1981200"/>
            <a:ext cx="2743200" cy="1200329"/>
          </a:xfrm>
          <a:prstGeom prst="rect">
            <a:avLst/>
          </a:prstGeom>
          <a:noFill/>
        </p:spPr>
        <p:txBody>
          <a:bodyPr wrap="square" rtlCol="0">
            <a:spAutoFit/>
          </a:bodyPr>
          <a:lstStyle/>
          <a:p>
            <a:pPr algn="ctr"/>
            <a:r>
              <a:rPr lang="en-US" sz="3600" b="1" dirty="0" smtClean="0"/>
              <a:t>“Doubling” the Third</a:t>
            </a:r>
            <a:endParaRPr lang="en-US" sz="3600" b="1" dirty="0"/>
          </a:p>
        </p:txBody>
      </p:sp>
      <p:sp>
        <p:nvSpPr>
          <p:cNvPr id="7" name="TextBox 6"/>
          <p:cNvSpPr txBox="1"/>
          <p:nvPr/>
        </p:nvSpPr>
        <p:spPr>
          <a:xfrm>
            <a:off x="6553200" y="1981200"/>
            <a:ext cx="2590800" cy="1200329"/>
          </a:xfrm>
          <a:prstGeom prst="rect">
            <a:avLst/>
          </a:prstGeom>
          <a:noFill/>
        </p:spPr>
        <p:txBody>
          <a:bodyPr wrap="square" rtlCol="0">
            <a:spAutoFit/>
          </a:bodyPr>
          <a:lstStyle/>
          <a:p>
            <a:pPr algn="ctr"/>
            <a:r>
              <a:rPr lang="en-US" sz="3600" b="1" dirty="0" smtClean="0"/>
              <a:t>Vote by Head</a:t>
            </a:r>
            <a:endParaRPr lang="en-US" sz="3600" b="1" dirty="0"/>
          </a:p>
        </p:txBody>
      </p:sp>
      <p:pic>
        <p:nvPicPr>
          <p:cNvPr id="3074" name="Picture 2" descr="C:\Users\Tom\AppData\Local\Microsoft\Windows\Temporary Internet Files\Content.IE5\S3LQFRLB\MC900441310[1].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6200" y="33528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om\AppData\Local\Microsoft\Windows\Temporary Internet Files\Content.IE5\51PNCNAR\MC90043958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620" y="3581400"/>
            <a:ext cx="2312180" cy="19573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Louis16-1775.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752600"/>
            <a:ext cx="3657600" cy="4651598"/>
          </a:xfrm>
          <a:prstGeom prst="ellipse">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ppt_w</p:attrName>
                                        </p:attrNameLst>
                                      </p:cBhvr>
                                      <p:tavLst>
                                        <p:tav tm="0">
                                          <p:val>
                                            <p:fltVal val="0"/>
                                          </p:val>
                                        </p:tav>
                                        <p:tav tm="100000">
                                          <p:val>
                                            <p:strVal val="#ppt_w"/>
                                          </p:val>
                                        </p:tav>
                                      </p:tavLst>
                                    </p:anim>
                                    <p:anim calcmode="lin" valueType="num">
                                      <p:cBhvr>
                                        <p:cTn id="13" dur="500" fill="hold"/>
                                        <p:tgtEl>
                                          <p:spTgt spid="3075"/>
                                        </p:tgtEl>
                                        <p:attrNameLst>
                                          <p:attrName>ppt_h</p:attrName>
                                        </p:attrNameLst>
                                      </p:cBhvr>
                                      <p:tavLst>
                                        <p:tav tm="0">
                                          <p:val>
                                            <p:fltVal val="0"/>
                                          </p:val>
                                        </p:tav>
                                        <p:tav tm="100000">
                                          <p:val>
                                            <p:strVal val="#ppt_h"/>
                                          </p:val>
                                        </p:tav>
                                      </p:tavLst>
                                    </p:anim>
                                    <p:anim calcmode="lin" valueType="num">
                                      <p:cBhvr>
                                        <p:cTn id="14" dur="500" fill="hold"/>
                                        <p:tgtEl>
                                          <p:spTgt spid="3075"/>
                                        </p:tgtEl>
                                        <p:attrNameLst>
                                          <p:attrName>style.rotation</p:attrName>
                                        </p:attrNameLst>
                                      </p:cBhvr>
                                      <p:tavLst>
                                        <p:tav tm="0">
                                          <p:val>
                                            <p:fltVal val="90"/>
                                          </p:val>
                                        </p:tav>
                                        <p:tav tm="100000">
                                          <p:val>
                                            <p:fltVal val="0"/>
                                          </p:val>
                                        </p:tav>
                                      </p:tavLst>
                                    </p:anim>
                                    <p:animEffect transition="in" filter="fade">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om\AppData\Local\Microsoft\Windows\Temporary Internet Files\Content.IE5\DQRHCO83\MP900285144[1].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4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3276600" cy="35814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6000" b="1" dirty="0" smtClean="0">
                <a:ln/>
                <a:solidFill>
                  <a:schemeClr val="accent3"/>
                </a:solidFill>
              </a:rPr>
              <a:t>TWICE </a:t>
            </a:r>
            <a:r>
              <a:rPr lang="en-US" b="1" dirty="0" smtClean="0">
                <a:ln/>
                <a:solidFill>
                  <a:schemeClr val="accent3"/>
                </a:solidFill>
              </a:rPr>
              <a:t/>
            </a:r>
            <a:br>
              <a:rPr lang="en-US" b="1" dirty="0" smtClean="0">
                <a:ln/>
                <a:solidFill>
                  <a:schemeClr val="accent3"/>
                </a:solidFill>
              </a:rPr>
            </a:br>
            <a:r>
              <a:rPr lang="en-US" b="1" dirty="0" smtClean="0">
                <a:ln/>
                <a:solidFill>
                  <a:schemeClr val="accent3"/>
                </a:solidFill>
              </a:rPr>
              <a:t>AS MANY </a:t>
            </a:r>
            <a:br>
              <a:rPr lang="en-US" b="1" dirty="0" smtClean="0">
                <a:ln/>
                <a:solidFill>
                  <a:schemeClr val="accent3"/>
                </a:solidFill>
              </a:rPr>
            </a:br>
            <a:r>
              <a:rPr lang="en-US" sz="7200" b="1" dirty="0" smtClean="0">
                <a:ln/>
                <a:solidFill>
                  <a:schemeClr val="accent3"/>
                </a:solidFill>
              </a:rPr>
              <a:t>ANGRY</a:t>
            </a:r>
            <a:r>
              <a:rPr lang="en-US" b="1" dirty="0" smtClean="0">
                <a:ln/>
                <a:solidFill>
                  <a:schemeClr val="accent3"/>
                </a:solidFill>
              </a:rPr>
              <a:t> </a:t>
            </a:r>
            <a:r>
              <a:rPr lang="en-US" sz="4000" b="1" dirty="0" smtClean="0">
                <a:ln/>
                <a:solidFill>
                  <a:schemeClr val="accent3"/>
                </a:solidFill>
              </a:rPr>
              <a:t>DELEGATES</a:t>
            </a:r>
            <a:endParaRPr lang="en-US" b="1" dirty="0">
              <a:ln/>
              <a:solidFill>
                <a:schemeClr val="accent3"/>
              </a:solidFill>
            </a:endParaRPr>
          </a:p>
        </p:txBody>
      </p:sp>
    </p:spTree>
    <p:extLst>
      <p:ext uri="{BB962C8B-B14F-4D97-AF65-F5344CB8AC3E}">
        <p14:creationId xmlns:p14="http://schemas.microsoft.com/office/powerpoint/2010/main" val="546640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55" y="1139379"/>
            <a:ext cx="8694683" cy="5466781"/>
          </a:xfrm>
          <a:prstGeom prst="rect">
            <a:avLst/>
          </a:prstGeom>
          <a:noFill/>
          <a:ln w="9525">
            <a:noFill/>
            <a:miter lim="800000"/>
            <a:headEnd/>
            <a:tailEnd/>
          </a:ln>
        </p:spPr>
      </p:pic>
      <p:sp>
        <p:nvSpPr>
          <p:cNvPr id="34818" name="Rectangle 2"/>
          <p:cNvSpPr>
            <a:spLocks noGrp="1" noRot="1" noChangeArrowheads="1"/>
          </p:cNvSpPr>
          <p:nvPr>
            <p:ph type="title"/>
          </p:nvPr>
        </p:nvSpPr>
        <p:spPr>
          <a:xfrm>
            <a:off x="0" y="76200"/>
            <a:ext cx="9144000" cy="1143000"/>
          </a:xfrm>
        </p:spPr>
        <p:txBody>
          <a:bodyPr/>
          <a:lstStyle/>
          <a:p>
            <a:pPr eaLnBrk="1" hangingPunct="1">
              <a:defRPr/>
            </a:pPr>
            <a:r>
              <a:rPr lang="en-US" sz="7200" dirty="0" smtClean="0">
                <a:latin typeface="Bujardet Freres (Unregistered)" pitchFamily="2" charset="0"/>
              </a:rPr>
              <a:t>Estates General Convenes</a:t>
            </a:r>
          </a:p>
        </p:txBody>
      </p:sp>
      <p:sp useBgFill="1">
        <p:nvSpPr>
          <p:cNvPr id="3" name="Rectangle 2"/>
          <p:cNvSpPr/>
          <p:nvPr/>
        </p:nvSpPr>
        <p:spPr>
          <a:xfrm>
            <a:off x="304800" y="1219200"/>
            <a:ext cx="2250002" cy="584775"/>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pPr algn="ctr" eaLnBrk="1" hangingPunct="1">
              <a:buFont typeface="Arial" charset="0"/>
              <a:buNone/>
              <a:defRPr/>
            </a:pPr>
            <a:r>
              <a:rPr lang="en-US" sz="3200" b="1" dirty="0" smtClean="0">
                <a:solidFill>
                  <a:schemeClr val="accent4">
                    <a:lumMod val="10000"/>
                    <a:lumOff val="90000"/>
                  </a:schemeClr>
                </a:solidFill>
                <a:latin typeface="Gill Sans MT" pitchFamily="34" charset="0"/>
              </a:rPr>
              <a:t>May, 1789  </a:t>
            </a:r>
            <a:endParaRPr lang="en-US" sz="3200" b="1" dirty="0">
              <a:solidFill>
                <a:schemeClr val="accent4">
                  <a:lumMod val="10000"/>
                  <a:lumOff val="90000"/>
                </a:schemeClr>
              </a:solidFill>
              <a:latin typeface="Gill Sans MT"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a:xfrm>
            <a:off x="0" y="152400"/>
            <a:ext cx="4572000" cy="1143000"/>
          </a:xfrm>
        </p:spPr>
        <p:txBody>
          <a:bodyPr/>
          <a:lstStyle/>
          <a:p>
            <a:pPr eaLnBrk="1" hangingPunct="1">
              <a:defRPr/>
            </a:pPr>
            <a:r>
              <a:rPr lang="en-US" sz="6800" dirty="0" smtClean="0">
                <a:latin typeface="Bujardet Freres (Unregistered)" pitchFamily="2" charset="0"/>
              </a:rPr>
              <a:t>HAT FIASCO</a:t>
            </a:r>
          </a:p>
        </p:txBody>
      </p:sp>
      <p:sp>
        <p:nvSpPr>
          <p:cNvPr id="31747" name="Rectangle 3"/>
          <p:cNvSpPr>
            <a:spLocks noGrp="1" noRot="1" noChangeArrowheads="1"/>
          </p:cNvSpPr>
          <p:nvPr>
            <p:ph idx="1"/>
          </p:nvPr>
        </p:nvSpPr>
        <p:spPr>
          <a:xfrm>
            <a:off x="228600" y="1600200"/>
            <a:ext cx="8540750" cy="4953000"/>
          </a:xfrm>
        </p:spPr>
        <p:txBody>
          <a:bodyPr/>
          <a:lstStyle/>
          <a:p>
            <a:pPr marL="812800" indent="-812800" eaLnBrk="1" hangingPunct="1">
              <a:buFont typeface="Arial" charset="0"/>
              <a:buNone/>
              <a:defRPr/>
            </a:pPr>
            <a:r>
              <a:rPr lang="en-US" b="1" dirty="0" smtClean="0"/>
              <a:t>Hats </a:t>
            </a:r>
            <a:r>
              <a:rPr lang="en-US" dirty="0" smtClean="0"/>
              <a:t>(</a:t>
            </a:r>
            <a:r>
              <a:rPr lang="en-US" i="1" dirty="0" smtClean="0"/>
              <a:t>sumptuary laws</a:t>
            </a:r>
            <a:r>
              <a:rPr lang="en-US" dirty="0" smtClean="0"/>
              <a:t>)</a:t>
            </a:r>
          </a:p>
          <a:p>
            <a:pPr marL="812800" indent="-812800" eaLnBrk="1" hangingPunct="1">
              <a:buFont typeface="Arial" charset="0"/>
              <a:buNone/>
              <a:defRPr/>
            </a:pPr>
            <a:endParaRPr lang="en-US" sz="1400" b="1" dirty="0" smtClean="0"/>
          </a:p>
          <a:p>
            <a:pPr marL="812800" indent="-812800" eaLnBrk="1" hangingPunct="1">
              <a:buFont typeface="Arial" charset="0"/>
              <a:buNone/>
              <a:defRPr/>
            </a:pPr>
            <a:r>
              <a:rPr lang="en-US" b="1" dirty="0" smtClean="0"/>
              <a:t>Louis:  Hat off…</a:t>
            </a:r>
          </a:p>
          <a:p>
            <a:pPr marL="812800" indent="-812800" eaLnBrk="1" hangingPunct="1">
              <a:buFont typeface="Arial" charset="0"/>
              <a:buNone/>
              <a:defRPr/>
            </a:pPr>
            <a:r>
              <a:rPr lang="en-US" b="1" dirty="0" smtClean="0"/>
              <a:t>Clergy:  Hats off….</a:t>
            </a:r>
          </a:p>
          <a:p>
            <a:pPr marL="812800" indent="-812800" eaLnBrk="1" hangingPunct="1">
              <a:buFont typeface="Arial" charset="0"/>
              <a:buNone/>
              <a:defRPr/>
            </a:pPr>
            <a:r>
              <a:rPr lang="en-US" b="1" dirty="0" smtClean="0"/>
              <a:t>Nobility:  Hats off….</a:t>
            </a:r>
          </a:p>
          <a:p>
            <a:pPr marL="812800" indent="-812800" eaLnBrk="1" hangingPunct="1">
              <a:buFont typeface="Arial" charset="0"/>
              <a:buNone/>
              <a:defRPr/>
            </a:pPr>
            <a:r>
              <a:rPr lang="en-US" sz="2400" b="1" dirty="0" smtClean="0"/>
              <a:t>[Uncomfortable Pause]</a:t>
            </a:r>
          </a:p>
          <a:p>
            <a:pPr marL="812800" indent="-812800" eaLnBrk="1" hangingPunct="1">
              <a:buFont typeface="Arial" charset="0"/>
              <a:buNone/>
              <a:defRPr/>
            </a:pPr>
            <a:r>
              <a:rPr lang="en-US" b="1" dirty="0" smtClean="0"/>
              <a:t>Third Estate: Hats off.</a:t>
            </a:r>
          </a:p>
          <a:p>
            <a:pPr marL="812800" indent="-812800" eaLnBrk="1" hangingPunct="1">
              <a:buFont typeface="Arial" charset="0"/>
              <a:buNone/>
              <a:defRPr/>
            </a:pPr>
            <a:r>
              <a:rPr lang="en-US" sz="2400" b="1" dirty="0" smtClean="0"/>
              <a:t>[Uncomfortable Pause]</a:t>
            </a:r>
          </a:p>
          <a:p>
            <a:pPr marL="812800" indent="-812800" eaLnBrk="1" hangingPunct="1">
              <a:buFont typeface="Arial" charset="0"/>
              <a:buNone/>
              <a:defRPr/>
            </a:pPr>
            <a:r>
              <a:rPr lang="en-US" b="1" dirty="0" smtClean="0"/>
              <a:t>Louis:  Hat </a:t>
            </a:r>
            <a:r>
              <a:rPr lang="en-US" b="1" i="1" dirty="0" smtClean="0"/>
              <a:t>on</a:t>
            </a:r>
            <a:r>
              <a:rPr lang="en-US" b="1" dirty="0" smtClean="0"/>
              <a:t>.</a:t>
            </a:r>
          </a:p>
        </p:txBody>
      </p:sp>
      <p:pic>
        <p:nvPicPr>
          <p:cNvPr id="2050" name="Picture 2" descr="http://farm4.staticflickr.com/3164/2729420811_0ffd995e0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79"/>
            <a:ext cx="4572000" cy="68617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9010" y="6477000"/>
            <a:ext cx="2706190" cy="307777"/>
          </a:xfrm>
          <a:prstGeom prst="rect">
            <a:avLst/>
          </a:prstGeom>
        </p:spPr>
        <p:txBody>
          <a:bodyPr wrap="none">
            <a:spAutoFit/>
          </a:bodyPr>
          <a:lstStyle/>
          <a:p>
            <a:r>
              <a:rPr lang="en-US" sz="1400" b="1" dirty="0" smtClean="0"/>
              <a:t>Photo Credit: </a:t>
            </a:r>
            <a:r>
              <a:rPr lang="en-US" sz="1400" b="1" dirty="0" smtClean="0">
                <a:hlinkClick r:id="rId4"/>
              </a:rPr>
              <a:t>One </a:t>
            </a:r>
            <a:r>
              <a:rPr lang="en-US" sz="1400" b="1" dirty="0">
                <a:hlinkClick r:id="rId4"/>
              </a:rPr>
              <a:t>lucky guy</a:t>
            </a:r>
            <a:endParaRPr lang="en-US" sz="1400" b="1"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anim calcmode="lin" valueType="num">
                                      <p:cBhvr additive="base">
                                        <p:cTn id="13"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anim calcmode="lin" valueType="num">
                                      <p:cBhvr additive="base">
                                        <p:cTn id="19"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1747">
                                            <p:txEl>
                                              <p:pRg st="4" end="4"/>
                                            </p:txEl>
                                          </p:spTgt>
                                        </p:tgtEl>
                                        <p:attrNameLst>
                                          <p:attrName>style.visibility</p:attrName>
                                        </p:attrNameLst>
                                      </p:cBhvr>
                                      <p:to>
                                        <p:strVal val="visible"/>
                                      </p:to>
                                    </p:set>
                                    <p:anim calcmode="lin" valueType="num">
                                      <p:cBhvr additive="base">
                                        <p:cTn id="25" dur="500" fill="hold"/>
                                        <p:tgtEl>
                                          <p:spTgt spid="3174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31747">
                                            <p:txEl>
                                              <p:pRg st="5" end="5"/>
                                            </p:txEl>
                                          </p:spTgt>
                                        </p:tgtEl>
                                        <p:attrNameLst>
                                          <p:attrName>style.visibility</p:attrName>
                                        </p:attrNameLst>
                                      </p:cBhvr>
                                      <p:to>
                                        <p:strVal val="visible"/>
                                      </p:to>
                                    </p:set>
                                    <p:anim calcmode="lin" valueType="num">
                                      <p:cBhvr additive="base">
                                        <p:cTn id="31" dur="500" fill="hold"/>
                                        <p:tgtEl>
                                          <p:spTgt spid="3174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 calcmode="lin" valueType="num">
                                      <p:cBhvr additive="base">
                                        <p:cTn id="37" dur="500" fill="hold"/>
                                        <p:tgtEl>
                                          <p:spTgt spid="3174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31747">
                                            <p:txEl>
                                              <p:pRg st="7" end="7"/>
                                            </p:txEl>
                                          </p:spTgt>
                                        </p:tgtEl>
                                        <p:attrNameLst>
                                          <p:attrName>style.visibility</p:attrName>
                                        </p:attrNameLst>
                                      </p:cBhvr>
                                      <p:to>
                                        <p:strVal val="visible"/>
                                      </p:to>
                                    </p:set>
                                    <p:anim calcmode="lin" valueType="num">
                                      <p:cBhvr additive="base">
                                        <p:cTn id="43" dur="500" fill="hold"/>
                                        <p:tgtEl>
                                          <p:spTgt spid="3174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31747">
                                            <p:txEl>
                                              <p:pRg st="8" end="8"/>
                                            </p:txEl>
                                          </p:spTgt>
                                        </p:tgtEl>
                                        <p:attrNameLst>
                                          <p:attrName>style.visibility</p:attrName>
                                        </p:attrNameLst>
                                      </p:cBhvr>
                                      <p:to>
                                        <p:strVal val="visible"/>
                                      </p:to>
                                    </p:set>
                                    <p:anim calcmode="lin" valueType="num">
                                      <p:cBhvr additive="base">
                                        <p:cTn id="49" dur="500" fill="hold"/>
                                        <p:tgtEl>
                                          <p:spTgt spid="3174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17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smtClean="0">
                <a:latin typeface="Bujardet Freres (Unregistered)" pitchFamily="2" charset="0"/>
                <a:cs typeface="Calibri" pitchFamily="34" charset="0"/>
              </a:rPr>
              <a:t>The National Assembly</a:t>
            </a:r>
            <a:endParaRPr lang="en-US" sz="7600" dirty="0">
              <a:latin typeface="Bujardet Freres (Unregistered)" pitchFamily="2" charset="0"/>
              <a:cs typeface="Calibri" pitchFamily="34" charset="0"/>
            </a:endParaRPr>
          </a:p>
        </p:txBody>
      </p:sp>
      <p:sp>
        <p:nvSpPr>
          <p:cNvPr id="21507" name="Rectangle 3"/>
          <p:cNvSpPr>
            <a:spLocks noGrp="1" noRot="1" noChangeArrowheads="1"/>
          </p:cNvSpPr>
          <p:nvPr>
            <p:ph idx="1"/>
          </p:nvPr>
        </p:nvSpPr>
        <p:spPr>
          <a:xfrm>
            <a:off x="457200" y="1295400"/>
            <a:ext cx="5943600" cy="762000"/>
          </a:xfrm>
        </p:spPr>
        <p:txBody>
          <a:bodyPr/>
          <a:lstStyle/>
          <a:p>
            <a:pPr marL="0" indent="0" eaLnBrk="1" hangingPunct="1">
              <a:buFont typeface="Arial" charset="0"/>
              <a:buNone/>
              <a:defRPr/>
            </a:pPr>
            <a:r>
              <a:rPr lang="en-US" sz="4400" dirty="0" smtClean="0"/>
              <a:t>June 17, 1789</a:t>
            </a: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50" name="Oval 49"/>
          <p:cNvSpPr/>
          <p:nvPr/>
        </p:nvSpPr>
        <p:spPr>
          <a:xfrm>
            <a:off x="4800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4" name="Oval 53"/>
          <p:cNvSpPr/>
          <p:nvPr/>
        </p:nvSpPr>
        <p:spPr>
          <a:xfrm>
            <a:off x="4800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3</a:t>
            </a:r>
            <a:endParaRPr lang="en-US" sz="4000" b="1" dirty="0">
              <a:solidFill>
                <a:srgbClr val="FFFFFF"/>
              </a:solidFill>
            </a:endParaRPr>
          </a:p>
        </p:txBody>
      </p:sp>
    </p:spTree>
    <p:extLst>
      <p:ext uri="{BB962C8B-B14F-4D97-AF65-F5344CB8AC3E}">
        <p14:creationId xmlns:p14="http://schemas.microsoft.com/office/powerpoint/2010/main" val="18500554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143000"/>
            <a:ext cx="9144001" cy="5140037"/>
          </a:xfrm>
          <a:prstGeom prst="rect">
            <a:avLst/>
          </a:prstGeom>
          <a:noFill/>
          <a:ln w="9525">
            <a:noFill/>
            <a:miter lim="800000"/>
            <a:headEnd/>
            <a:tailEnd/>
          </a:ln>
        </p:spPr>
      </p:pic>
      <p:sp>
        <p:nvSpPr>
          <p:cNvPr id="5" name="Rectangle 4"/>
          <p:cNvSpPr/>
          <p:nvPr/>
        </p:nvSpPr>
        <p:spPr>
          <a:xfrm>
            <a:off x="0" y="6400800"/>
            <a:ext cx="9144000" cy="292388"/>
          </a:xfrm>
          <a:prstGeom prst="rect">
            <a:avLst/>
          </a:prstGeom>
        </p:spPr>
        <p:txBody>
          <a:bodyPr wrap="square">
            <a:spAutoFit/>
          </a:bodyPr>
          <a:lstStyle/>
          <a:p>
            <a:pPr algn="ctr"/>
            <a:r>
              <a:rPr lang="en-US" sz="1300" b="1" dirty="0" smtClean="0"/>
              <a:t>Fox Business:  </a:t>
            </a:r>
            <a:r>
              <a:rPr lang="en-US" sz="1300" b="1" dirty="0" smtClean="0">
                <a:hlinkClick r:id="rId4"/>
              </a:rPr>
              <a:t>http://www.foxbusiness.com/politics/2012/01/25/truth-about-federal-tax-burden/</a:t>
            </a:r>
            <a:r>
              <a:rPr lang="en-US" sz="1300" b="1" dirty="0" smtClean="0"/>
              <a:t> </a:t>
            </a:r>
            <a:endParaRPr lang="en-US" sz="1300" b="1" dirty="0"/>
          </a:p>
        </p:txBody>
      </p:sp>
      <p:sp>
        <p:nvSpPr>
          <p:cNvPr id="6" name="Title 1"/>
          <p:cNvSpPr>
            <a:spLocks noGrp="1"/>
          </p:cNvSpPr>
          <p:nvPr>
            <p:ph type="title"/>
          </p:nvPr>
        </p:nvSpPr>
        <p:spPr>
          <a:xfrm>
            <a:off x="0" y="76200"/>
            <a:ext cx="9144000" cy="1143000"/>
          </a:xfrm>
        </p:spPr>
        <p:txBody>
          <a:bodyPr/>
          <a:lstStyle/>
          <a:p>
            <a:r>
              <a:rPr lang="en-US" b="1" dirty="0" smtClean="0">
                <a:latin typeface="Gill Sans MT" pitchFamily="34" charset="0"/>
                <a:cs typeface="Calibri" pitchFamily="34" charset="0"/>
              </a:rPr>
              <a:t>The Tax Burden in America Today</a:t>
            </a:r>
            <a:endParaRPr lang="en-US" b="1" dirty="0">
              <a:latin typeface="Gill Sans MT" pitchFamily="34" charset="0"/>
              <a:cs typeface="Calibri"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smtClean="0">
                <a:latin typeface="Bujardet Freres (Unregistered)" pitchFamily="2" charset="0"/>
                <a:cs typeface="Calibri" pitchFamily="34" charset="0"/>
              </a:rPr>
              <a:t>The National Assembly</a:t>
            </a:r>
            <a:endParaRPr lang="en-US" sz="7600" dirty="0">
              <a:latin typeface="Bujardet Freres (Unregistered)" pitchFamily="2" charset="0"/>
              <a:cs typeface="Calibri" pitchFamily="34" charset="0"/>
            </a:endParaRPr>
          </a:p>
        </p:txBody>
      </p:sp>
      <p:sp>
        <p:nvSpPr>
          <p:cNvPr id="3" name="Oval 2"/>
          <p:cNvSpPr/>
          <p:nvPr/>
        </p:nvSpPr>
        <p:spPr>
          <a:xfrm>
            <a:off x="192405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8" name="Oval 17"/>
          <p:cNvSpPr/>
          <p:nvPr/>
        </p:nvSpPr>
        <p:spPr>
          <a:xfrm>
            <a:off x="11049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2" name="Oval 21"/>
          <p:cNvSpPr/>
          <p:nvPr/>
        </p:nvSpPr>
        <p:spPr>
          <a:xfrm>
            <a:off x="11049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26" name="Oval 25"/>
          <p:cNvSpPr/>
          <p:nvPr/>
        </p:nvSpPr>
        <p:spPr>
          <a:xfrm>
            <a:off x="192405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0" name="Oval 29"/>
          <p:cNvSpPr/>
          <p:nvPr/>
        </p:nvSpPr>
        <p:spPr>
          <a:xfrm>
            <a:off x="192405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50" name="Oval 49"/>
          <p:cNvSpPr/>
          <p:nvPr/>
        </p:nvSpPr>
        <p:spPr>
          <a:xfrm>
            <a:off x="4800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4" name="Oval 53"/>
          <p:cNvSpPr/>
          <p:nvPr/>
        </p:nvSpPr>
        <p:spPr>
          <a:xfrm>
            <a:off x="4800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 name="Rounded Rectangular Callout 1"/>
          <p:cNvSpPr/>
          <p:nvPr/>
        </p:nvSpPr>
        <p:spPr>
          <a:xfrm>
            <a:off x="3009900" y="1371600"/>
            <a:ext cx="2628900" cy="914400"/>
          </a:xfrm>
          <a:prstGeom prst="wedgeRoundRectCallout">
            <a:avLst>
              <a:gd name="adj1" fmla="val 72394"/>
              <a:gd name="adj2" fmla="val 437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bg2"/>
                </a:solidFill>
              </a:rPr>
              <a:t>Join us!</a:t>
            </a:r>
            <a:endParaRPr lang="en-US" sz="5400" b="1" dirty="0">
              <a:solidFill>
                <a:schemeClr val="bg2"/>
              </a:solidFill>
            </a:endParaRPr>
          </a:p>
        </p:txBody>
      </p:sp>
    </p:spTree>
    <p:extLst>
      <p:ext uri="{BB962C8B-B14F-4D97-AF65-F5344CB8AC3E}">
        <p14:creationId xmlns:p14="http://schemas.microsoft.com/office/powerpoint/2010/main" val="4708993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99000">
              <a:schemeClr val="bg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0" y="228600"/>
            <a:ext cx="8991600" cy="1139379"/>
          </a:xfrm>
        </p:spPr>
        <p:txBody>
          <a:bodyPr/>
          <a:lstStyle/>
          <a:p>
            <a:pPr algn="l"/>
            <a:r>
              <a:rPr lang="en-US" sz="7600" dirty="0" smtClean="0">
                <a:latin typeface="Bujardet Freres (Unregistered)" pitchFamily="2" charset="0"/>
                <a:cs typeface="Calibri" pitchFamily="34" charset="0"/>
              </a:rPr>
              <a:t>The National Assembly</a:t>
            </a:r>
            <a:endParaRPr lang="en-US" sz="7600" dirty="0">
              <a:latin typeface="Bujardet Freres (Unregistered)" pitchFamily="2" charset="0"/>
              <a:cs typeface="Calibri" pitchFamily="34" charset="0"/>
            </a:endParaRPr>
          </a:p>
        </p:txBody>
      </p:sp>
      <p:sp>
        <p:nvSpPr>
          <p:cNvPr id="3" name="Oval 2"/>
          <p:cNvSpPr/>
          <p:nvPr/>
        </p:nvSpPr>
        <p:spPr>
          <a:xfrm>
            <a:off x="556260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14" name="Oval 13"/>
          <p:cNvSpPr/>
          <p:nvPr/>
        </p:nvSpPr>
        <p:spPr>
          <a:xfrm>
            <a:off x="11049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18" name="Oval 17"/>
          <p:cNvSpPr/>
          <p:nvPr/>
        </p:nvSpPr>
        <p:spPr>
          <a:xfrm>
            <a:off x="4743450" y="5029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2" name="Oval 21"/>
          <p:cNvSpPr/>
          <p:nvPr/>
        </p:nvSpPr>
        <p:spPr>
          <a:xfrm>
            <a:off x="474345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26" name="Oval 25"/>
          <p:cNvSpPr/>
          <p:nvPr/>
        </p:nvSpPr>
        <p:spPr>
          <a:xfrm>
            <a:off x="5562600" y="5029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30" name="Oval 29"/>
          <p:cNvSpPr/>
          <p:nvPr/>
        </p:nvSpPr>
        <p:spPr>
          <a:xfrm>
            <a:off x="3905250" y="5791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34" name="Oval 33"/>
          <p:cNvSpPr/>
          <p:nvPr/>
        </p:nvSpPr>
        <p:spPr>
          <a:xfrm>
            <a:off x="304800" y="2743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38" name="Oval 37"/>
          <p:cNvSpPr/>
          <p:nvPr/>
        </p:nvSpPr>
        <p:spPr>
          <a:xfrm>
            <a:off x="304800" y="3505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42" name="Oval 41"/>
          <p:cNvSpPr/>
          <p:nvPr/>
        </p:nvSpPr>
        <p:spPr>
          <a:xfrm>
            <a:off x="304800" y="4267200"/>
            <a:ext cx="685800" cy="609600"/>
          </a:xfrm>
          <a:prstGeom prst="ellipse">
            <a:avLst/>
          </a:prstGeom>
          <a:solidFill>
            <a:srgbClr val="0000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1</a:t>
            </a:r>
            <a:endParaRPr lang="en-US" sz="4000" b="1" dirty="0">
              <a:solidFill>
                <a:srgbClr val="FFFFFF"/>
              </a:solidFill>
            </a:endParaRPr>
          </a:p>
        </p:txBody>
      </p:sp>
      <p:sp>
        <p:nvSpPr>
          <p:cNvPr id="50" name="Oval 49"/>
          <p:cNvSpPr/>
          <p:nvPr/>
        </p:nvSpPr>
        <p:spPr>
          <a:xfrm>
            <a:off x="556260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51" name="Oval 50"/>
          <p:cNvSpPr/>
          <p:nvPr/>
        </p:nvSpPr>
        <p:spPr>
          <a:xfrm>
            <a:off x="39814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2" name="Oval 51"/>
          <p:cNvSpPr/>
          <p:nvPr/>
        </p:nvSpPr>
        <p:spPr>
          <a:xfrm>
            <a:off x="39814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3" name="Oval 52"/>
          <p:cNvSpPr/>
          <p:nvPr/>
        </p:nvSpPr>
        <p:spPr>
          <a:xfrm>
            <a:off x="39814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4" name="Oval 53"/>
          <p:cNvSpPr/>
          <p:nvPr/>
        </p:nvSpPr>
        <p:spPr>
          <a:xfrm>
            <a:off x="556260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55" name="Oval 54"/>
          <p:cNvSpPr/>
          <p:nvPr/>
        </p:nvSpPr>
        <p:spPr>
          <a:xfrm>
            <a:off x="480060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6" name="Oval 55"/>
          <p:cNvSpPr/>
          <p:nvPr/>
        </p:nvSpPr>
        <p:spPr>
          <a:xfrm>
            <a:off x="3181350" y="2743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7" name="Oval 56"/>
          <p:cNvSpPr/>
          <p:nvPr/>
        </p:nvSpPr>
        <p:spPr>
          <a:xfrm>
            <a:off x="3181350" y="3505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8" name="Oval 57"/>
          <p:cNvSpPr/>
          <p:nvPr/>
        </p:nvSpPr>
        <p:spPr>
          <a:xfrm>
            <a:off x="3181350" y="4267200"/>
            <a:ext cx="685800" cy="609600"/>
          </a:xfrm>
          <a:prstGeom prst="ellipse">
            <a:avLst/>
          </a:prstGeom>
          <a:solidFill>
            <a:schemeClr val="bg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FF"/>
                </a:solidFill>
              </a:rPr>
              <a:t>2</a:t>
            </a:r>
            <a:endParaRPr lang="en-US" sz="4000" b="1" dirty="0">
              <a:solidFill>
                <a:srgbClr val="FFFFFF"/>
              </a:solidFill>
            </a:endParaRPr>
          </a:p>
        </p:txBody>
      </p:sp>
      <p:sp>
        <p:nvSpPr>
          <p:cNvPr id="59" name="Oval 58"/>
          <p:cNvSpPr/>
          <p:nvPr/>
        </p:nvSpPr>
        <p:spPr>
          <a:xfrm>
            <a:off x="800100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0" name="Oval 59"/>
          <p:cNvSpPr/>
          <p:nvPr/>
        </p:nvSpPr>
        <p:spPr>
          <a:xfrm>
            <a:off x="71818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1" name="Oval 60"/>
          <p:cNvSpPr/>
          <p:nvPr/>
        </p:nvSpPr>
        <p:spPr>
          <a:xfrm>
            <a:off x="71818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2" name="Oval 61"/>
          <p:cNvSpPr/>
          <p:nvPr/>
        </p:nvSpPr>
        <p:spPr>
          <a:xfrm>
            <a:off x="71818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3" name="Oval 62"/>
          <p:cNvSpPr/>
          <p:nvPr/>
        </p:nvSpPr>
        <p:spPr>
          <a:xfrm>
            <a:off x="800100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4" name="Oval 63"/>
          <p:cNvSpPr/>
          <p:nvPr/>
        </p:nvSpPr>
        <p:spPr>
          <a:xfrm>
            <a:off x="800100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5" name="Oval 64"/>
          <p:cNvSpPr/>
          <p:nvPr/>
        </p:nvSpPr>
        <p:spPr>
          <a:xfrm>
            <a:off x="6381750" y="198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6" name="Oval 65"/>
          <p:cNvSpPr/>
          <p:nvPr/>
        </p:nvSpPr>
        <p:spPr>
          <a:xfrm>
            <a:off x="6381750" y="2743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7" name="Oval 66"/>
          <p:cNvSpPr/>
          <p:nvPr/>
        </p:nvSpPr>
        <p:spPr>
          <a:xfrm>
            <a:off x="6381750" y="3505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8" name="Oval 67"/>
          <p:cNvSpPr/>
          <p:nvPr/>
        </p:nvSpPr>
        <p:spPr>
          <a:xfrm>
            <a:off x="800100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69" name="Oval 68"/>
          <p:cNvSpPr/>
          <p:nvPr/>
        </p:nvSpPr>
        <p:spPr>
          <a:xfrm>
            <a:off x="71818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0" name="Oval 69"/>
          <p:cNvSpPr/>
          <p:nvPr/>
        </p:nvSpPr>
        <p:spPr>
          <a:xfrm>
            <a:off x="71818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1" name="Oval 70"/>
          <p:cNvSpPr/>
          <p:nvPr/>
        </p:nvSpPr>
        <p:spPr>
          <a:xfrm>
            <a:off x="71818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2" name="Oval 71"/>
          <p:cNvSpPr/>
          <p:nvPr/>
        </p:nvSpPr>
        <p:spPr>
          <a:xfrm>
            <a:off x="800100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3" name="Oval 72"/>
          <p:cNvSpPr/>
          <p:nvPr/>
        </p:nvSpPr>
        <p:spPr>
          <a:xfrm>
            <a:off x="800100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4" name="Oval 73"/>
          <p:cNvSpPr/>
          <p:nvPr/>
        </p:nvSpPr>
        <p:spPr>
          <a:xfrm>
            <a:off x="6381750" y="4267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5" name="Oval 74"/>
          <p:cNvSpPr/>
          <p:nvPr/>
        </p:nvSpPr>
        <p:spPr>
          <a:xfrm>
            <a:off x="6381750" y="5029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
        <p:nvSpPr>
          <p:cNvPr id="76" name="Oval 75"/>
          <p:cNvSpPr/>
          <p:nvPr/>
        </p:nvSpPr>
        <p:spPr>
          <a:xfrm>
            <a:off x="6381750" y="5791200"/>
            <a:ext cx="685800" cy="609600"/>
          </a:xfrm>
          <a:prstGeom prst="ellipse">
            <a:avLst/>
          </a:prstGeom>
          <a:solidFill>
            <a:schemeClr val="bg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FFFFFF"/>
              </a:solidFill>
            </a:endParaRPr>
          </a:p>
        </p:txBody>
      </p:sp>
    </p:spTree>
    <p:extLst>
      <p:ext uri="{BB962C8B-B14F-4D97-AF65-F5344CB8AC3E}">
        <p14:creationId xmlns:p14="http://schemas.microsoft.com/office/powerpoint/2010/main" val="327162387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http://farm8.staticflickr.com/7010/6731739485_a8230a7cdc_b.jpg"/>
          <p:cNvPicPr>
            <a:picLocks noChangeAspect="1" noChangeArrowheads="1"/>
          </p:cNvPicPr>
          <p:nvPr/>
        </p:nvPicPr>
        <p:blipFill rotWithShape="1">
          <a:blip r:embed="rId2">
            <a:extLst>
              <a:ext uri="{28A0092B-C50C-407E-A947-70E740481C1C}">
                <a14:useLocalDpi xmlns:a14="http://schemas.microsoft.com/office/drawing/2010/main" val="0"/>
              </a:ext>
            </a:extLst>
          </a:blip>
          <a:srcRect l="6483" t="-255" r="11606" b="84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274638"/>
            <a:ext cx="3429000" cy="422116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Three </a:t>
            </a:r>
            <a:b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b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Days </a:t>
            </a:r>
            <a:b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br>
            <a:r>
              <a:rPr lang="en-US" sz="9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rPr>
              <a:t>Later</a:t>
            </a: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76200" algn="l" rotWithShape="0">
                  <a:prstClr val="black">
                    <a:alpha val="40000"/>
                  </a:prstClr>
                </a:outerShdw>
              </a:effectLst>
            </a:endParaRPr>
          </a:p>
        </p:txBody>
      </p:sp>
      <p:sp>
        <p:nvSpPr>
          <p:cNvPr id="4" name="Rectangle 3"/>
          <p:cNvSpPr/>
          <p:nvPr/>
        </p:nvSpPr>
        <p:spPr>
          <a:xfrm>
            <a:off x="36666" y="6550223"/>
            <a:ext cx="1833579" cy="307777"/>
          </a:xfrm>
          <a:prstGeom prst="rect">
            <a:avLst/>
          </a:prstGeom>
        </p:spPr>
        <p:txBody>
          <a:bodyPr wrap="none">
            <a:spAutoFit/>
          </a:bodyPr>
          <a:lstStyle/>
          <a:p>
            <a:r>
              <a:rPr lang="en-US" sz="1400" dirty="0" smtClean="0">
                <a:solidFill>
                  <a:schemeClr val="bg1"/>
                </a:solidFill>
                <a:latin typeface="+mn-lt"/>
              </a:rPr>
              <a:t>Photo Credit:  </a:t>
            </a:r>
            <a:r>
              <a:rPr lang="en-US" sz="1400" dirty="0" smtClean="0">
                <a:solidFill>
                  <a:schemeClr val="bg1"/>
                </a:solidFill>
                <a:latin typeface="+mn-lt"/>
                <a:hlinkClick r:id="rId3"/>
              </a:rPr>
              <a:t>Ravages</a:t>
            </a:r>
            <a:endParaRPr lang="en-US" sz="1400" dirty="0">
              <a:solidFill>
                <a:schemeClr val="bg1"/>
              </a:solidFill>
              <a:latin typeface="+mn-lt"/>
            </a:endParaRPr>
          </a:p>
        </p:txBody>
      </p:sp>
    </p:spTree>
    <p:extLst>
      <p:ext uri="{BB962C8B-B14F-4D97-AF65-F5344CB8AC3E}">
        <p14:creationId xmlns:p14="http://schemas.microsoft.com/office/powerpoint/2010/main" val="1966951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5362" name="Picture 2" descr="http://farm1.staticflickr.com/149/360708226_46cacf65d5_b.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310" t="17242" r="79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427038"/>
            <a:ext cx="4800600" cy="20113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hangingPunct="1">
              <a:defRPr/>
            </a:pPr>
            <a:r>
              <a:rPr lang="en-US" sz="7200" b="1" dirty="0" smtClean="0">
                <a:ln/>
                <a:solidFill>
                  <a:schemeClr val="accent3"/>
                </a:solidFill>
              </a:rPr>
              <a:t>The Tennis </a:t>
            </a:r>
            <a:br>
              <a:rPr lang="en-US" sz="7200" b="1" dirty="0" smtClean="0">
                <a:ln/>
                <a:solidFill>
                  <a:schemeClr val="accent3"/>
                </a:solidFill>
              </a:rPr>
            </a:br>
            <a:r>
              <a:rPr lang="en-US" sz="7200" b="1" dirty="0" smtClean="0">
                <a:ln/>
                <a:solidFill>
                  <a:schemeClr val="accent3"/>
                </a:solidFill>
              </a:rPr>
              <a:t>Court Oath</a:t>
            </a:r>
          </a:p>
        </p:txBody>
      </p:sp>
      <p:sp>
        <p:nvSpPr>
          <p:cNvPr id="4" name="Rectangle 3"/>
          <p:cNvSpPr/>
          <p:nvPr/>
        </p:nvSpPr>
        <p:spPr>
          <a:xfrm>
            <a:off x="7105853" y="6524218"/>
            <a:ext cx="1961947" cy="307777"/>
          </a:xfrm>
          <a:prstGeom prst="rect">
            <a:avLst/>
          </a:prstGeom>
        </p:spPr>
        <p:txBody>
          <a:bodyPr wrap="none">
            <a:spAutoFit/>
          </a:bodyPr>
          <a:lstStyle/>
          <a:p>
            <a:r>
              <a:rPr lang="en-US" sz="1400" dirty="0" smtClean="0"/>
              <a:t>Photo Credit: </a:t>
            </a:r>
            <a:r>
              <a:rPr lang="en-US" sz="1400" dirty="0" smtClean="0">
                <a:hlinkClick r:id="rId5"/>
              </a:rPr>
              <a:t>Amara U</a:t>
            </a:r>
            <a:endParaRPr lang="en-US" sz="1400" dirty="0"/>
          </a:p>
        </p:txBody>
      </p:sp>
    </p:spTree>
    <p:extLst>
      <p:ext uri="{BB962C8B-B14F-4D97-AF65-F5344CB8AC3E}">
        <p14:creationId xmlns:p14="http://schemas.microsoft.com/office/powerpoint/2010/main" val="111835884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15362" name="Picture 2" descr="http://farm1.staticflickr.com/149/360708226_46cacf65d5_b.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310" t="17242" r="793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33800" y="427038"/>
            <a:ext cx="4800600" cy="2011362"/>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hangingPunct="1">
              <a:defRPr/>
            </a:pPr>
            <a:r>
              <a:rPr lang="en-US" sz="7200" b="1" dirty="0" smtClean="0">
                <a:ln/>
                <a:solidFill>
                  <a:schemeClr val="accent3"/>
                </a:solidFill>
              </a:rPr>
              <a:t>The Tennis </a:t>
            </a:r>
            <a:br>
              <a:rPr lang="en-US" sz="7200" b="1" dirty="0" smtClean="0">
                <a:ln/>
                <a:solidFill>
                  <a:schemeClr val="accent3"/>
                </a:solidFill>
              </a:rPr>
            </a:br>
            <a:r>
              <a:rPr lang="en-US" sz="7200" b="1" dirty="0" smtClean="0">
                <a:ln/>
                <a:solidFill>
                  <a:schemeClr val="accent3"/>
                </a:solidFill>
              </a:rPr>
              <a:t>Court Oath</a:t>
            </a:r>
          </a:p>
        </p:txBody>
      </p:sp>
      <p:sp>
        <p:nvSpPr>
          <p:cNvPr id="4" name="Rectangle 3"/>
          <p:cNvSpPr/>
          <p:nvPr/>
        </p:nvSpPr>
        <p:spPr>
          <a:xfrm>
            <a:off x="7105853" y="6524218"/>
            <a:ext cx="1961947" cy="307777"/>
          </a:xfrm>
          <a:prstGeom prst="rect">
            <a:avLst/>
          </a:prstGeom>
        </p:spPr>
        <p:txBody>
          <a:bodyPr wrap="none">
            <a:spAutoFit/>
          </a:bodyPr>
          <a:lstStyle/>
          <a:p>
            <a:r>
              <a:rPr lang="en-US" sz="1400" dirty="0" smtClean="0"/>
              <a:t>Photo Credit: </a:t>
            </a:r>
            <a:r>
              <a:rPr lang="en-US" sz="1400" dirty="0" smtClean="0">
                <a:hlinkClick r:id="rId5"/>
              </a:rPr>
              <a:t>Amara U</a:t>
            </a:r>
            <a:endParaRPr lang="en-US" sz="1400" dirty="0"/>
          </a:p>
        </p:txBody>
      </p:sp>
      <p:sp>
        <p:nvSpPr>
          <p:cNvPr id="5" name="TextBox 4"/>
          <p:cNvSpPr txBox="1"/>
          <p:nvPr/>
        </p:nvSpPr>
        <p:spPr>
          <a:xfrm>
            <a:off x="4191000" y="4461808"/>
            <a:ext cx="4800600" cy="1938992"/>
          </a:xfrm>
          <a:prstGeom prst="rect">
            <a:avLst/>
          </a:prstGeom>
          <a:noFill/>
        </p:spPr>
        <p:txBody>
          <a:bodyPr wrap="square" rtlCol="0">
            <a:spAutoFit/>
          </a:bodyPr>
          <a:lstStyle/>
          <a:p>
            <a:r>
              <a:rPr lang="en-US" sz="3000" b="1" dirty="0" smtClean="0">
                <a:latin typeface="+mn-lt"/>
              </a:rPr>
              <a:t>The National Assembly pledged not to adjourn until they had adopted a constitution for France.</a:t>
            </a:r>
            <a:endParaRPr lang="en-US" sz="3000" b="1" dirty="0">
              <a:latin typeface="+mn-lt"/>
            </a:endParaRPr>
          </a:p>
        </p:txBody>
      </p:sp>
    </p:spTree>
    <p:extLst>
      <p:ext uri="{BB962C8B-B14F-4D97-AF65-F5344CB8AC3E}">
        <p14:creationId xmlns:p14="http://schemas.microsoft.com/office/powerpoint/2010/main" val="365061424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9700" name="Picture 2" descr="http://college.hmco.com/history/west/mosaic/chapter12/images/tennis_court_o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0417"/>
            <a:ext cx="9144000" cy="6136583"/>
          </a:xfrm>
          <a:prstGeom prst="rect">
            <a:avLst/>
          </a:prstGeom>
          <a:noFill/>
          <a:ln w="9525">
            <a:noFill/>
            <a:miter lim="800000"/>
            <a:headEnd/>
            <a:tailEnd/>
          </a:ln>
        </p:spPr>
      </p:pic>
      <p:sp>
        <p:nvSpPr>
          <p:cNvPr id="29701" name="Rectangle 5"/>
          <p:cNvSpPr>
            <a:spLocks noChangeArrowheads="1"/>
          </p:cNvSpPr>
          <p:nvPr/>
        </p:nvSpPr>
        <p:spPr bwMode="auto">
          <a:xfrm>
            <a:off x="1447800" y="6477000"/>
            <a:ext cx="6019800" cy="369888"/>
          </a:xfrm>
          <a:prstGeom prst="rect">
            <a:avLst/>
          </a:prstGeom>
          <a:noFill/>
          <a:ln w="9525">
            <a:noFill/>
            <a:miter lim="800000"/>
            <a:headEnd/>
            <a:tailEnd/>
          </a:ln>
        </p:spPr>
        <p:txBody>
          <a:bodyPr>
            <a:spAutoFit/>
          </a:bodyPr>
          <a:lstStyle/>
          <a:p>
            <a:pPr algn="ctr"/>
            <a:r>
              <a:rPr lang="en-US"/>
              <a:t>Jacques-Louis David, </a:t>
            </a:r>
            <a:r>
              <a:rPr lang="en-US" i="1"/>
              <a:t>The Tennis Court Oath</a:t>
            </a:r>
            <a:endParaRPr lang="en-US"/>
          </a:p>
        </p:txBody>
      </p:sp>
    </p:spTree>
    <p:extLst>
      <p:ext uri="{BB962C8B-B14F-4D97-AF65-F5344CB8AC3E}">
        <p14:creationId xmlns:p14="http://schemas.microsoft.com/office/powerpoint/2010/main" val="339485801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30724" name="Picture 2" descr="Declaration of Independ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8" r="1161"/>
          <a:stretch/>
        </p:blipFill>
        <p:spPr bwMode="auto">
          <a:xfrm>
            <a:off x="0" y="228600"/>
            <a:ext cx="9144000" cy="6096000"/>
          </a:xfrm>
          <a:prstGeom prst="rect">
            <a:avLst/>
          </a:prstGeom>
          <a:noFill/>
          <a:ln w="9525">
            <a:noFill/>
            <a:miter lim="800000"/>
            <a:headEnd/>
            <a:tailEnd/>
          </a:ln>
        </p:spPr>
      </p:pic>
      <p:sp>
        <p:nvSpPr>
          <p:cNvPr id="2" name="Title 1"/>
          <p:cNvSpPr>
            <a:spLocks noGrp="1"/>
          </p:cNvSpPr>
          <p:nvPr>
            <p:ph type="title"/>
          </p:nvPr>
        </p:nvSpPr>
        <p:spPr>
          <a:xfrm>
            <a:off x="838200" y="228600"/>
            <a:ext cx="8001000" cy="1143000"/>
          </a:xfrm>
        </p:spPr>
        <p:txBody>
          <a:bodyPr/>
          <a:lstStyle/>
          <a:p>
            <a:pPr algn="l" eaLnBrk="1" hangingPunct="1">
              <a:defRPr/>
            </a:pPr>
            <a:r>
              <a:rPr lang="en-US" sz="8800" dirty="0" smtClean="0"/>
              <a:t>Compare</a:t>
            </a:r>
            <a:endParaRPr lang="en-US" sz="4800" dirty="0" smtClean="0"/>
          </a:p>
        </p:txBody>
      </p:sp>
      <p:sp>
        <p:nvSpPr>
          <p:cNvPr id="30725" name="Rectangle 4"/>
          <p:cNvSpPr>
            <a:spLocks noChangeArrowheads="1"/>
          </p:cNvSpPr>
          <p:nvPr/>
        </p:nvSpPr>
        <p:spPr bwMode="auto">
          <a:xfrm>
            <a:off x="1447800" y="6324600"/>
            <a:ext cx="6019800" cy="646113"/>
          </a:xfrm>
          <a:prstGeom prst="rect">
            <a:avLst/>
          </a:prstGeom>
          <a:noFill/>
          <a:ln w="9525">
            <a:noFill/>
            <a:miter lim="800000"/>
            <a:headEnd/>
            <a:tailEnd/>
          </a:ln>
        </p:spPr>
        <p:txBody>
          <a:bodyPr>
            <a:spAutoFit/>
          </a:bodyPr>
          <a:lstStyle/>
          <a:p>
            <a:r>
              <a:rPr lang="en-US" dirty="0"/>
              <a:t>John Trumbull, </a:t>
            </a:r>
            <a:r>
              <a:rPr lang="en-US" i="1" dirty="0"/>
              <a:t>The Declaration of Independence, </a:t>
            </a:r>
            <a:r>
              <a:rPr lang="en-US" dirty="0"/>
              <a:t>1819</a:t>
            </a:r>
            <a:br>
              <a:rPr lang="en-US" dirty="0"/>
            </a:br>
            <a:endParaRPr lang="en-US" dirty="0"/>
          </a:p>
        </p:txBody>
      </p:sp>
      <p:pic>
        <p:nvPicPr>
          <p:cNvPr id="6" name="Picture 2" descr="http://college.hmco.com/history/west/mosaic/chapter12/images/tennis_court_oath.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4678334"/>
            <a:ext cx="2112435" cy="1417665"/>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52400" y="685800"/>
            <a:ext cx="7010400" cy="1143000"/>
          </a:xfrm>
        </p:spPr>
        <p:txBody>
          <a:bodyPr/>
          <a:lstStyle/>
          <a:p>
            <a:pPr eaLnBrk="1" hangingPunct="1">
              <a:defRPr/>
            </a:pPr>
            <a:r>
              <a:rPr lang="en-US" sz="8800" dirty="0" smtClean="0"/>
              <a:t>CAPITULATION</a:t>
            </a:r>
          </a:p>
        </p:txBody>
      </p:sp>
      <p:pic>
        <p:nvPicPr>
          <p:cNvPr id="31748" name="Picture 4" descr="image?id=82591&amp;rendTypeId=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752600"/>
            <a:ext cx="4299204" cy="4800600"/>
          </a:xfrm>
          <a:prstGeom prst="rect">
            <a:avLst/>
          </a:prstGeom>
          <a:noFill/>
          <a:ln w="9525">
            <a:noFill/>
            <a:miter lim="800000"/>
            <a:headEnd/>
            <a:tailEnd/>
          </a:ln>
          <a:effectLst>
            <a:softEdge rad="63500"/>
          </a:effectLst>
        </p:spPr>
      </p:pic>
      <p:sp>
        <p:nvSpPr>
          <p:cNvPr id="3" name="Rounded Rectangular Callout 2"/>
          <p:cNvSpPr/>
          <p:nvPr/>
        </p:nvSpPr>
        <p:spPr>
          <a:xfrm>
            <a:off x="1143000" y="3619500"/>
            <a:ext cx="3276600" cy="1600200"/>
          </a:xfrm>
          <a:prstGeom prst="wedgeRoundRectCallout">
            <a:avLst>
              <a:gd name="adj1" fmla="val 98363"/>
              <a:gd name="adj2" fmla="val -553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rPr>
              <a:t>Okay, fine.  Whatever. </a:t>
            </a:r>
            <a:endParaRPr lang="en-US" sz="4400" b="1" dirty="0">
              <a:solidFill>
                <a:schemeClr val="bg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152400" y="685800"/>
            <a:ext cx="7010400" cy="1143000"/>
          </a:xfrm>
        </p:spPr>
        <p:txBody>
          <a:bodyPr/>
          <a:lstStyle/>
          <a:p>
            <a:pPr eaLnBrk="1" hangingPunct="1">
              <a:defRPr/>
            </a:pPr>
            <a:r>
              <a:rPr lang="en-US" sz="8800" dirty="0" smtClean="0"/>
              <a:t>CAPITULATION</a:t>
            </a:r>
          </a:p>
        </p:txBody>
      </p:sp>
      <p:pic>
        <p:nvPicPr>
          <p:cNvPr id="31748" name="Picture 4" descr="image?id=82591&amp;rendTypeId=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752600"/>
            <a:ext cx="4299204" cy="4800600"/>
          </a:xfrm>
          <a:prstGeom prst="rect">
            <a:avLst/>
          </a:prstGeom>
          <a:noFill/>
          <a:ln w="9525">
            <a:noFill/>
            <a:miter lim="800000"/>
            <a:headEnd/>
            <a:tailEnd/>
          </a:ln>
          <a:effectLst>
            <a:softEdge rad="63500"/>
          </a:effectLst>
        </p:spPr>
      </p:pic>
      <p:sp>
        <p:nvSpPr>
          <p:cNvPr id="2" name="TextBox 1"/>
          <p:cNvSpPr txBox="1"/>
          <p:nvPr/>
        </p:nvSpPr>
        <p:spPr>
          <a:xfrm>
            <a:off x="457200" y="2133600"/>
            <a:ext cx="3962400" cy="4031873"/>
          </a:xfrm>
          <a:prstGeom prst="rect">
            <a:avLst/>
          </a:prstGeom>
          <a:noFill/>
        </p:spPr>
        <p:txBody>
          <a:bodyPr wrap="square" rtlCol="0">
            <a:spAutoFit/>
          </a:bodyPr>
          <a:lstStyle/>
          <a:p>
            <a:r>
              <a:rPr lang="en-US" sz="3200" dirty="0" smtClean="0">
                <a:latin typeface="+mn-lt"/>
              </a:rPr>
              <a:t>Louis finally recognized the National Assembly as a lawmaking body and directed the remaining First and Second Estate to join the Assembly...</a:t>
            </a:r>
            <a:endParaRPr lang="en-US" sz="3200" dirty="0">
              <a:latin typeface="+mn-lt"/>
            </a:endParaRPr>
          </a:p>
        </p:txBody>
      </p:sp>
    </p:spTree>
    <p:extLst>
      <p:ext uri="{BB962C8B-B14F-4D97-AF65-F5344CB8AC3E}">
        <p14:creationId xmlns:p14="http://schemas.microsoft.com/office/powerpoint/2010/main" val="194546672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50000"/>
              </a:schemeClr>
            </a:gs>
            <a:gs pos="100000">
              <a:schemeClr val="bg2">
                <a:lumMod val="65000"/>
              </a:schemeClr>
            </a:gs>
          </a:gsLst>
          <a:lin ang="5400000" scaled="1"/>
          <a:tileRect/>
        </a:gradFill>
        <a:effectLst/>
      </p:bgPr>
    </p:bg>
    <p:spTree>
      <p:nvGrpSpPr>
        <p:cNvPr id="1" name=""/>
        <p:cNvGrpSpPr/>
        <p:nvPr/>
      </p:nvGrpSpPr>
      <p:grpSpPr>
        <a:xfrm>
          <a:off x="0" y="0"/>
          <a:ext cx="0" cy="0"/>
          <a:chOff x="0" y="0"/>
          <a:chExt cx="0" cy="0"/>
        </a:xfrm>
      </p:grpSpPr>
      <p:pic>
        <p:nvPicPr>
          <p:cNvPr id="26626" name="Picture 2" descr="http://farm7.staticflickr.com/6034/6270845592_12da5d7d6d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82"/>
            <a:ext cx="9133490" cy="68501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562600"/>
            <a:ext cx="9133490" cy="685800"/>
          </a:xfrm>
          <a:solidFill>
            <a:srgbClr val="000000">
              <a:alpha val="75000"/>
            </a:srgbClr>
          </a:solidFill>
        </p:spPr>
        <p:txBody>
          <a:bodyPr/>
          <a:lstStyle/>
          <a:p>
            <a:pPr marL="0" indent="0" algn="ctr">
              <a:buNone/>
            </a:pPr>
            <a:r>
              <a:rPr lang="en-US" sz="3600" b="1" dirty="0" smtClean="0"/>
              <a:t>...but he brought troops to Versailles, just in case.</a:t>
            </a:r>
            <a:endParaRPr lang="en-US" sz="3600" b="1" dirty="0"/>
          </a:p>
        </p:txBody>
      </p:sp>
      <p:sp>
        <p:nvSpPr>
          <p:cNvPr id="4" name="Rectangle 3"/>
          <p:cNvSpPr/>
          <p:nvPr/>
        </p:nvSpPr>
        <p:spPr>
          <a:xfrm>
            <a:off x="6876905" y="6488668"/>
            <a:ext cx="2267095" cy="307777"/>
          </a:xfrm>
          <a:prstGeom prst="rect">
            <a:avLst/>
          </a:prstGeom>
        </p:spPr>
        <p:txBody>
          <a:bodyPr wrap="none">
            <a:spAutoFit/>
          </a:bodyPr>
          <a:lstStyle/>
          <a:p>
            <a:r>
              <a:rPr lang="en-US" sz="1400" dirty="0" smtClean="0"/>
              <a:t>Photo Credit:  </a:t>
            </a:r>
            <a:r>
              <a:rPr lang="en-US" sz="1400" dirty="0">
                <a:hlinkClick r:id="rId4"/>
              </a:rPr>
              <a:t>guillermogg</a:t>
            </a:r>
            <a:endParaRPr lang="en-US" sz="1400" dirty="0"/>
          </a:p>
        </p:txBody>
      </p:sp>
    </p:spTree>
    <p:extLst>
      <p:ext uri="{BB962C8B-B14F-4D97-AF65-F5344CB8AC3E}">
        <p14:creationId xmlns:p14="http://schemas.microsoft.com/office/powerpoint/2010/main" val="21596120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b="1" dirty="0" smtClean="0">
                <a:latin typeface="Gill Sans MT" pitchFamily="34" charset="0"/>
                <a:cs typeface="Calibri" pitchFamily="34" charset="0"/>
              </a:rPr>
              <a:t>The Tax Burden in America Today</a:t>
            </a:r>
            <a:endParaRPr lang="en-US" b="1" dirty="0">
              <a:latin typeface="Gill Sans MT" pitchFamily="34" charset="0"/>
              <a:cs typeface="Calibri" pitchFamily="34" charset="0"/>
            </a:endParaRPr>
          </a:p>
        </p:txBody>
      </p:sp>
      <p:sp>
        <p:nvSpPr>
          <p:cNvPr id="5" name="Rectangle 4"/>
          <p:cNvSpPr/>
          <p:nvPr/>
        </p:nvSpPr>
        <p:spPr>
          <a:xfrm>
            <a:off x="0" y="6400800"/>
            <a:ext cx="9144000" cy="292388"/>
          </a:xfrm>
          <a:prstGeom prst="rect">
            <a:avLst/>
          </a:prstGeom>
        </p:spPr>
        <p:txBody>
          <a:bodyPr wrap="square">
            <a:spAutoFit/>
          </a:bodyPr>
          <a:lstStyle/>
          <a:p>
            <a:pPr algn="ctr"/>
            <a:r>
              <a:rPr lang="en-US" sz="1300" b="1" dirty="0" smtClean="0"/>
              <a:t>Fox Business:  </a:t>
            </a:r>
            <a:r>
              <a:rPr lang="en-US" sz="1300" b="1" dirty="0" smtClean="0">
                <a:hlinkClick r:id="rId3"/>
              </a:rPr>
              <a:t>http://www.foxbusiness.com/politics/2012/01/25/truth-about-federal-tax-burden/</a:t>
            </a:r>
            <a:r>
              <a:rPr lang="en-US" sz="1300" b="1" dirty="0" smtClean="0"/>
              <a:t> </a:t>
            </a:r>
            <a:endParaRPr lang="en-US" sz="1300" b="1" dirty="0"/>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43000"/>
            <a:ext cx="9144000" cy="5140036"/>
          </a:xfrm>
          <a:prstGeom prst="rect">
            <a:avLst/>
          </a:prstGeom>
          <a:noFill/>
          <a:ln w="9525">
            <a:noFill/>
            <a:miter lim="800000"/>
            <a:headEnd/>
            <a:tailEnd/>
          </a:ln>
        </p:spPr>
      </p:pic>
    </p:spTree>
    <p:extLst>
      <p:ext uri="{BB962C8B-B14F-4D97-AF65-F5344CB8AC3E}">
        <p14:creationId xmlns:p14="http://schemas.microsoft.com/office/powerpoint/2010/main" val="638042698"/>
      </p:ext>
    </p:extLst>
  </p:cSld>
  <p:clrMapOvr>
    <a:overrideClrMapping bg1="dk2" tx1="lt1" bg2="dk1" tx2="lt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602" name="Picture 2" descr="http://farm5.staticflickr.com/4005/4571657460_fae27249f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0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7467600" cy="1143000"/>
          </a:xfrm>
        </p:spPr>
        <p:txBody>
          <a:bodyPr/>
          <a:lstStyle/>
          <a:p>
            <a:r>
              <a:rPr lang="en-US" sz="6000" b="1" i="1" dirty="0" smtClean="0">
                <a:solidFill>
                  <a:schemeClr val="accent1"/>
                </a:solidFill>
                <a:effectLst>
                  <a:outerShdw blurRad="50800" dist="38100" dir="2700000" algn="tl" rotWithShape="0">
                    <a:prstClr val="black">
                      <a:alpha val="40000"/>
                    </a:prstClr>
                  </a:outerShdw>
                </a:effectLst>
                <a:latin typeface="+mn-lt"/>
              </a:rPr>
              <a:t>Meanwhile, in Paris...</a:t>
            </a:r>
            <a:endParaRPr lang="en-US" sz="6000" b="1" i="1" dirty="0">
              <a:solidFill>
                <a:schemeClr val="accent1"/>
              </a:solidFill>
              <a:effectLst>
                <a:outerShdw blurRad="50800" dist="38100" dir="2700000" algn="tl" rotWithShape="0">
                  <a:prstClr val="black">
                    <a:alpha val="40000"/>
                  </a:prstClr>
                </a:outerShdw>
              </a:effectLst>
              <a:latin typeface="+mn-lt"/>
            </a:endParaRPr>
          </a:p>
        </p:txBody>
      </p:sp>
      <p:sp>
        <p:nvSpPr>
          <p:cNvPr id="4" name="Rectangle 3"/>
          <p:cNvSpPr/>
          <p:nvPr/>
        </p:nvSpPr>
        <p:spPr>
          <a:xfrm>
            <a:off x="7506244" y="6504801"/>
            <a:ext cx="1637756" cy="276999"/>
          </a:xfrm>
          <a:prstGeom prst="rect">
            <a:avLst/>
          </a:prstGeom>
        </p:spPr>
        <p:txBody>
          <a:bodyPr wrap="none">
            <a:spAutoFit/>
          </a:bodyPr>
          <a:lstStyle/>
          <a:p>
            <a:r>
              <a:rPr lang="en-US" sz="1200" dirty="0" smtClean="0">
                <a:solidFill>
                  <a:schemeClr val="bg2"/>
                </a:solidFill>
                <a:latin typeface="+mn-lt"/>
              </a:rPr>
              <a:t>Photo Credit:  </a:t>
            </a:r>
            <a:r>
              <a:rPr lang="en-US" sz="1200" dirty="0" smtClean="0">
                <a:solidFill>
                  <a:schemeClr val="bg2"/>
                </a:solidFill>
                <a:latin typeface="+mn-lt"/>
                <a:hlinkClick r:id="rId3"/>
              </a:rPr>
              <a:t>Mark </a:t>
            </a:r>
            <a:r>
              <a:rPr lang="en-US" sz="1200" dirty="0">
                <a:solidFill>
                  <a:schemeClr val="bg2"/>
                </a:solidFill>
                <a:latin typeface="+mn-lt"/>
                <a:hlinkClick r:id="rId3"/>
              </a:rPr>
              <a:t>J P</a:t>
            </a:r>
            <a:endParaRPr lang="en-US" sz="1200" dirty="0">
              <a:solidFill>
                <a:schemeClr val="bg2"/>
              </a:solidFill>
              <a:latin typeface="+mn-lt"/>
            </a:endParaRPr>
          </a:p>
        </p:txBody>
      </p:sp>
    </p:spTree>
    <p:extLst>
      <p:ext uri="{BB962C8B-B14F-4D97-AF65-F5344CB8AC3E}">
        <p14:creationId xmlns:p14="http://schemas.microsoft.com/office/powerpoint/2010/main" val="2119659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23554" name="Picture 2" descr="File:Bastille, 1790 retouch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 y="228600"/>
            <a:ext cx="9172903" cy="62770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895600"/>
            <a:ext cx="9144000" cy="1143000"/>
          </a:xfrm>
          <a:solidFill>
            <a:schemeClr val="bg1">
              <a:lumMod val="75000"/>
              <a:alpha val="85000"/>
            </a:schemeClr>
          </a:solidFill>
        </p:spPr>
        <p:txBody>
          <a:bodyPr/>
          <a:lstStyle/>
          <a:p>
            <a:r>
              <a:rPr lang="en-US" sz="7200" dirty="0" smtClean="0"/>
              <a:t>The Bastille</a:t>
            </a:r>
            <a:endParaRPr lang="en-US" sz="7200" dirty="0"/>
          </a:p>
        </p:txBody>
      </p:sp>
    </p:spTree>
    <p:extLst>
      <p:ext uri="{BB962C8B-B14F-4D97-AF65-F5344CB8AC3E}">
        <p14:creationId xmlns:p14="http://schemas.microsoft.com/office/powerpoint/2010/main" val="37086688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32772" name="Picture 5" descr="http://cache.eb.com/eb/image?id=90498&amp;rendTypeId=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6" r="3334"/>
          <a:stretch/>
        </p:blipFill>
        <p:spPr bwMode="auto">
          <a:xfrm>
            <a:off x="0" y="0"/>
            <a:ext cx="9144000" cy="6857999"/>
          </a:xfrm>
          <a:prstGeom prst="rect">
            <a:avLst/>
          </a:prstGeom>
          <a:noFill/>
          <a:ln w="9525">
            <a:noFill/>
            <a:miter lim="800000"/>
            <a:headEnd/>
            <a:tailEnd/>
          </a:ln>
        </p:spPr>
      </p:pic>
      <p:sp>
        <p:nvSpPr>
          <p:cNvPr id="9" name="Title 1"/>
          <p:cNvSpPr txBox="1">
            <a:spLocks/>
          </p:cNvSpPr>
          <p:nvPr/>
        </p:nvSpPr>
        <p:spPr bwMode="auto">
          <a:xfrm>
            <a:off x="0" y="2895600"/>
            <a:ext cx="9144000" cy="1143000"/>
          </a:xfrm>
          <a:prstGeom prst="rect">
            <a:avLst/>
          </a:prstGeom>
          <a:solidFill>
            <a:srgbClr val="703932">
              <a:lumMod val="75000"/>
              <a:alpha val="85000"/>
            </a:srgb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smtClean="0">
                <a:ln>
                  <a:noFill/>
                </a:ln>
                <a:solidFill>
                  <a:srgbClr val="E6E6D5"/>
                </a:solidFill>
                <a:effectLst/>
                <a:uLnTx/>
                <a:uFillTx/>
                <a:latin typeface="Bujardet Freres (Unregistered)"/>
                <a:ea typeface="+mj-ea"/>
                <a:cs typeface="+mj-cs"/>
              </a:rPr>
              <a:t>July 14</a:t>
            </a:r>
            <a:r>
              <a:rPr kumimoji="0" lang="en-US" sz="7200" b="0" i="0" u="none" strike="noStrike" kern="1200" cap="none" spc="0" normalizeH="0" baseline="0" noProof="0" dirty="0" smtClean="0">
                <a:ln>
                  <a:noFill/>
                </a:ln>
                <a:solidFill>
                  <a:srgbClr val="E6E6D5"/>
                </a:solidFill>
                <a:effectLst/>
                <a:uLnTx/>
                <a:uFillTx/>
                <a:latin typeface="+mn-lt"/>
                <a:ea typeface="+mj-ea"/>
                <a:cs typeface="+mj-cs"/>
              </a:rPr>
              <a:t>,</a:t>
            </a:r>
            <a:r>
              <a:rPr kumimoji="0" lang="en-US" sz="7200" b="0" i="0" u="none" strike="noStrike" kern="1200" cap="none" spc="0" normalizeH="0" baseline="0" noProof="0" dirty="0" smtClean="0">
                <a:ln>
                  <a:noFill/>
                </a:ln>
                <a:solidFill>
                  <a:srgbClr val="E6E6D5"/>
                </a:solidFill>
                <a:effectLst/>
                <a:uLnTx/>
                <a:uFillTx/>
                <a:latin typeface="Bujardet Freres (Unregistered)"/>
                <a:ea typeface="+mj-ea"/>
                <a:cs typeface="+mj-cs"/>
              </a:rPr>
              <a:t> </a:t>
            </a:r>
            <a:r>
              <a:rPr kumimoji="0" lang="en-US" sz="7200" b="0" i="0" u="none" strike="noStrike" kern="1200" cap="none" spc="0" normalizeH="0" noProof="0" dirty="0" smtClean="0">
                <a:ln>
                  <a:noFill/>
                </a:ln>
                <a:solidFill>
                  <a:srgbClr val="E6E6D5"/>
                </a:solidFill>
                <a:effectLst/>
                <a:uLnTx/>
                <a:uFillTx/>
                <a:latin typeface="Bujardet Freres (Unregistered)"/>
                <a:ea typeface="+mj-ea"/>
                <a:cs typeface="+mj-cs"/>
              </a:rPr>
              <a:t>1789</a:t>
            </a:r>
            <a:endParaRPr kumimoji="0" lang="en-US" sz="7200" b="0" i="0" u="none" strike="noStrike" kern="1200" cap="none" spc="0" normalizeH="0" baseline="0" noProof="0" dirty="0">
              <a:ln>
                <a:noFill/>
              </a:ln>
              <a:solidFill>
                <a:srgbClr val="E6E6D5"/>
              </a:solidFill>
              <a:effectLst/>
              <a:uLnTx/>
              <a:uFillTx/>
              <a:latin typeface="Bujardet Freres (Unregistered)"/>
              <a:ea typeface="+mj-ea"/>
              <a:cs typeface="+mj-cs"/>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602" name="Picture 2" descr="http://farm5.staticflickr.com/4005/4571657460_fae27249f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007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8763000" cy="1143000"/>
          </a:xfrm>
        </p:spPr>
        <p:txBody>
          <a:bodyPr/>
          <a:lstStyle/>
          <a:p>
            <a:r>
              <a:rPr lang="en-US" sz="6000" b="1" i="1" dirty="0" smtClean="0">
                <a:solidFill>
                  <a:schemeClr val="accent1"/>
                </a:solidFill>
                <a:effectLst>
                  <a:outerShdw blurRad="50800" dist="38100" dir="2700000" algn="tl" rotWithShape="0">
                    <a:prstClr val="black">
                      <a:alpha val="40000"/>
                    </a:prstClr>
                  </a:outerShdw>
                </a:effectLst>
                <a:latin typeface="+mn-lt"/>
              </a:rPr>
              <a:t>And in the Countryside...</a:t>
            </a:r>
            <a:endParaRPr lang="en-US" sz="6000" b="1" i="1" dirty="0">
              <a:solidFill>
                <a:schemeClr val="accent1"/>
              </a:solidFill>
              <a:effectLst>
                <a:outerShdw blurRad="50800" dist="38100" dir="2700000" algn="tl" rotWithShape="0">
                  <a:prstClr val="black">
                    <a:alpha val="40000"/>
                  </a:prstClr>
                </a:outerShdw>
              </a:effectLst>
              <a:latin typeface="+mn-lt"/>
            </a:endParaRP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7506244" y="6504801"/>
            <a:ext cx="1637756" cy="276999"/>
          </a:xfrm>
          <a:prstGeom prst="rect">
            <a:avLst/>
          </a:prstGeom>
        </p:spPr>
        <p:txBody>
          <a:bodyPr wrap="none">
            <a:spAutoFit/>
          </a:bodyPr>
          <a:lstStyle/>
          <a:p>
            <a:r>
              <a:rPr lang="en-US" sz="1200" dirty="0" smtClean="0">
                <a:solidFill>
                  <a:schemeClr val="bg2"/>
                </a:solidFill>
                <a:latin typeface="+mn-lt"/>
              </a:rPr>
              <a:t>Photo Credit:  </a:t>
            </a:r>
            <a:r>
              <a:rPr lang="en-US" sz="1200" dirty="0" smtClean="0">
                <a:solidFill>
                  <a:schemeClr val="bg2"/>
                </a:solidFill>
                <a:latin typeface="+mn-lt"/>
                <a:hlinkClick r:id="rId3"/>
              </a:rPr>
              <a:t>Mark </a:t>
            </a:r>
            <a:r>
              <a:rPr lang="en-US" sz="1200" dirty="0">
                <a:solidFill>
                  <a:schemeClr val="bg2"/>
                </a:solidFill>
                <a:latin typeface="+mn-lt"/>
                <a:hlinkClick r:id="rId3"/>
              </a:rPr>
              <a:t>J P</a:t>
            </a:r>
            <a:endParaRPr lang="en-US" sz="1200" dirty="0">
              <a:solidFill>
                <a:schemeClr val="bg2"/>
              </a:solidFill>
              <a:latin typeface="+mn-lt"/>
            </a:endParaRPr>
          </a:p>
        </p:txBody>
      </p:sp>
    </p:spTree>
    <p:extLst>
      <p:ext uri="{BB962C8B-B14F-4D97-AF65-F5344CB8AC3E}">
        <p14:creationId xmlns:p14="http://schemas.microsoft.com/office/powerpoint/2010/main" val="3900232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http://farm2.staticflickr.com/1364/794915355_492cbd764a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0" y="0"/>
            <a:ext cx="9144000" cy="6861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2895600"/>
            <a:ext cx="9143998" cy="1143000"/>
          </a:xfrm>
          <a:prstGeom prst="rect">
            <a:avLst/>
          </a:prstGeom>
          <a:solidFill>
            <a:schemeClr val="bg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b="1" dirty="0" smtClean="0">
                <a:latin typeface="Gill Sans MT" pitchFamily="34" charset="0"/>
              </a:rPr>
              <a:t>SHORTAGE</a:t>
            </a:r>
            <a:endParaRPr lang="en-US" sz="6600" b="1" dirty="0">
              <a:latin typeface="Gill Sans MT" pitchFamily="34" charset="0"/>
            </a:endParaRPr>
          </a:p>
        </p:txBody>
      </p:sp>
    </p:spTree>
    <p:extLst>
      <p:ext uri="{BB962C8B-B14F-4D97-AF65-F5344CB8AC3E}">
        <p14:creationId xmlns:p14="http://schemas.microsoft.com/office/powerpoint/2010/main" val="74155468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7"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smtClean="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6" name="Title 1"/>
          <p:cNvSpPr txBox="1">
            <a:spLocks/>
          </p:cNvSpPr>
          <p:nvPr/>
        </p:nvSpPr>
        <p:spPr bwMode="auto">
          <a:xfrm>
            <a:off x="0" y="2895600"/>
            <a:ext cx="9143998" cy="1143000"/>
          </a:xfrm>
          <a:prstGeom prst="rect">
            <a:avLst/>
          </a:prstGeom>
          <a:solidFill>
            <a:schemeClr val="bg2">
              <a:alpha val="75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6600" b="1" i="1" dirty="0" smtClean="0">
                <a:latin typeface="Gill Sans MT" pitchFamily="34" charset="0"/>
              </a:rPr>
              <a:t>An Aristocratic Plot???</a:t>
            </a:r>
            <a:endParaRPr lang="en-US" sz="6600" b="1" i="1" dirty="0">
              <a:latin typeface="Gill Sans MT" pitchFamily="34" charset="0"/>
            </a:endParaRPr>
          </a:p>
        </p:txBody>
      </p:sp>
    </p:spTree>
    <p:extLst>
      <p:ext uri="{BB962C8B-B14F-4D97-AF65-F5344CB8AC3E}">
        <p14:creationId xmlns:p14="http://schemas.microsoft.com/office/powerpoint/2010/main" val="39100442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smtClean="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5" name="Rounded Rectangular Callout 4"/>
          <p:cNvSpPr/>
          <p:nvPr/>
        </p:nvSpPr>
        <p:spPr>
          <a:xfrm>
            <a:off x="6400800" y="381000"/>
            <a:ext cx="2690556" cy="990600"/>
          </a:xfrm>
          <a:prstGeom prst="wedgeRoundRectCallout">
            <a:avLst>
              <a:gd name="adj1" fmla="val -81006"/>
              <a:gd name="adj2" fmla="val 753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2"/>
                </a:solidFill>
              </a:rPr>
              <a:t>Let’s starve </a:t>
            </a:r>
            <a:r>
              <a:rPr lang="en-US" sz="2600" b="1" dirty="0" smtClean="0">
                <a:solidFill>
                  <a:schemeClr val="bg2"/>
                </a:solidFill>
              </a:rPr>
              <a:t>some peasants.</a:t>
            </a:r>
            <a:endParaRPr lang="en-US" sz="2600" b="1" dirty="0">
              <a:solidFill>
                <a:schemeClr val="bg2"/>
              </a:solidFill>
            </a:endParaRPr>
          </a:p>
        </p:txBody>
      </p:sp>
    </p:spTree>
    <p:extLst>
      <p:ext uri="{BB962C8B-B14F-4D97-AF65-F5344CB8AC3E}">
        <p14:creationId xmlns:p14="http://schemas.microsoft.com/office/powerpoint/2010/main" val="13165717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smtClean="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8" name="Rounded Rectangular Callout 7"/>
          <p:cNvSpPr/>
          <p:nvPr/>
        </p:nvSpPr>
        <p:spPr>
          <a:xfrm>
            <a:off x="0" y="331076"/>
            <a:ext cx="1828800" cy="1573924"/>
          </a:xfrm>
          <a:prstGeom prst="wedgeRoundRectCallout">
            <a:avLst>
              <a:gd name="adj1" fmla="val 65744"/>
              <a:gd name="adj2" fmla="val 44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2"/>
                </a:solidFill>
              </a:rPr>
              <a:t>What a splendid idea!</a:t>
            </a:r>
            <a:endParaRPr lang="en-US" sz="2800" b="1" dirty="0">
              <a:solidFill>
                <a:schemeClr val="bg2"/>
              </a:solidFill>
            </a:endParaRPr>
          </a:p>
        </p:txBody>
      </p:sp>
    </p:spTree>
    <p:extLst>
      <p:ext uri="{BB962C8B-B14F-4D97-AF65-F5344CB8AC3E}">
        <p14:creationId xmlns:p14="http://schemas.microsoft.com/office/powerpoint/2010/main" val="10755055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32770" name="Picture 2" descr="burning chateaux in the countryside"/>
          <p:cNvPicPr>
            <a:picLocks noChangeAspect="1" noChangeArrowheads="1"/>
          </p:cNvPicPr>
          <p:nvPr/>
        </p:nvPicPr>
        <p:blipFill rotWithShape="1">
          <a:blip r:embed="rId3">
            <a:extLst>
              <a:ext uri="{28A0092B-C50C-407E-A947-70E740481C1C}">
                <a14:useLocalDpi xmlns:a14="http://schemas.microsoft.com/office/drawing/2010/main" val="0"/>
              </a:ext>
            </a:extLst>
          </a:blip>
          <a:srcRect t="5777" b="870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152400"/>
            <a:ext cx="6629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sz="8400" b="1" dirty="0" smtClean="0">
                <a:ln w="50800"/>
                <a:solidFill>
                  <a:schemeClr val="bg1">
                    <a:shade val="50000"/>
                  </a:schemeClr>
                </a:solidFill>
              </a:rPr>
              <a:t>The Great Fear</a:t>
            </a:r>
            <a:endParaRPr lang="en-US" sz="8400" b="1" dirty="0">
              <a:ln w="50800"/>
              <a:solidFill>
                <a:schemeClr val="bg1">
                  <a:shade val="50000"/>
                </a:schemeClr>
              </a:solidFill>
            </a:endParaRPr>
          </a:p>
        </p:txBody>
      </p:sp>
      <p:sp>
        <p:nvSpPr>
          <p:cNvPr id="3" name="Content Placeholder 2"/>
          <p:cNvSpPr>
            <a:spLocks noGrp="1"/>
          </p:cNvSpPr>
          <p:nvPr>
            <p:ph idx="1"/>
          </p:nvPr>
        </p:nvSpPr>
        <p:spPr>
          <a:xfrm>
            <a:off x="0" y="2743201"/>
            <a:ext cx="9144000" cy="1142999"/>
          </a:xfrm>
          <a:solidFill>
            <a:schemeClr val="bg1">
              <a:lumMod val="75000"/>
              <a:alpha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lstStyle/>
          <a:p>
            <a:pPr marL="0" indent="0" algn="ctr">
              <a:buNone/>
            </a:pPr>
            <a:r>
              <a:rPr lang="en-US" sz="6600" b="1" dirty="0" smtClean="0"/>
              <a:t>PEASANT REVOLT</a:t>
            </a:r>
            <a:endParaRPr lang="en-US" sz="6600" b="1" dirty="0"/>
          </a:p>
        </p:txBody>
      </p:sp>
      <p:sp>
        <p:nvSpPr>
          <p:cNvPr id="4" name="TextBox 3"/>
          <p:cNvSpPr txBox="1"/>
          <p:nvPr/>
        </p:nvSpPr>
        <p:spPr>
          <a:xfrm>
            <a:off x="6705600" y="171271"/>
            <a:ext cx="2362200" cy="1077218"/>
          </a:xfrm>
          <a:prstGeom prst="rect">
            <a:avLst/>
          </a:prstGeom>
          <a:noFill/>
        </p:spPr>
        <p:txBody>
          <a:bodyPr wrap="square" rtlCol="0">
            <a:spAutoFit/>
          </a:bodyPr>
          <a:lstStyle/>
          <a:p>
            <a:pPr algn="ctr"/>
            <a:r>
              <a:rPr lang="en-US" sz="2800" b="1" dirty="0" smtClean="0">
                <a:solidFill>
                  <a:schemeClr val="bg1">
                    <a:lumMod val="75000"/>
                  </a:schemeClr>
                </a:solidFill>
              </a:rPr>
              <a:t>Summer, </a:t>
            </a:r>
            <a:r>
              <a:rPr lang="en-US" sz="3600" b="1" dirty="0" smtClean="0">
                <a:solidFill>
                  <a:schemeClr val="bg1">
                    <a:lumMod val="75000"/>
                  </a:schemeClr>
                </a:solidFill>
              </a:rPr>
              <a:t>1789</a:t>
            </a:r>
            <a:endParaRPr lang="en-US" sz="2800" b="1" dirty="0">
              <a:solidFill>
                <a:schemeClr val="bg1">
                  <a:lumMod val="75000"/>
                </a:schemeClr>
              </a:solidFill>
            </a:endParaRPr>
          </a:p>
        </p:txBody>
      </p:sp>
    </p:spTree>
    <p:extLst>
      <p:ext uri="{BB962C8B-B14F-4D97-AF65-F5344CB8AC3E}">
        <p14:creationId xmlns:p14="http://schemas.microsoft.com/office/powerpoint/2010/main" val="37090939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descr="http://farm3.staticflickr.com/2737/4301532796_79569fbf28_o.jpg"/>
          <p:cNvPicPr>
            <a:picLocks noChangeAspect="1" noChangeArrowheads="1"/>
          </p:cNvPicPr>
          <p:nvPr/>
        </p:nvPicPr>
        <p:blipFill rotWithShape="1">
          <a:blip r:embed="rId3">
            <a:extLst>
              <a:ext uri="{28A0092B-C50C-407E-A947-70E740481C1C}">
                <a14:useLocalDpi xmlns:a14="http://schemas.microsoft.com/office/drawing/2010/main" val="0"/>
              </a:ext>
            </a:extLst>
          </a:blip>
          <a:srcRect l="5572" r="5572"/>
          <a:stretch/>
        </p:blipFill>
        <p:spPr bwMode="auto">
          <a:xfrm>
            <a:off x="0" y="1"/>
            <a:ext cx="9144000" cy="6860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29400" y="6485305"/>
            <a:ext cx="2461956" cy="307777"/>
          </a:xfrm>
          <a:prstGeom prst="rect">
            <a:avLst/>
          </a:prstGeom>
        </p:spPr>
        <p:txBody>
          <a:bodyPr wrap="none">
            <a:spAutoFit/>
          </a:bodyPr>
          <a:lstStyle/>
          <a:p>
            <a:r>
              <a:rPr lang="en-US" sz="1400" dirty="0" smtClean="0">
                <a:solidFill>
                  <a:schemeClr val="accent1"/>
                </a:solidFill>
              </a:rPr>
              <a:t>Photo Credit:  </a:t>
            </a:r>
            <a:r>
              <a:rPr lang="en-US" sz="1400" dirty="0">
                <a:solidFill>
                  <a:schemeClr val="accent1"/>
                </a:solidFill>
                <a:hlinkClick r:id="rId4"/>
              </a:rPr>
              <a:t>One lucky guy</a:t>
            </a:r>
            <a:endParaRPr lang="en-US" sz="1400" dirty="0">
              <a:solidFill>
                <a:schemeClr val="accent1"/>
              </a:solidFill>
            </a:endParaRPr>
          </a:p>
        </p:txBody>
      </p:sp>
      <p:sp>
        <p:nvSpPr>
          <p:cNvPr id="8" name="Rounded Rectangular Callout 7"/>
          <p:cNvSpPr/>
          <p:nvPr/>
        </p:nvSpPr>
        <p:spPr>
          <a:xfrm>
            <a:off x="6324600" y="152400"/>
            <a:ext cx="2667000" cy="2057400"/>
          </a:xfrm>
          <a:prstGeom prst="wedgeRoundRectCallout">
            <a:avLst>
              <a:gd name="adj1" fmla="val -78571"/>
              <a:gd name="adj2" fmla="val 254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bg2"/>
                </a:solidFill>
              </a:rPr>
              <a:t>OOPS!  </a:t>
            </a:r>
            <a:r>
              <a:rPr lang="en-US" sz="2800" b="1" dirty="0" smtClean="0">
                <a:solidFill>
                  <a:schemeClr val="bg2"/>
                </a:solidFill>
              </a:rPr>
              <a:t/>
            </a:r>
            <a:br>
              <a:rPr lang="en-US" sz="2800" b="1" dirty="0" smtClean="0">
                <a:solidFill>
                  <a:schemeClr val="bg2"/>
                </a:solidFill>
              </a:rPr>
            </a:br>
            <a:r>
              <a:rPr lang="en-US" sz="2800" b="1" dirty="0" smtClean="0">
                <a:solidFill>
                  <a:schemeClr val="bg2"/>
                </a:solidFill>
              </a:rPr>
              <a:t>Did they think we were serious?</a:t>
            </a:r>
            <a:endParaRPr lang="en-US" sz="2800" b="1" dirty="0">
              <a:solidFill>
                <a:schemeClr val="bg2"/>
              </a:solidFill>
            </a:endParaRPr>
          </a:p>
        </p:txBody>
      </p:sp>
    </p:spTree>
    <p:extLst>
      <p:ext uri="{BB962C8B-B14F-4D97-AF65-F5344CB8AC3E}">
        <p14:creationId xmlns:p14="http://schemas.microsoft.com/office/powerpoint/2010/main" val="7745281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4083"/>
          <a:stretch/>
        </p:blipFill>
        <p:spPr bwMode="auto">
          <a:xfrm>
            <a:off x="0" y="-1"/>
            <a:ext cx="9144000" cy="6858001"/>
          </a:xfrm>
          <a:prstGeom prst="rect">
            <a:avLst/>
          </a:prstGeom>
          <a:noFill/>
          <a:ln w="9525">
            <a:noFill/>
            <a:miter lim="800000"/>
            <a:headEnd/>
            <a:tailEnd/>
          </a:ln>
          <a:effectLst/>
        </p:spPr>
      </p:pic>
      <p:sp>
        <p:nvSpPr>
          <p:cNvPr id="2" name="Title 1"/>
          <p:cNvSpPr>
            <a:spLocks noGrp="1"/>
          </p:cNvSpPr>
          <p:nvPr>
            <p:ph type="title"/>
          </p:nvPr>
        </p:nvSpPr>
        <p:spPr>
          <a:xfrm>
            <a:off x="0" y="274638"/>
            <a:ext cx="4648200" cy="2392362"/>
          </a:xfrm>
        </p:spPr>
        <p:txBody>
          <a:bodyPr/>
          <a:lstStyle/>
          <a:p>
            <a:r>
              <a:rPr lang="en-US" sz="11500" dirty="0" smtClean="0">
                <a:solidFill>
                  <a:schemeClr val="tx2">
                    <a:lumMod val="50000"/>
                  </a:schemeClr>
                </a:solidFill>
              </a:rPr>
              <a:t>exempt</a:t>
            </a:r>
            <a:endParaRPr lang="en-US" sz="7200" dirty="0">
              <a:solidFill>
                <a:schemeClr val="tx2">
                  <a:lumMod val="50000"/>
                </a:schemeClr>
              </a:solidFill>
            </a:endParaRPr>
          </a:p>
        </p:txBody>
      </p:sp>
      <p:sp>
        <p:nvSpPr>
          <p:cNvPr id="8" name="TextBox 7"/>
          <p:cNvSpPr txBox="1"/>
          <p:nvPr/>
        </p:nvSpPr>
        <p:spPr>
          <a:xfrm>
            <a:off x="2286000" y="2899463"/>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smtClean="0">
                <a:ln w="50800"/>
                <a:solidFill>
                  <a:srgbClr val="573035">
                    <a:shade val="50000"/>
                  </a:srgbClr>
                </a:solidFill>
                <a:effectLst/>
                <a:uLnTx/>
                <a:uFillTx/>
              </a:rPr>
              <a:t>1</a:t>
            </a:r>
          </a:p>
        </p:txBody>
      </p:sp>
      <p:sp>
        <p:nvSpPr>
          <p:cNvPr id="9" name="TextBox 8"/>
          <p:cNvSpPr txBox="1"/>
          <p:nvPr/>
        </p:nvSpPr>
        <p:spPr>
          <a:xfrm>
            <a:off x="7696200" y="2899463"/>
            <a:ext cx="762000" cy="1107996"/>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smtClean="0">
                <a:ln w="50800"/>
                <a:solidFill>
                  <a:srgbClr val="573035">
                    <a:shade val="50000"/>
                  </a:srgbClr>
                </a:solidFill>
                <a:effectLst/>
                <a:uLnTx/>
                <a:uFillTx/>
              </a:rPr>
              <a:t>2</a:t>
            </a:r>
          </a:p>
        </p:txBody>
      </p:sp>
    </p:spTree>
    <p:extLst>
      <p:ext uri="{BB962C8B-B14F-4D97-AF65-F5344CB8AC3E}">
        <p14:creationId xmlns:p14="http://schemas.microsoft.com/office/powerpoint/2010/main" val="42419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76200"/>
            <a:ext cx="4572000" cy="1828800"/>
          </a:xfrm>
        </p:spPr>
        <p:txBody>
          <a:bodyPr/>
          <a:lstStyle/>
          <a:p>
            <a:pPr eaLnBrk="1" hangingPunct="1">
              <a:defRPr/>
            </a:pPr>
            <a:r>
              <a:rPr lang="en-US" sz="6600" b="1" dirty="0" smtClean="0"/>
              <a:t>Decrees of </a:t>
            </a:r>
            <a:br>
              <a:rPr lang="en-US" sz="6600" b="1" dirty="0" smtClean="0"/>
            </a:br>
            <a:r>
              <a:rPr lang="en-US" sz="6600" b="1" dirty="0" smtClean="0"/>
              <a:t>August 4th</a:t>
            </a:r>
          </a:p>
        </p:txBody>
      </p:sp>
      <p:sp>
        <p:nvSpPr>
          <p:cNvPr id="41987" name="Rectangle 3"/>
          <p:cNvSpPr>
            <a:spLocks noGrp="1" noRot="1" noChangeArrowheads="1"/>
          </p:cNvSpPr>
          <p:nvPr>
            <p:ph idx="1"/>
          </p:nvPr>
        </p:nvSpPr>
        <p:spPr>
          <a:xfrm>
            <a:off x="0" y="2057400"/>
            <a:ext cx="4572000" cy="3886200"/>
          </a:xfrm>
        </p:spPr>
        <p:txBody>
          <a:bodyPr/>
          <a:lstStyle/>
          <a:p>
            <a:pPr marL="228600" indent="0" eaLnBrk="1" hangingPunct="1">
              <a:buFont typeface="Arial" charset="0"/>
              <a:buNone/>
              <a:defRPr/>
            </a:pPr>
            <a:r>
              <a:rPr lang="en-US" sz="3600" b="1" dirty="0" smtClean="0"/>
              <a:t>Abolished the </a:t>
            </a:r>
            <a:br>
              <a:rPr lang="en-US" sz="3600" b="1" dirty="0" smtClean="0"/>
            </a:br>
            <a:r>
              <a:rPr lang="en-US" sz="3600" b="1" dirty="0" smtClean="0"/>
              <a:t>“feudal system”</a:t>
            </a:r>
            <a:r>
              <a:rPr lang="en-US" dirty="0" smtClean="0"/>
              <a:t/>
            </a:r>
            <a:br>
              <a:rPr lang="en-US" dirty="0" smtClean="0"/>
            </a:br>
            <a:r>
              <a:rPr lang="en-US" sz="1100" dirty="0" smtClean="0"/>
              <a:t> </a:t>
            </a:r>
            <a:endParaRPr lang="en-US" sz="1000" dirty="0" smtClean="0"/>
          </a:p>
          <a:p>
            <a:pPr marL="685800" indent="-398463" eaLnBrk="1" hangingPunct="1">
              <a:defRPr/>
            </a:pPr>
            <a:r>
              <a:rPr lang="en-US" strike="sngStrike" dirty="0"/>
              <a:t>f</a:t>
            </a:r>
            <a:r>
              <a:rPr lang="en-US" strike="sngStrike" dirty="0" smtClean="0"/>
              <a:t>eudal dues</a:t>
            </a:r>
          </a:p>
          <a:p>
            <a:pPr marL="685800" indent="-398463" eaLnBrk="1" hangingPunct="1">
              <a:defRPr/>
            </a:pPr>
            <a:r>
              <a:rPr lang="en-US" strike="sngStrike" dirty="0" smtClean="0"/>
              <a:t>nobles’ hunting rights</a:t>
            </a:r>
          </a:p>
          <a:p>
            <a:pPr marL="685800" indent="-398463" eaLnBrk="1" hangingPunct="1">
              <a:defRPr/>
            </a:pPr>
            <a:r>
              <a:rPr lang="en-US" strike="sngStrike" dirty="0"/>
              <a:t>t</a:t>
            </a:r>
            <a:r>
              <a:rPr lang="en-US" strike="sngStrike" dirty="0" smtClean="0"/>
              <a:t>ax exemptions</a:t>
            </a:r>
          </a:p>
        </p:txBody>
      </p:sp>
      <p:pic>
        <p:nvPicPr>
          <p:cNvPr id="35842" name="Picture 2" descr="http://farm4.staticflickr.com/3091/4555245620_3db983cf74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9400" y="6494502"/>
            <a:ext cx="2518062" cy="307777"/>
          </a:xfrm>
          <a:prstGeom prst="rect">
            <a:avLst/>
          </a:prstGeom>
        </p:spPr>
        <p:txBody>
          <a:bodyPr wrap="none">
            <a:spAutoFit/>
          </a:bodyPr>
          <a:lstStyle/>
          <a:p>
            <a:r>
              <a:rPr lang="en-US" sz="1400" dirty="0" smtClean="0"/>
              <a:t>Photo Credit:  </a:t>
            </a:r>
            <a:r>
              <a:rPr lang="en-US" sz="1400" dirty="0" smtClean="0">
                <a:hlinkClick r:id="rId4"/>
              </a:rPr>
              <a:t>One </a:t>
            </a:r>
            <a:r>
              <a:rPr lang="en-US" sz="1400" dirty="0">
                <a:hlinkClick r:id="rId4"/>
              </a:rPr>
              <a:t>lucky guy</a:t>
            </a:r>
            <a:endParaRPr lang="en-US" sz="1400" dirty="0"/>
          </a:p>
        </p:txBody>
      </p:sp>
      <p:sp useBgFill="1">
        <p:nvSpPr>
          <p:cNvPr id="3" name="Rectangle 2"/>
          <p:cNvSpPr/>
          <p:nvPr/>
        </p:nvSpPr>
        <p:spPr>
          <a:xfrm>
            <a:off x="4572000" y="3877270"/>
            <a:ext cx="4575462" cy="923330"/>
          </a:xfrm>
          <a:prstGeom prst="rect">
            <a:avLst/>
          </a:prstGeom>
        </p:spPr>
        <p:txBody>
          <a:bodyPr wrap="square">
            <a:spAutoFit/>
          </a:bodyPr>
          <a:lstStyle/>
          <a:p>
            <a:pPr algn="ctr"/>
            <a:r>
              <a:rPr lang="en-US" sz="5400" b="1" dirty="0" smtClean="0">
                <a:latin typeface="+mn-lt"/>
              </a:rPr>
              <a:t>ABOLISHED</a:t>
            </a:r>
            <a:endParaRPr lang="en-US" sz="5400" b="1" dirty="0">
              <a:latin typeface="+mn-lt"/>
            </a:endParaRPr>
          </a:p>
        </p:txBody>
      </p:sp>
      <p:sp>
        <p:nvSpPr>
          <p:cNvPr id="4" name="Rectangle 3">
            <a:hlinkClick r:id="rId5"/>
          </p:cNvPr>
          <p:cNvSpPr/>
          <p:nvPr/>
        </p:nvSpPr>
        <p:spPr>
          <a:xfrm>
            <a:off x="685801" y="5924550"/>
            <a:ext cx="28956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812800" indent="-812800" algn="ctr" eaLnBrk="1" hangingPunct="1">
              <a:buFont typeface="Arial" charset="0"/>
              <a:buNone/>
              <a:defRPr/>
            </a:pPr>
            <a:r>
              <a:rPr lang="en-US" sz="2800" b="1" dirty="0" smtClean="0">
                <a:solidFill>
                  <a:schemeClr val="tx1"/>
                </a:solidFill>
              </a:rPr>
              <a:t>Link to Document</a:t>
            </a:r>
            <a:endParaRPr lang="en-US" sz="2800" b="1" dirty="0">
              <a:solidFill>
                <a:schemeClr val="tx1"/>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ctrTitle"/>
          </p:nvPr>
        </p:nvSpPr>
        <p:spPr>
          <a:xfrm>
            <a:off x="-19050" y="4572000"/>
            <a:ext cx="9163050" cy="1219200"/>
          </a:xfrm>
          <a:solidFill>
            <a:srgbClr val="00111C">
              <a:alpha val="50000"/>
            </a:srgbClr>
          </a:solidFill>
          <a:effectLst>
            <a:glow rad="101600">
              <a:srgbClr val="000000">
                <a:alpha val="60000"/>
              </a:srgbClr>
            </a:glow>
          </a:effectLst>
        </p:spPr>
        <p:txBody>
          <a:bodyPr anchor="ctr"/>
          <a:lstStyle/>
          <a:p>
            <a:r>
              <a:rPr lang="en-US" sz="8800" b="1" dirty="0" smtClean="0">
                <a:solidFill>
                  <a:srgbClr val="FCECD2"/>
                </a:solidFill>
                <a:effectLst>
                  <a:outerShdw blurRad="38100" dist="38100" dir="2700000" algn="tl">
                    <a:srgbClr val="000000"/>
                  </a:outerShdw>
                </a:effectLst>
                <a:cs typeface="Calibri" pitchFamily="34" charset="0"/>
              </a:rPr>
              <a:t>The Rights of Man</a:t>
            </a:r>
            <a:endParaRPr lang="en-US" sz="8800" b="1" dirty="0">
              <a:solidFill>
                <a:srgbClr val="FCECD2"/>
              </a:solidFill>
              <a:effectLst>
                <a:outerShdw blurRad="38100" dist="38100" dir="2700000" algn="tl">
                  <a:srgbClr val="000000"/>
                </a:outerShdw>
              </a:effectLst>
              <a:cs typeface="Calibr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705600" y="1600201"/>
            <a:ext cx="1981200" cy="1524000"/>
          </a:xfrm>
        </p:spPr>
        <p:txBody>
          <a:bodyPr/>
          <a:lstStyle/>
          <a:p>
            <a:endParaRPr lang="en-US"/>
          </a:p>
        </p:txBody>
      </p:sp>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smtClean="0">
                <a:solidFill>
                  <a:schemeClr val="bg1"/>
                </a:solidFill>
                <a:latin typeface="Gill Sans MT" pitchFamily="34" charset="0"/>
              </a:rPr>
              <a:t>[Classical] Liberalism</a:t>
            </a:r>
            <a:endParaRPr lang="en-US" sz="5400" b="1" dirty="0">
              <a:solidFill>
                <a:schemeClr val="bg1"/>
              </a:solidFill>
              <a:latin typeface="Gill Sans MT" pitchFamily="34" charset="0"/>
            </a:endParaRPr>
          </a:p>
        </p:txBody>
      </p:sp>
    </p:spTree>
    <p:extLst>
      <p:ext uri="{BB962C8B-B14F-4D97-AF65-F5344CB8AC3E}">
        <p14:creationId xmlns:p14="http://schemas.microsoft.com/office/powerpoint/2010/main" val="35794816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399" y="152400"/>
            <a:ext cx="4267201" cy="1828800"/>
          </a:xfrm>
        </p:spPr>
        <p:style>
          <a:lnRef idx="1">
            <a:schemeClr val="accent4"/>
          </a:lnRef>
          <a:fillRef idx="2">
            <a:schemeClr val="accent4"/>
          </a:fillRef>
          <a:effectRef idx="1">
            <a:schemeClr val="accent4"/>
          </a:effectRef>
          <a:fontRef idx="minor">
            <a:schemeClr val="dk1"/>
          </a:fontRef>
        </p:style>
        <p:txBody>
          <a:bodyPr anchor="ctr"/>
          <a:lstStyle/>
          <a:p>
            <a:pPr marL="0" indent="0" algn="ctr">
              <a:buNone/>
            </a:pPr>
            <a:r>
              <a:rPr lang="en-US" b="1" dirty="0" smtClean="0"/>
              <a:t>Limited Government</a:t>
            </a:r>
          </a:p>
          <a:p>
            <a:pPr marL="0" indent="0" algn="ctr">
              <a:buNone/>
            </a:pPr>
            <a:r>
              <a:rPr lang="en-US" b="1" dirty="0"/>
              <a:t>Economic Liberty</a:t>
            </a:r>
          </a:p>
          <a:p>
            <a:pPr marL="0" indent="0" algn="ctr">
              <a:buNone/>
            </a:pPr>
            <a:r>
              <a:rPr lang="en-US" b="1" dirty="0" smtClean="0"/>
              <a:t>Political Liberty</a:t>
            </a:r>
            <a:endParaRPr lang="en-US" b="1" dirty="0"/>
          </a:p>
        </p:txBody>
      </p:sp>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smtClean="0">
                <a:solidFill>
                  <a:schemeClr val="bg1"/>
                </a:solidFill>
                <a:latin typeface="Gill Sans MT" pitchFamily="34" charset="0"/>
              </a:rPr>
              <a:t>[Classical] Liberalism</a:t>
            </a:r>
            <a:endParaRPr lang="en-US" sz="5400" b="1" dirty="0">
              <a:solidFill>
                <a:schemeClr val="bg1"/>
              </a:solidFill>
              <a:latin typeface="Gill Sans MT" pitchFamily="34" charset="0"/>
            </a:endParaRPr>
          </a:p>
        </p:txBody>
      </p:sp>
    </p:spTree>
    <p:extLst>
      <p:ext uri="{BB962C8B-B14F-4D97-AF65-F5344CB8AC3E}">
        <p14:creationId xmlns:p14="http://schemas.microsoft.com/office/powerpoint/2010/main" val="1855304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24400" y="228600"/>
            <a:ext cx="4267201" cy="1828800"/>
          </a:xfrm>
        </p:spPr>
        <p:style>
          <a:lnRef idx="1">
            <a:schemeClr val="accent4"/>
          </a:lnRef>
          <a:fillRef idx="2">
            <a:schemeClr val="accent4"/>
          </a:fillRef>
          <a:effectRef idx="1">
            <a:schemeClr val="accent4"/>
          </a:effectRef>
          <a:fontRef idx="minor">
            <a:schemeClr val="dk1"/>
          </a:fontRef>
        </p:style>
        <p:txBody>
          <a:bodyPr anchor="ctr"/>
          <a:lstStyle/>
          <a:p>
            <a:pPr marL="0" indent="0" algn="ctr">
              <a:buNone/>
            </a:pPr>
            <a:r>
              <a:rPr lang="en-US" b="1" strike="sngStrike" dirty="0" smtClean="0"/>
              <a:t>Aristocratic Privilege</a:t>
            </a:r>
          </a:p>
          <a:p>
            <a:pPr marL="0" indent="0" algn="ctr">
              <a:buNone/>
            </a:pPr>
            <a:r>
              <a:rPr lang="en-US" b="1" strike="sngStrike" dirty="0" smtClean="0"/>
              <a:t>State Religion</a:t>
            </a:r>
          </a:p>
          <a:p>
            <a:pPr marL="0" indent="0" algn="ctr">
              <a:buNone/>
            </a:pPr>
            <a:r>
              <a:rPr lang="en-US" b="1" strike="sngStrike" dirty="0" smtClean="0"/>
              <a:t>Absolute Monarchy</a:t>
            </a:r>
            <a:endParaRPr lang="en-US" b="1" strike="sngStrike" dirty="0"/>
          </a:p>
        </p:txBody>
      </p:sp>
      <p:sp>
        <p:nvSpPr>
          <p:cNvPr id="2" name="Title 1"/>
          <p:cNvSpPr>
            <a:spLocks noGrp="1"/>
          </p:cNvSpPr>
          <p:nvPr>
            <p:ph type="title"/>
          </p:nvPr>
        </p:nvSpPr>
        <p:spPr>
          <a:xfrm>
            <a:off x="0" y="4724400"/>
            <a:ext cx="9143998" cy="1143000"/>
          </a:xfrm>
          <a:solidFill>
            <a:srgbClr val="002060">
              <a:alpha val="75000"/>
            </a:srgbClr>
          </a:solidFill>
        </p:spPr>
        <p:txBody>
          <a:bodyPr/>
          <a:lstStyle/>
          <a:p>
            <a:r>
              <a:rPr lang="en-US" sz="5400" b="1" dirty="0" smtClean="0">
                <a:solidFill>
                  <a:schemeClr val="bg1"/>
                </a:solidFill>
                <a:latin typeface="Gill Sans MT" pitchFamily="34" charset="0"/>
              </a:rPr>
              <a:t>[Classical] Liberalism</a:t>
            </a:r>
            <a:endParaRPr lang="en-US" sz="5400" b="1" dirty="0">
              <a:solidFill>
                <a:schemeClr val="bg1"/>
              </a:solidFill>
              <a:latin typeface="Gill Sans MT" pitchFamily="34" charset="0"/>
            </a:endParaRPr>
          </a:p>
        </p:txBody>
      </p:sp>
    </p:spTree>
    <p:extLst>
      <p:ext uri="{BB962C8B-B14F-4D97-AF65-F5344CB8AC3E}">
        <p14:creationId xmlns:p14="http://schemas.microsoft.com/office/powerpoint/2010/main" val="2656524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ue of Liberty New York City 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ttp://www.buttermilkpress.com/blog/wp-content/uploads/2010/02/thomas-jeffers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213"/>
          <a:stretch/>
        </p:blipFill>
        <p:spPr bwMode="auto">
          <a:xfrm>
            <a:off x="558300" y="1066800"/>
            <a:ext cx="1499100" cy="1647496"/>
          </a:xfrm>
          <a:prstGeom prst="rect">
            <a:avLst/>
          </a:prstGeom>
          <a:noFill/>
          <a:effectLst>
            <a:softEdge rad="127000"/>
          </a:effectLst>
        </p:spPr>
      </p:pic>
      <p:sp>
        <p:nvSpPr>
          <p:cNvPr id="4" name="Content Placeholder 3"/>
          <p:cNvSpPr>
            <a:spLocks noGrp="1"/>
          </p:cNvSpPr>
          <p:nvPr>
            <p:ph idx="1"/>
          </p:nvPr>
        </p:nvSpPr>
        <p:spPr>
          <a:xfrm>
            <a:off x="15766" y="2590800"/>
            <a:ext cx="8975834" cy="3432941"/>
          </a:xfrm>
          <a:solidFill>
            <a:srgbClr val="002060">
              <a:alpha val="75000"/>
            </a:srgbClr>
          </a:solidFill>
          <a:ln w="9525">
            <a:noFill/>
            <a:miter lim="800000"/>
            <a:headEnd/>
            <a:tailEnd/>
          </a:ln>
        </p:spPr>
        <p:txBody>
          <a:bodyPr vert="horz" wrap="square" lIns="91440" tIns="45720" rIns="91440" bIns="45720" numCol="1" anchor="ctr" anchorCtr="0" compatLnSpc="1">
            <a:prstTxWarp prst="textNoShape">
              <a:avLst/>
            </a:prstTxWarp>
          </a:bodyPr>
          <a:lstStyle/>
          <a:p>
            <a:pPr marL="236538" indent="-236538">
              <a:spcBef>
                <a:spcPct val="0"/>
              </a:spcBef>
              <a:buNone/>
              <a:tabLst>
                <a:tab pos="2459038" algn="l"/>
                <a:tab pos="2979738" algn="l"/>
              </a:tabLst>
            </a:pPr>
            <a:r>
              <a:rPr lang="en-US" b="1" dirty="0">
                <a:solidFill>
                  <a:schemeClr val="bg1"/>
                </a:solidFill>
                <a:latin typeface="Gill Sans MT" pitchFamily="34" charset="0"/>
                <a:ea typeface="+mj-ea"/>
                <a:cs typeface="+mj-cs"/>
              </a:rPr>
              <a:t>“We hold these truths to be self-evident, that all men are created equal, that they are endowed by their Creator with certain unalienable Rights, that among these are Life, Liberty and the pursuit of Happiness</a:t>
            </a:r>
            <a:r>
              <a:rPr lang="en-US" b="1" dirty="0" smtClean="0">
                <a:solidFill>
                  <a:schemeClr val="bg1"/>
                </a:solidFill>
                <a:latin typeface="Gill Sans MT" pitchFamily="34" charset="0"/>
                <a:ea typeface="+mj-ea"/>
                <a:cs typeface="+mj-cs"/>
              </a:rPr>
              <a:t>.”</a:t>
            </a:r>
            <a:br>
              <a:rPr lang="en-US" b="1" dirty="0" smtClean="0">
                <a:solidFill>
                  <a:schemeClr val="bg1"/>
                </a:solidFill>
                <a:latin typeface="Gill Sans MT" pitchFamily="34" charset="0"/>
                <a:ea typeface="+mj-ea"/>
                <a:cs typeface="+mj-cs"/>
              </a:rPr>
            </a:br>
            <a:r>
              <a:rPr lang="en-US" sz="2800" dirty="0">
                <a:solidFill>
                  <a:schemeClr val="bg1"/>
                </a:solidFill>
                <a:latin typeface="Gill Sans MT" pitchFamily="34" charset="0"/>
                <a:ea typeface="+mj-ea"/>
                <a:cs typeface="+mj-cs"/>
              </a:rPr>
              <a:t>	</a:t>
            </a:r>
            <a:r>
              <a:rPr lang="en-US" sz="4800" dirty="0" smtClean="0">
                <a:solidFill>
                  <a:schemeClr val="bg1"/>
                </a:solidFill>
                <a:latin typeface="Gill Sans MT" pitchFamily="34" charset="0"/>
                <a:ea typeface="+mj-ea"/>
                <a:cs typeface="+mj-cs"/>
              </a:rPr>
              <a:t>-- </a:t>
            </a:r>
            <a:r>
              <a:rPr lang="en-US" sz="2800" dirty="0" smtClean="0">
                <a:solidFill>
                  <a:schemeClr val="bg1"/>
                </a:solidFill>
                <a:latin typeface="Gill Sans MT" pitchFamily="34" charset="0"/>
                <a:ea typeface="+mj-ea"/>
                <a:cs typeface="+mj-cs"/>
              </a:rPr>
              <a:t>The </a:t>
            </a:r>
            <a:r>
              <a:rPr lang="en-US" sz="2800" dirty="0">
                <a:solidFill>
                  <a:schemeClr val="bg1"/>
                </a:solidFill>
                <a:latin typeface="Gill Sans MT" pitchFamily="34" charset="0"/>
                <a:ea typeface="+mj-ea"/>
                <a:cs typeface="+mj-cs"/>
              </a:rPr>
              <a:t>Declaration of </a:t>
            </a:r>
            <a:r>
              <a:rPr lang="en-US" sz="2800" dirty="0" smtClean="0">
                <a:solidFill>
                  <a:schemeClr val="bg1"/>
                </a:solidFill>
                <a:latin typeface="Gill Sans MT" pitchFamily="34" charset="0"/>
                <a:ea typeface="+mj-ea"/>
                <a:cs typeface="+mj-cs"/>
              </a:rPr>
              <a:t>Independence</a:t>
            </a:r>
            <a:endParaRPr lang="en-US" sz="2800" dirty="0">
              <a:solidFill>
                <a:schemeClr val="bg1"/>
              </a:solidFill>
              <a:latin typeface="Gill Sans MT" pitchFamily="34" charset="0"/>
              <a:ea typeface="+mj-ea"/>
              <a:cs typeface="+mj-cs"/>
            </a:endParaRPr>
          </a:p>
        </p:txBody>
      </p:sp>
    </p:spTree>
    <p:extLst>
      <p:ext uri="{BB962C8B-B14F-4D97-AF65-F5344CB8AC3E}">
        <p14:creationId xmlns:p14="http://schemas.microsoft.com/office/powerpoint/2010/main" val="2195982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26230" cy="3620125"/>
          </a:xfrm>
          <a:noFill/>
          <a:ln>
            <a:noFill/>
          </a:ln>
        </p:spPr>
        <p:style>
          <a:lnRef idx="1">
            <a:schemeClr val="dk1"/>
          </a:lnRef>
          <a:fillRef idx="2">
            <a:schemeClr val="dk1"/>
          </a:fillRef>
          <a:effectRef idx="1">
            <a:schemeClr val="dk1"/>
          </a:effectRef>
          <a:fontRef idx="minor">
            <a:schemeClr val="dk1"/>
          </a:fontRef>
        </p:style>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smtClean="0">
                <a:ln/>
                <a:solidFill>
                  <a:schemeClr val="accent3"/>
                </a:solidFill>
                <a:cs typeface="Calibri" pitchFamily="34" charset="0"/>
              </a:rPr>
              <a:t>The</a:t>
            </a:r>
            <a:r>
              <a:rPr lang="en-US" sz="4000" b="1" dirty="0" smtClean="0">
                <a:ln/>
                <a:solidFill>
                  <a:schemeClr val="accent3"/>
                </a:solidFill>
                <a:latin typeface="+mj-lt"/>
                <a:cs typeface="Calibri" pitchFamily="34" charset="0"/>
              </a:rPr>
              <a:t> </a:t>
            </a:r>
            <a:r>
              <a:rPr lang="en-US" sz="4800" b="1" dirty="0" smtClean="0">
                <a:ln/>
                <a:solidFill>
                  <a:schemeClr val="accent3"/>
                </a:solidFill>
                <a:latin typeface="+mj-lt"/>
                <a:cs typeface="Calibri" pitchFamily="34" charset="0"/>
              </a:rPr>
              <a:t/>
            </a:r>
            <a:br>
              <a:rPr lang="en-US" sz="4800" b="1" dirty="0" smtClean="0">
                <a:ln/>
                <a:solidFill>
                  <a:schemeClr val="accent3"/>
                </a:solidFill>
                <a:latin typeface="+mj-lt"/>
                <a:cs typeface="Calibri" pitchFamily="34" charset="0"/>
              </a:rPr>
            </a:br>
            <a:r>
              <a:rPr lang="en-US" sz="6600" b="1" dirty="0" smtClean="0">
                <a:ln/>
                <a:solidFill>
                  <a:schemeClr val="accent3"/>
                </a:solidFill>
                <a:latin typeface="+mj-lt"/>
                <a:cs typeface="Calibri" pitchFamily="34" charset="0"/>
              </a:rPr>
              <a:t>Declaration </a:t>
            </a:r>
            <a:r>
              <a:rPr lang="en-US" sz="4800" b="1" dirty="0" smtClean="0">
                <a:ln/>
                <a:solidFill>
                  <a:schemeClr val="accent3"/>
                </a:solidFill>
                <a:latin typeface="+mj-lt"/>
                <a:cs typeface="Calibri" pitchFamily="34" charset="0"/>
              </a:rPr>
              <a:t/>
            </a:r>
            <a:br>
              <a:rPr lang="en-US" sz="4800" b="1" dirty="0" smtClean="0">
                <a:ln/>
                <a:solidFill>
                  <a:schemeClr val="accent3"/>
                </a:solidFill>
                <a:latin typeface="+mj-lt"/>
                <a:cs typeface="Calibri" pitchFamily="34" charset="0"/>
              </a:rPr>
            </a:br>
            <a:r>
              <a:rPr lang="en-US" sz="3200" b="1" dirty="0" smtClean="0">
                <a:ln/>
                <a:solidFill>
                  <a:schemeClr val="accent3"/>
                </a:solidFill>
                <a:cs typeface="Calibri" pitchFamily="34" charset="0"/>
              </a:rPr>
              <a:t>of the </a:t>
            </a:r>
            <a:r>
              <a:rPr lang="en-US" sz="3200" b="1" dirty="0" smtClean="0">
                <a:ln/>
                <a:solidFill>
                  <a:schemeClr val="accent3"/>
                </a:solidFill>
                <a:latin typeface="Calibri" pitchFamily="34" charset="0"/>
                <a:cs typeface="Calibri" pitchFamily="34" charset="0"/>
              </a:rPr>
              <a:t/>
            </a:r>
            <a:br>
              <a:rPr lang="en-US" sz="3200" b="1" dirty="0" smtClean="0">
                <a:ln/>
                <a:solidFill>
                  <a:schemeClr val="accent3"/>
                </a:solidFill>
                <a:latin typeface="Calibri" pitchFamily="34" charset="0"/>
                <a:cs typeface="Calibri" pitchFamily="34" charset="0"/>
              </a:rPr>
            </a:br>
            <a:r>
              <a:rPr lang="en-US" sz="5700" b="1" dirty="0" smtClean="0">
                <a:ln/>
                <a:solidFill>
                  <a:schemeClr val="accent3"/>
                </a:solidFill>
                <a:latin typeface="Bujardet Freres (Unregistered)" pitchFamily="2" charset="0"/>
                <a:cs typeface="Calibri" pitchFamily="34" charset="0"/>
              </a:rPr>
              <a:t>Rights of Man </a:t>
            </a:r>
            <a:r>
              <a:rPr lang="en-US" sz="4000" b="1" dirty="0" smtClean="0">
                <a:ln/>
                <a:solidFill>
                  <a:schemeClr val="accent3"/>
                </a:solidFill>
                <a:latin typeface="Bujardet Freres (Unregistered)" pitchFamily="2" charset="0"/>
                <a:cs typeface="Calibri" pitchFamily="34" charset="0"/>
              </a:rPr>
              <a:t/>
            </a:r>
            <a:br>
              <a:rPr lang="en-US" sz="4000" b="1" dirty="0" smtClean="0">
                <a:ln/>
                <a:solidFill>
                  <a:schemeClr val="accent3"/>
                </a:solidFill>
                <a:latin typeface="Bujardet Freres (Unregistered)" pitchFamily="2" charset="0"/>
                <a:cs typeface="Calibri" pitchFamily="34" charset="0"/>
              </a:rPr>
            </a:br>
            <a:r>
              <a:rPr lang="en-US" sz="3200" b="1" dirty="0" smtClean="0">
                <a:ln/>
                <a:solidFill>
                  <a:schemeClr val="accent3"/>
                </a:solidFill>
                <a:cs typeface="Calibri" pitchFamily="34" charset="0"/>
              </a:rPr>
              <a:t>and the Citizen</a:t>
            </a:r>
            <a:endParaRPr lang="en-US" sz="3200" b="1" dirty="0">
              <a:ln/>
              <a:solidFill>
                <a:schemeClr val="accent3"/>
              </a:solidFill>
              <a:cs typeface="Calibri" pitchFamily="34" charset="0"/>
            </a:endParaRPr>
          </a:p>
        </p:txBody>
      </p:sp>
      <p:pic>
        <p:nvPicPr>
          <p:cNvPr id="135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230" y="0"/>
            <a:ext cx="5017770" cy="6858000"/>
          </a:xfrm>
          <a:prstGeom prst="rect">
            <a:avLst/>
          </a:prstGeom>
          <a:noFill/>
          <a:ln w="9525">
            <a:noFill/>
            <a:miter lim="800000"/>
            <a:headEnd/>
            <a:tailEnd/>
          </a:ln>
        </p:spPr>
      </p:pic>
      <p:sp>
        <p:nvSpPr>
          <p:cNvPr id="5" name="TextBox 4"/>
          <p:cNvSpPr txBox="1"/>
          <p:nvPr/>
        </p:nvSpPr>
        <p:spPr>
          <a:xfrm>
            <a:off x="228600" y="3696325"/>
            <a:ext cx="3733800" cy="723275"/>
          </a:xfrm>
          <a:prstGeom prst="rect">
            <a:avLst/>
          </a:prstGeom>
          <a:effectLst>
            <a:outerShdw blurRad="40000" dist="20000" dir="5400000" rotWithShape="0">
              <a:srgbClr val="000000">
                <a:alpha val="38000"/>
              </a:srgbClr>
            </a:outerShdw>
            <a:softEdge rad="127000"/>
          </a:effectLst>
        </p:spPr>
        <p:style>
          <a:lnRef idx="1">
            <a:schemeClr val="accent3"/>
          </a:lnRef>
          <a:fillRef idx="2">
            <a:schemeClr val="accent3"/>
          </a:fillRef>
          <a:effectRef idx="1">
            <a:schemeClr val="accent3"/>
          </a:effectRef>
          <a:fontRef idx="minor">
            <a:schemeClr val="dk1"/>
          </a:fontRef>
        </p:style>
        <p:txBody>
          <a:bodyPr wrap="square" tIns="91440" bIns="137160" rtlCol="0">
            <a:spAutoFit/>
          </a:bodyPr>
          <a:lstStyle/>
          <a:p>
            <a:pPr algn="ctr">
              <a:spcBef>
                <a:spcPts val="600"/>
              </a:spcBef>
              <a:spcAft>
                <a:spcPts val="600"/>
              </a:spcAft>
            </a:pPr>
            <a:r>
              <a:rPr lang="en-US" sz="3200" b="1" dirty="0" smtClean="0">
                <a:solidFill>
                  <a:schemeClr val="bg1">
                    <a:lumMod val="50000"/>
                  </a:schemeClr>
                </a:solidFill>
              </a:rPr>
              <a:t>August 26, 1789</a:t>
            </a:r>
            <a:endParaRPr lang="en-US" sz="3200" b="1" dirty="0">
              <a:solidFill>
                <a:schemeClr val="bg1">
                  <a:lumMod val="50000"/>
                </a:schemeClr>
              </a:solidFill>
            </a:endParaRPr>
          </a:p>
        </p:txBody>
      </p:sp>
      <p:sp>
        <p:nvSpPr>
          <p:cNvPr id="6" name="Rectangle 5">
            <a:hlinkClick r:id="rId4"/>
          </p:cNvPr>
          <p:cNvSpPr/>
          <p:nvPr/>
        </p:nvSpPr>
        <p:spPr>
          <a:xfrm>
            <a:off x="633901" y="5943600"/>
            <a:ext cx="2962671" cy="646331"/>
          </a:xfrm>
          <a:prstGeom prst="rect">
            <a:avLst/>
          </a:prstGeom>
          <a:gradFill rotWithShape="1">
            <a:gsLst>
              <a:gs pos="0">
                <a:srgbClr val="111634">
                  <a:shade val="51000"/>
                  <a:satMod val="130000"/>
                </a:srgbClr>
              </a:gs>
              <a:gs pos="80000">
                <a:srgbClr val="111634">
                  <a:shade val="93000"/>
                  <a:satMod val="130000"/>
                </a:srgbClr>
              </a:gs>
              <a:gs pos="100000">
                <a:srgbClr val="11163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812800" indent="-812800" eaLnBrk="1" fontAlgn="auto" hangingPunct="1">
              <a:spcBef>
                <a:spcPts val="0"/>
              </a:spcBef>
              <a:spcAft>
                <a:spcPts val="0"/>
              </a:spcAft>
              <a:buFont typeface="Arial" charset="0"/>
              <a:buNone/>
            </a:pPr>
            <a:r>
              <a:rPr lang="en-US" sz="3600" b="1" kern="0" dirty="0" smtClean="0">
                <a:solidFill>
                  <a:srgbClr val="E8DEBB"/>
                </a:solidFill>
                <a:latin typeface="Gill Sans MT"/>
              </a:rPr>
              <a:t>VIEW TEXT</a:t>
            </a:r>
            <a:endParaRPr lang="en-US" sz="3600" b="1" kern="0" dirty="0">
              <a:solidFill>
                <a:srgbClr val="E8DEBB"/>
              </a:solidFill>
              <a:latin typeface="Gill Sans M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 y="1676400"/>
            <a:ext cx="9144000" cy="4038600"/>
          </a:xfrm>
          <a:solidFill>
            <a:srgbClr val="000000">
              <a:alpha val="75000"/>
            </a:srgbClr>
          </a:solidFill>
        </p:spPr>
        <p:txBody>
          <a:bodyPr rIns="274320"/>
          <a:lstStyle/>
          <a:p>
            <a:pPr marL="284163" indent="0">
              <a:buNone/>
            </a:pPr>
            <a:r>
              <a:rPr lang="en-US" b="1" dirty="0"/>
              <a:t>The Representatives of the French people, organized in National Assembly, considering that ignorance, forgetfulness, or contempt of the rights of man are the sole causes of public miseries and the corruption of governments, have resolved to set forth in a solemn declaration the natural, inalienable, and sacred rights of </a:t>
            </a:r>
            <a:r>
              <a:rPr lang="en-US" b="1" dirty="0" smtClean="0"/>
              <a:t>man...</a:t>
            </a:r>
            <a:endParaRPr lang="en-US" b="1" dirty="0"/>
          </a:p>
        </p:txBody>
      </p:sp>
      <p:sp>
        <p:nvSpPr>
          <p:cNvPr id="6" name="Rectangle 5">
            <a:hlinkClick r:id="rId5"/>
          </p:cNvPr>
          <p:cNvSpPr/>
          <p:nvPr/>
        </p:nvSpPr>
        <p:spPr>
          <a:xfrm>
            <a:off x="633901" y="5943600"/>
            <a:ext cx="2871299" cy="646331"/>
          </a:xfrm>
          <a:prstGeom prst="rect">
            <a:avLst/>
          </a:prstGeom>
          <a:gradFill rotWithShape="1">
            <a:gsLst>
              <a:gs pos="0">
                <a:srgbClr val="111634">
                  <a:shade val="51000"/>
                  <a:satMod val="130000"/>
                </a:srgbClr>
              </a:gs>
              <a:gs pos="80000">
                <a:srgbClr val="111634">
                  <a:shade val="93000"/>
                  <a:satMod val="130000"/>
                </a:srgbClr>
              </a:gs>
              <a:gs pos="100000">
                <a:srgbClr val="11163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812800" indent="-812800" eaLnBrk="1" fontAlgn="auto" hangingPunct="1">
              <a:spcBef>
                <a:spcPts val="0"/>
              </a:spcBef>
              <a:spcAft>
                <a:spcPts val="0"/>
              </a:spcAft>
              <a:buFont typeface="Arial" charset="0"/>
              <a:buNone/>
            </a:pPr>
            <a:r>
              <a:rPr lang="en-US" sz="3600" b="1" kern="0" dirty="0">
                <a:solidFill>
                  <a:srgbClr val="E8DEBB"/>
                </a:solidFill>
                <a:latin typeface="Gill Sans MT"/>
              </a:rPr>
              <a:t>FULL TEXT</a:t>
            </a:r>
          </a:p>
        </p:txBody>
      </p:sp>
    </p:spTree>
    <p:extLst>
      <p:ext uri="{BB962C8B-B14F-4D97-AF65-F5344CB8AC3E}">
        <p14:creationId xmlns:p14="http://schemas.microsoft.com/office/powerpoint/2010/main" val="275612661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a:defRPr/>
            </a:pPr>
            <a:r>
              <a:rPr lang="en-US" sz="4800" b="1" dirty="0" smtClean="0"/>
              <a:t>From the SC Department of Education</a:t>
            </a:r>
            <a:endParaRPr lang="en-US" sz="4800" b="1" dirty="0"/>
          </a:p>
        </p:txBody>
      </p:sp>
      <p:sp>
        <p:nvSpPr>
          <p:cNvPr id="3" name="Content Placeholder 2"/>
          <p:cNvSpPr>
            <a:spLocks noGrp="1"/>
          </p:cNvSpPr>
          <p:nvPr>
            <p:ph idx="1"/>
          </p:nvPr>
        </p:nvSpPr>
        <p:spPr>
          <a:xfrm>
            <a:off x="301625" y="1371600"/>
            <a:ext cx="8540750" cy="4727575"/>
          </a:xfrm>
        </p:spPr>
        <p:txBody>
          <a:bodyPr/>
          <a:lstStyle/>
          <a:p>
            <a:pPr marL="0" indent="0">
              <a:buNone/>
              <a:defRPr/>
            </a:pPr>
            <a:r>
              <a:rPr lang="en-US" sz="2800" b="1" dirty="0" smtClean="0"/>
              <a:t>Indicator 2.2</a:t>
            </a:r>
          </a:p>
          <a:p>
            <a:pPr marL="0" indent="0">
              <a:buNone/>
              <a:defRPr/>
            </a:pPr>
            <a:r>
              <a:rPr lang="en-US" sz="2400" b="1" dirty="0" smtClean="0"/>
              <a:t>Release Item for this indicator</a:t>
            </a:r>
          </a:p>
          <a:p>
            <a:pPr marL="0" indent="0">
              <a:buNone/>
              <a:defRPr/>
            </a:pPr>
            <a:endParaRPr lang="en-US" sz="1200" b="1" dirty="0" smtClean="0"/>
          </a:p>
          <a:p>
            <a:pPr marL="0" indent="0">
              <a:buNone/>
              <a:defRPr/>
            </a:pPr>
            <a:r>
              <a:rPr lang="en-US" sz="2400" b="1" dirty="0" smtClean="0"/>
              <a:t>Read the quotation below and answer </a:t>
            </a:r>
            <a:br>
              <a:rPr lang="en-US" sz="2400" b="1" dirty="0" smtClean="0"/>
            </a:br>
            <a:r>
              <a:rPr lang="en-US" sz="2400" b="1" dirty="0" smtClean="0"/>
              <a:t>the question that follows.</a:t>
            </a:r>
            <a:br>
              <a:rPr lang="en-US" sz="2400" b="1" dirty="0" smtClean="0"/>
            </a:br>
            <a:endParaRPr lang="en-US" sz="1200" b="1" dirty="0" smtClean="0"/>
          </a:p>
          <a:p>
            <a:pPr marL="0" indent="0">
              <a:buNone/>
              <a:defRPr/>
            </a:pPr>
            <a:r>
              <a:rPr lang="en-US" sz="2800" b="1" dirty="0" smtClean="0"/>
              <a:t>The representative of the French people…have determined to set forth in a solemn declaration the natural, </a:t>
            </a:r>
            <a:r>
              <a:rPr lang="en-US" sz="2800" b="1" dirty="0" smtClean="0">
                <a:solidFill>
                  <a:schemeClr val="bg2">
                    <a:lumMod val="25000"/>
                    <a:lumOff val="75000"/>
                  </a:schemeClr>
                </a:solidFill>
              </a:rPr>
              <a:t>unreliable</a:t>
            </a:r>
            <a:r>
              <a:rPr lang="en-US" sz="2800" b="1" dirty="0" smtClean="0"/>
              <a:t>, and sacred rights of man…[and reinforce] the happiness of all.</a:t>
            </a:r>
          </a:p>
          <a:p>
            <a:pPr marL="2857500" lvl="1">
              <a:defRPr/>
            </a:pPr>
            <a:r>
              <a:rPr lang="en-US" sz="2000" b="1" dirty="0" smtClean="0"/>
              <a:t>French National Assembly, 1789</a:t>
            </a:r>
          </a:p>
        </p:txBody>
      </p:sp>
      <p:sp>
        <p:nvSpPr>
          <p:cNvPr id="5" name="TextBox 4"/>
          <p:cNvSpPr txBox="1"/>
          <p:nvPr/>
        </p:nvSpPr>
        <p:spPr>
          <a:xfrm rot="20980853">
            <a:off x="-475044" y="1863686"/>
            <a:ext cx="9964381" cy="1446550"/>
          </a:xfrm>
          <a:prstGeom prst="rect">
            <a:avLst/>
          </a:prstGeom>
          <a:solidFill>
            <a:schemeClr val="bg1">
              <a:lumMod val="75000"/>
              <a:alpha val="85000"/>
            </a:schemeClr>
          </a:solidFill>
          <a:ln>
            <a:noFill/>
          </a:ln>
          <a:effectLst/>
        </p:spPr>
        <p:txBody>
          <a:bodyPr wrap="square" rtlCol="0">
            <a:spAutoFit/>
          </a:bodyPr>
          <a:lstStyle/>
          <a:p>
            <a:pPr algn="ctr"/>
            <a:r>
              <a:rPr lang="en-US" sz="8800" dirty="0" smtClean="0">
                <a:solidFill>
                  <a:schemeClr val="tx1">
                    <a:lumMod val="20000"/>
                    <a:lumOff val="80000"/>
                  </a:schemeClr>
                </a:solidFill>
                <a:latin typeface="Bujardet Freres (Unregistered)" pitchFamily="2" charset="0"/>
              </a:rPr>
              <a:t>FAIL</a:t>
            </a:r>
            <a:endParaRPr lang="en-US" sz="8800" dirty="0">
              <a:solidFill>
                <a:schemeClr val="tx1">
                  <a:lumMod val="20000"/>
                  <a:lumOff val="80000"/>
                </a:schemeClr>
              </a:solidFill>
              <a:latin typeface="Bujardet Freres (Unregistered)" pitchFamily="2" charset="0"/>
            </a:endParaRPr>
          </a:p>
        </p:txBody>
      </p:sp>
      <p:sp>
        <p:nvSpPr>
          <p:cNvPr id="4" name="TextBox 3"/>
          <p:cNvSpPr txBox="1"/>
          <p:nvPr/>
        </p:nvSpPr>
        <p:spPr>
          <a:xfrm>
            <a:off x="2438400" y="5867400"/>
            <a:ext cx="6477000" cy="830997"/>
          </a:xfrm>
          <a:prstGeom prst="rect">
            <a:avLst/>
          </a:prstGeom>
          <a:noFill/>
        </p:spPr>
        <p:txBody>
          <a:bodyPr wrap="square" rtlCol="0">
            <a:spAutoFit/>
          </a:bodyPr>
          <a:lstStyle/>
          <a:p>
            <a:r>
              <a:rPr lang="en-US" sz="1600" b="1" i="1" dirty="0" smtClean="0">
                <a:solidFill>
                  <a:schemeClr val="bg2">
                    <a:lumMod val="10000"/>
                    <a:lumOff val="90000"/>
                  </a:schemeClr>
                </a:solidFill>
                <a:latin typeface="+mn-lt"/>
              </a:rPr>
              <a:t>This was seriously an item released by the South Carolina Department of Education that was included on the annual End of Course (EOC) examination for United States History.  I could not make this up!!!</a:t>
            </a:r>
            <a:endParaRPr lang="en-US" sz="1600" b="1" i="1" dirty="0">
              <a:solidFill>
                <a:schemeClr val="bg2">
                  <a:lumMod val="10000"/>
                  <a:lumOff val="90000"/>
                </a:schemeClr>
              </a:solidFill>
              <a:latin typeface="+mn-l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45125"/>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1" y="2514600"/>
            <a:ext cx="9144000" cy="1752599"/>
          </a:xfrm>
          <a:solidFill>
            <a:srgbClr val="000000">
              <a:alpha val="75000"/>
            </a:srgbClr>
          </a:solidFill>
        </p:spPr>
        <p:txBody>
          <a:bodyPr/>
          <a:lstStyle/>
          <a:p>
            <a:pPr marL="568325" indent="-568325">
              <a:buNone/>
            </a:pPr>
            <a:r>
              <a:rPr lang="en-US" b="1" dirty="0" smtClean="0"/>
              <a:t>1. 	Men </a:t>
            </a:r>
            <a:r>
              <a:rPr lang="en-US" b="1" dirty="0"/>
              <a:t>are born and remain free and equal in rights. Social distinctions may be founded only upon the general good.</a:t>
            </a:r>
          </a:p>
        </p:txBody>
      </p:sp>
      <p:sp>
        <p:nvSpPr>
          <p:cNvPr id="6" name="Rectangle 5">
            <a:hlinkClick r:id="rId5"/>
          </p:cNvPr>
          <p:cNvSpPr/>
          <p:nvPr/>
        </p:nvSpPr>
        <p:spPr>
          <a:xfrm>
            <a:off x="633901" y="5943600"/>
            <a:ext cx="2871299" cy="646331"/>
          </a:xfrm>
          <a:prstGeom prst="rect">
            <a:avLst/>
          </a:prstGeom>
          <a:gradFill rotWithShape="1">
            <a:gsLst>
              <a:gs pos="0">
                <a:srgbClr val="111634">
                  <a:shade val="51000"/>
                  <a:satMod val="130000"/>
                </a:srgbClr>
              </a:gs>
              <a:gs pos="80000">
                <a:srgbClr val="111634">
                  <a:shade val="93000"/>
                  <a:satMod val="130000"/>
                </a:srgbClr>
              </a:gs>
              <a:gs pos="100000">
                <a:srgbClr val="11163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spAutoFit/>
          </a:bodyPr>
          <a:lstStyle/>
          <a:p>
            <a:pPr marL="812800" indent="-812800" eaLnBrk="1" fontAlgn="auto" hangingPunct="1">
              <a:spcBef>
                <a:spcPts val="0"/>
              </a:spcBef>
              <a:spcAft>
                <a:spcPts val="0"/>
              </a:spcAft>
              <a:buFont typeface="Arial" charset="0"/>
              <a:buNone/>
            </a:pPr>
            <a:r>
              <a:rPr lang="en-US" sz="3600" b="1" kern="0" dirty="0">
                <a:solidFill>
                  <a:srgbClr val="E8DEBB"/>
                </a:solidFill>
                <a:latin typeface="Gill Sans MT"/>
              </a:rPr>
              <a:t>FULL TEXT</a:t>
            </a:r>
          </a:p>
        </p:txBody>
      </p:sp>
    </p:spTree>
    <p:extLst>
      <p:ext uri="{BB962C8B-B14F-4D97-AF65-F5344CB8AC3E}">
        <p14:creationId xmlns:p14="http://schemas.microsoft.com/office/powerpoint/2010/main" val="26094420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32" r="5534"/>
          <a:stretch/>
        </p:blipFill>
        <p:spPr bwMode="auto">
          <a:xfrm>
            <a:off x="-1" y="-1369"/>
            <a:ext cx="9144001" cy="6858000"/>
          </a:xfrm>
          <a:prstGeom prst="rect">
            <a:avLst/>
          </a:prstGeom>
          <a:noFill/>
          <a:ln w="9525">
            <a:noFill/>
            <a:miter lim="800000"/>
            <a:headEnd/>
            <a:tailEnd/>
          </a:ln>
        </p:spPr>
      </p:pic>
      <p:sp>
        <p:nvSpPr>
          <p:cNvPr id="2" name="Rectangle 1"/>
          <p:cNvSpPr/>
          <p:nvPr/>
        </p:nvSpPr>
        <p:spPr>
          <a:xfrm>
            <a:off x="0" y="-1369"/>
            <a:ext cx="9144000" cy="2134969"/>
          </a:xfrm>
          <a:prstGeom prst="rect">
            <a:avLst/>
          </a:prstGeom>
          <a:gradFill>
            <a:gsLst>
              <a:gs pos="16000">
                <a:schemeClr val="bg1">
                  <a:lumMod val="75000"/>
                  <a:alpha val="90000"/>
                </a:schemeClr>
              </a:gs>
              <a:gs pos="99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p:cNvSpPr>
            <a:spLocks noGrp="1" noRot="1" noChangeArrowheads="1"/>
          </p:cNvSpPr>
          <p:nvPr>
            <p:ph type="title"/>
          </p:nvPr>
        </p:nvSpPr>
        <p:spPr>
          <a:xfrm>
            <a:off x="-38100" y="228600"/>
            <a:ext cx="9182100" cy="914400"/>
          </a:xfrm>
          <a:noFill/>
        </p:spPr>
        <p:style>
          <a:lnRef idx="0">
            <a:scrgbClr r="0" g="0" b="0"/>
          </a:lnRef>
          <a:fillRef idx="1001">
            <a:schemeClr val="dk2"/>
          </a:fillRef>
          <a:effectRef idx="0">
            <a:scrgbClr r="0" g="0" b="0"/>
          </a:effectRef>
          <a:fontRef idx="major"/>
        </p:style>
        <p:txBody>
          <a:bodyPr/>
          <a:lstStyle/>
          <a:p>
            <a:pPr eaLnBrk="1" hangingPunct="1">
              <a:defRPr/>
            </a:pPr>
            <a:r>
              <a:rPr lang="en-US" sz="7200" b="1" dirty="0" smtClean="0">
                <a:solidFill>
                  <a:schemeClr val="accent2"/>
                </a:solidFill>
                <a:effectLst>
                  <a:outerShdw blurRad="38100" dist="38100" dir="2700000" algn="tl">
                    <a:srgbClr val="000000">
                      <a:alpha val="43137"/>
                    </a:srgbClr>
                  </a:outerShdw>
                </a:effectLst>
                <a:cs typeface="Calibri" pitchFamily="34" charset="0"/>
              </a:rPr>
              <a:t>The American Revolution</a:t>
            </a:r>
          </a:p>
        </p:txBody>
      </p:sp>
      <p:sp>
        <p:nvSpPr>
          <p:cNvPr id="14" name="TextBox 13"/>
          <p:cNvSpPr txBox="1"/>
          <p:nvPr/>
        </p:nvSpPr>
        <p:spPr>
          <a:xfrm>
            <a:off x="-1" y="4611231"/>
            <a:ext cx="9144001" cy="2246769"/>
          </a:xfrm>
          <a:prstGeom prst="rect">
            <a:avLst/>
          </a:prstGeom>
          <a:gradFill>
            <a:gsLst>
              <a:gs pos="0">
                <a:schemeClr val="bg2">
                  <a:alpha val="0"/>
                </a:schemeClr>
              </a:gs>
              <a:gs pos="65000">
                <a:schemeClr val="bg2">
                  <a:alpha val="80000"/>
                </a:scheme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2800" b="1" dirty="0" smtClean="0"/>
          </a:p>
          <a:p>
            <a:endParaRPr lang="en-US" sz="2800" b="1" dirty="0" smtClean="0"/>
          </a:p>
          <a:p>
            <a:pPr algn="ctr"/>
            <a:r>
              <a:rPr lang="en-US" sz="2800" b="1" dirty="0" smtClean="0"/>
              <a:t>French military &amp; financial assistance to the U.S. was vital </a:t>
            </a:r>
            <a:br>
              <a:rPr lang="en-US" sz="2800" b="1" dirty="0" smtClean="0"/>
            </a:br>
            <a:r>
              <a:rPr lang="en-US" sz="2800" b="1" dirty="0" smtClean="0"/>
              <a:t>to the in winning the American Revolutionary War. </a:t>
            </a:r>
          </a:p>
          <a:p>
            <a:endParaRPr lang="en-US" sz="2800" b="1" dirty="0"/>
          </a:p>
        </p:txBody>
      </p:sp>
      <p:sp>
        <p:nvSpPr>
          <p:cNvPr id="15" name="TextBox 14"/>
          <p:cNvSpPr txBox="1"/>
          <p:nvPr/>
        </p:nvSpPr>
        <p:spPr>
          <a:xfrm>
            <a:off x="4419600" y="1143000"/>
            <a:ext cx="2362200" cy="707886"/>
          </a:xfrm>
          <a:prstGeom prst="rect">
            <a:avLst/>
          </a:prstGeom>
          <a:noFill/>
          <a:effectLst>
            <a:softEdge rad="63500"/>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000" b="1" dirty="0" smtClean="0">
                <a:solidFill>
                  <a:schemeClr val="accent2"/>
                </a:solidFill>
                <a:effectLst>
                  <a:outerShdw blurRad="38100" dist="38100" dir="2700000" algn="tl">
                    <a:srgbClr val="000000">
                      <a:alpha val="43137"/>
                    </a:srgbClr>
                  </a:outerShdw>
                </a:effectLst>
              </a:rPr>
              <a:t>1775-1783</a:t>
            </a:r>
            <a:endParaRPr lang="en-US" sz="4000" b="1" dirty="0">
              <a:solidFill>
                <a:schemeClr val="accent2"/>
              </a:solidFill>
              <a:effectLst>
                <a:outerShdw blurRad="38100" dist="38100" dir="2700000" algn="tl">
                  <a:srgbClr val="000000">
                    <a:alpha val="43137"/>
                  </a:srgbClr>
                </a:outerShdw>
              </a:effectLst>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9193" y="457200"/>
            <a:ext cx="6504807" cy="1143000"/>
          </a:xfrm>
        </p:spPr>
        <p:txBody>
          <a:bodyPr/>
          <a:lstStyle/>
          <a:p>
            <a:r>
              <a:rPr lang="en-US" sz="8000" dirty="0" smtClean="0"/>
              <a:t>INFLUENCERS</a:t>
            </a:r>
            <a:endParaRPr lang="en-US" sz="8000" dirty="0"/>
          </a:p>
        </p:txBody>
      </p:sp>
      <p:sp>
        <p:nvSpPr>
          <p:cNvPr id="3" name="Content Placeholder 2"/>
          <p:cNvSpPr>
            <a:spLocks noGrp="1"/>
          </p:cNvSpPr>
          <p:nvPr>
            <p:ph idx="1"/>
          </p:nvPr>
        </p:nvSpPr>
        <p:spPr>
          <a:xfrm>
            <a:off x="5715000" y="1676400"/>
            <a:ext cx="3175000" cy="1371600"/>
          </a:xfrm>
        </p:spPr>
        <p:txBody>
          <a:bodyPr/>
          <a:lstStyle/>
          <a:p>
            <a:pPr marL="0" indent="0" algn="ctr">
              <a:buNone/>
            </a:pPr>
            <a:r>
              <a:rPr lang="en-US" sz="4000" b="1" dirty="0"/>
              <a:t>o</a:t>
            </a:r>
            <a:r>
              <a:rPr lang="en-US" sz="4000" b="1" dirty="0" smtClean="0"/>
              <a:t>f the Declaration</a:t>
            </a:r>
            <a:endParaRPr lang="en-US" sz="4000" b="1" dirty="0"/>
          </a:p>
        </p:txBody>
      </p:sp>
      <p:pic>
        <p:nvPicPr>
          <p:cNvPr id="2050" name="Picture 2" descr="File:Thomas Jefferson by Rembrandt Peale, 1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92" y="762000"/>
            <a:ext cx="2286000" cy="2726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epa.newschool.edu/het/profiles/image/Rousseau.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1828800"/>
            <a:ext cx="2208886" cy="2726839"/>
          </a:xfrm>
          <a:prstGeom prst="rect">
            <a:avLst/>
          </a:prstGeom>
          <a:noFill/>
          <a:ln w="9525">
            <a:noFill/>
            <a:miter lim="800000"/>
            <a:headEnd/>
            <a:tailEnd/>
          </a:ln>
        </p:spPr>
      </p:pic>
      <p:pic>
        <p:nvPicPr>
          <p:cNvPr id="2052" name="Picture 4" descr="File:Union flag 1606 (Kings Colors).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3733800"/>
            <a:ext cx="317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4555639"/>
            <a:ext cx="2208886" cy="954107"/>
          </a:xfrm>
          <a:prstGeom prst="rect">
            <a:avLst/>
          </a:prstGeom>
          <a:noFill/>
        </p:spPr>
        <p:txBody>
          <a:bodyPr wrap="square" rtlCol="0">
            <a:spAutoFit/>
          </a:bodyPr>
          <a:lstStyle/>
          <a:p>
            <a:pPr algn="ctr"/>
            <a:r>
              <a:rPr lang="en-US" sz="2800" b="1" dirty="0" smtClean="0">
                <a:latin typeface="+mn-lt"/>
              </a:rPr>
              <a:t>Jean J. Rousseau</a:t>
            </a:r>
            <a:endParaRPr lang="en-US" sz="2800" b="1" dirty="0">
              <a:latin typeface="+mn-lt"/>
            </a:endParaRPr>
          </a:p>
        </p:txBody>
      </p:sp>
      <p:sp>
        <p:nvSpPr>
          <p:cNvPr id="8" name="TextBox 7"/>
          <p:cNvSpPr txBox="1"/>
          <p:nvPr/>
        </p:nvSpPr>
        <p:spPr>
          <a:xfrm>
            <a:off x="353192" y="3505200"/>
            <a:ext cx="2286000" cy="800219"/>
          </a:xfrm>
          <a:prstGeom prst="rect">
            <a:avLst/>
          </a:prstGeom>
          <a:noFill/>
        </p:spPr>
        <p:txBody>
          <a:bodyPr wrap="square" rtlCol="0">
            <a:spAutoFit/>
          </a:bodyPr>
          <a:lstStyle/>
          <a:p>
            <a:pPr algn="ctr"/>
            <a:r>
              <a:rPr lang="en-US" sz="2600" b="1" dirty="0" smtClean="0">
                <a:latin typeface="+mn-lt"/>
              </a:rPr>
              <a:t>US Declaration </a:t>
            </a:r>
            <a:r>
              <a:rPr lang="en-US" sz="2000" b="1" dirty="0" smtClean="0">
                <a:latin typeface="+mn-lt"/>
              </a:rPr>
              <a:t>of Independence</a:t>
            </a:r>
            <a:endParaRPr lang="en-US" sz="2000" b="1" dirty="0">
              <a:latin typeface="+mn-lt"/>
            </a:endParaRPr>
          </a:p>
        </p:txBody>
      </p:sp>
      <p:sp>
        <p:nvSpPr>
          <p:cNvPr id="9" name="TextBox 8"/>
          <p:cNvSpPr txBox="1"/>
          <p:nvPr/>
        </p:nvSpPr>
        <p:spPr>
          <a:xfrm>
            <a:off x="5715000" y="5633545"/>
            <a:ext cx="3175000" cy="954107"/>
          </a:xfrm>
          <a:prstGeom prst="rect">
            <a:avLst/>
          </a:prstGeom>
          <a:noFill/>
        </p:spPr>
        <p:txBody>
          <a:bodyPr wrap="square" rtlCol="0">
            <a:spAutoFit/>
          </a:bodyPr>
          <a:lstStyle/>
          <a:p>
            <a:pPr algn="ctr"/>
            <a:r>
              <a:rPr lang="en-US" sz="2800" b="1" dirty="0" smtClean="0">
                <a:latin typeface="+mn-lt"/>
              </a:rPr>
              <a:t>The British System of Gov.</a:t>
            </a:r>
            <a:endParaRPr lang="en-US" sz="2800" b="1" dirty="0">
              <a:latin typeface="+mn-lt"/>
            </a:endParaRPr>
          </a:p>
        </p:txBody>
      </p:sp>
    </p:spTree>
    <p:extLst>
      <p:ext uri="{BB962C8B-B14F-4D97-AF65-F5344CB8AC3E}">
        <p14:creationId xmlns:p14="http://schemas.microsoft.com/office/powerpoint/2010/main" val="5073052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smtClean="0"/>
              <a:t>WOMEN</a:t>
            </a:r>
            <a:r>
              <a:rPr lang="en-US" sz="4800" dirty="0" smtClean="0">
                <a:latin typeface="Garamond" panose="02020404030301010803" pitchFamily="18" charset="0"/>
              </a:rPr>
              <a:t>’</a:t>
            </a:r>
            <a:r>
              <a:rPr lang="en-US" sz="4800" dirty="0" smtClean="0"/>
              <a:t>S MARCH ON VERSAILLES</a:t>
            </a:r>
            <a:endParaRPr lang="en-US" sz="4800" dirty="0"/>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smtClean="0"/>
              <a:t>October, 1789</a:t>
            </a:r>
            <a:endParaRPr lang="en-US" b="1" dirty="0"/>
          </a:p>
        </p:txBody>
      </p:sp>
      <p:pic>
        <p:nvPicPr>
          <p:cNvPr id="1026" name="Picture 2" descr="http://upload.wikimedia.org/wikipedia/commons/thumb/e/eb/Women%27s_March_on_Versailles01.jpg/1280px-Women%27s_March_on_Versaille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805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smtClean="0"/>
              <a:t>WOMEN</a:t>
            </a:r>
            <a:r>
              <a:rPr lang="en-US" sz="4800" dirty="0" smtClean="0">
                <a:latin typeface="Garamond" panose="02020404030301010803" pitchFamily="18" charset="0"/>
              </a:rPr>
              <a:t>’</a:t>
            </a:r>
            <a:r>
              <a:rPr lang="en-US" sz="4800" dirty="0" smtClean="0"/>
              <a:t>S MARCH ON VERSAILLES</a:t>
            </a:r>
            <a:endParaRPr lang="en-US" sz="4800" dirty="0"/>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smtClean="0"/>
              <a:t>October, 1789</a:t>
            </a:r>
            <a:endParaRPr lang="en-US" b="1" dirty="0"/>
          </a:p>
        </p:txBody>
      </p:sp>
      <p:pic>
        <p:nvPicPr>
          <p:cNvPr id="1026" name="Picture 2" descr="http://upload.wikimedia.org/wikipedia/commons/thumb/e/eb/Women%27s_March_on_Versailles01.jpg/1280px-Women%27s_March_on_Versaille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639270"/>
            <a:ext cx="9144000" cy="923330"/>
          </a:xfrm>
          <a:prstGeom prst="rect">
            <a:avLst/>
          </a:prstGeom>
          <a:solidFill>
            <a:schemeClr val="bg1">
              <a:lumMod val="20000"/>
              <a:lumOff val="80000"/>
              <a:alpha val="9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5400" b="1" dirty="0" smtClean="0">
                <a:solidFill>
                  <a:schemeClr val="bg2"/>
                </a:solidFill>
              </a:rPr>
              <a:t>ROYAL FAMILY </a:t>
            </a:r>
            <a:r>
              <a:rPr lang="en-US" sz="5400" b="1" dirty="0" smtClean="0">
                <a:solidFill>
                  <a:schemeClr val="bg2"/>
                </a:solidFill>
                <a:sym typeface="Wingdings" panose="05000000000000000000" pitchFamily="2" charset="2"/>
              </a:rPr>
              <a:t> PARIS</a:t>
            </a:r>
            <a:endParaRPr lang="en-US" sz="5400" b="1" dirty="0">
              <a:solidFill>
                <a:schemeClr val="bg2"/>
              </a:solidFill>
            </a:endParaRPr>
          </a:p>
        </p:txBody>
      </p:sp>
    </p:spTree>
    <p:extLst>
      <p:ext uri="{BB962C8B-B14F-4D97-AF65-F5344CB8AC3E}">
        <p14:creationId xmlns:p14="http://schemas.microsoft.com/office/powerpoint/2010/main" val="21453143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143000"/>
          </a:xfrm>
        </p:spPr>
        <p:txBody>
          <a:bodyPr/>
          <a:lstStyle/>
          <a:p>
            <a:r>
              <a:rPr lang="en-US" sz="4800" dirty="0" smtClean="0"/>
              <a:t>WOMEN</a:t>
            </a:r>
            <a:r>
              <a:rPr lang="en-US" sz="4800" dirty="0" smtClean="0">
                <a:latin typeface="Garamond" panose="02020404030301010803" pitchFamily="18" charset="0"/>
              </a:rPr>
              <a:t>’</a:t>
            </a:r>
            <a:r>
              <a:rPr lang="en-US" sz="4800" dirty="0" smtClean="0"/>
              <a:t>S MARCH ON VERSAILLES</a:t>
            </a:r>
            <a:endParaRPr lang="en-US" sz="4800" dirty="0"/>
          </a:p>
        </p:txBody>
      </p:sp>
      <p:sp>
        <p:nvSpPr>
          <p:cNvPr id="3" name="Content Placeholder 2"/>
          <p:cNvSpPr>
            <a:spLocks noGrp="1"/>
          </p:cNvSpPr>
          <p:nvPr>
            <p:ph idx="1"/>
          </p:nvPr>
        </p:nvSpPr>
        <p:spPr>
          <a:xfrm>
            <a:off x="6324600" y="914400"/>
            <a:ext cx="2514600" cy="533400"/>
          </a:xfrm>
        </p:spPr>
        <p:txBody>
          <a:bodyPr/>
          <a:lstStyle/>
          <a:p>
            <a:pPr marL="0" indent="0">
              <a:buNone/>
            </a:pPr>
            <a:r>
              <a:rPr lang="en-US" b="1" dirty="0" smtClean="0"/>
              <a:t>October, 1789</a:t>
            </a:r>
            <a:endParaRPr lang="en-US" b="1" dirty="0"/>
          </a:p>
        </p:txBody>
      </p:sp>
      <p:pic>
        <p:nvPicPr>
          <p:cNvPr id="1026" name="Picture 2" descr="http://upload.wikimedia.org/wikipedia/commons/thumb/e/eb/Women%27s_March_on_Versailles01.jpg/1280px-Women%27s_March_on_Versailles01.jpg"/>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23459"/>
          <a:stretch/>
        </p:blipFill>
        <p:spPr bwMode="auto">
          <a:xfrm>
            <a:off x="0" y="0"/>
            <a:ext cx="92201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313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0">
          <a:gsLst>
            <a:gs pos="0">
              <a:schemeClr val="bg1">
                <a:lumMod val="75000"/>
              </a:schemeClr>
            </a:gs>
            <a:gs pos="100000">
              <a:schemeClr val="bg1">
                <a:gamma/>
                <a:shade val="90980"/>
                <a:invGamma/>
              </a:schemeClr>
            </a:gs>
          </a:gsLst>
          <a:lin ang="5400000" scaled="1"/>
          <a:tileRect/>
        </a:gradFill>
        <a:effectLst/>
      </p:bgPr>
    </p:bg>
    <p:spTree>
      <p:nvGrpSpPr>
        <p:cNvPr id="1" name=""/>
        <p:cNvGrpSpPr/>
        <p:nvPr/>
      </p:nvGrpSpPr>
      <p:grpSpPr>
        <a:xfrm>
          <a:off x="0" y="0"/>
          <a:ext cx="0" cy="0"/>
          <a:chOff x="0" y="0"/>
          <a:chExt cx="0" cy="0"/>
        </a:xfrm>
      </p:grpSpPr>
      <p:pic>
        <p:nvPicPr>
          <p:cNvPr id="5122" name="Picture 2" descr="http://catherinedelors.com/blog/wp-content/uploads/Paris-Port-au-bl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r="18694" b="18919"/>
          <a:stretch/>
        </p:blipFill>
        <p:spPr bwMode="auto">
          <a:xfrm>
            <a:off x="1" y="1"/>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Rot="1" noChangeArrowheads="1"/>
          </p:cNvSpPr>
          <p:nvPr>
            <p:ph type="title"/>
          </p:nvPr>
        </p:nvSpPr>
        <p:spPr>
          <a:xfrm>
            <a:off x="57150" y="666750"/>
            <a:ext cx="4514850" cy="1771650"/>
          </a:xfrm>
        </p:spPr>
        <p:txBody>
          <a:bodyPr/>
          <a:lstStyle/>
          <a:p>
            <a:pPr eaLnBrk="1" hangingPunct="1">
              <a:lnSpc>
                <a:spcPct val="85000"/>
              </a:lnSpc>
              <a:defRPr/>
            </a:pPr>
            <a:r>
              <a:rPr lang="en-US" sz="9600" dirty="0" smtClean="0">
                <a:solidFill>
                  <a:schemeClr val="tx1">
                    <a:lumMod val="50000"/>
                  </a:schemeClr>
                </a:solidFill>
              </a:rPr>
              <a:t>Parisian</a:t>
            </a:r>
            <a:r>
              <a:rPr lang="en-US" sz="9600" b="1" dirty="0" smtClean="0">
                <a:solidFill>
                  <a:schemeClr val="tx1">
                    <a:lumMod val="50000"/>
                  </a:schemeClr>
                </a:solidFill>
              </a:rPr>
              <a:t> </a:t>
            </a:r>
            <a:r>
              <a:rPr lang="en-US" sz="6600" dirty="0" smtClean="0">
                <a:solidFill>
                  <a:schemeClr val="tx1">
                    <a:lumMod val="50000"/>
                  </a:schemeClr>
                </a:solidFill>
              </a:rPr>
              <a:t>Revolution</a:t>
            </a:r>
          </a:p>
        </p:txBody>
      </p:sp>
      <p:sp>
        <p:nvSpPr>
          <p:cNvPr id="8195" name="Rectangle 3"/>
          <p:cNvSpPr>
            <a:spLocks noGrp="1" noRot="1" noChangeArrowheads="1"/>
          </p:cNvSpPr>
          <p:nvPr>
            <p:ph idx="1"/>
          </p:nvPr>
        </p:nvSpPr>
        <p:spPr>
          <a:xfrm>
            <a:off x="3352800" y="3810000"/>
            <a:ext cx="5051426" cy="1676400"/>
          </a:xfrm>
        </p:spPr>
        <p:style>
          <a:lnRef idx="1">
            <a:schemeClr val="accent4"/>
          </a:lnRef>
          <a:fillRef idx="2">
            <a:schemeClr val="accent4"/>
          </a:fillRef>
          <a:effectRef idx="1">
            <a:schemeClr val="accent4"/>
          </a:effectRef>
          <a:fontRef idx="minor">
            <a:schemeClr val="dk1"/>
          </a:fontRef>
        </p:style>
        <p:txBody>
          <a:bodyPr anchor="ctr"/>
          <a:lstStyle/>
          <a:p>
            <a:pPr marL="0" indent="0" eaLnBrk="1" hangingPunct="1">
              <a:buFont typeface="Arial" charset="0"/>
              <a:buNone/>
              <a:defRPr/>
            </a:pPr>
            <a:r>
              <a:rPr lang="en-US" dirty="0" smtClean="0">
                <a:solidFill>
                  <a:schemeClr val="tx2"/>
                </a:solidFill>
              </a:rPr>
              <a:t>After the Women’s March on Versailles, Paris became the Revolution’s epicenter.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33800" y="304800"/>
            <a:ext cx="5410200" cy="3429000"/>
          </a:xfrm>
        </p:spPr>
        <p:txBody>
          <a:bodyPr anchor="ctr"/>
          <a:lstStyle/>
          <a:p>
            <a:pPr eaLnBrk="1" hangingPunct="1">
              <a:lnSpc>
                <a:spcPct val="85000"/>
              </a:lnSpc>
              <a:defRPr/>
            </a:pPr>
            <a:r>
              <a:rPr lang="en-US" sz="8000" dirty="0" smtClean="0"/>
              <a:t>The French Revolution </a:t>
            </a:r>
            <a:r>
              <a:rPr lang="en-US" sz="7200" dirty="0" smtClean="0"/>
              <a:t>Radicalizes</a:t>
            </a:r>
            <a:endParaRPr lang="en-US" sz="6600" dirty="0" smtClean="0"/>
          </a:p>
        </p:txBody>
      </p:sp>
      <p:sp>
        <p:nvSpPr>
          <p:cNvPr id="3" name="Rectangle 2"/>
          <p:cNvSpPr/>
          <p:nvPr/>
        </p:nvSpPr>
        <p:spPr>
          <a:xfrm>
            <a:off x="3733800" y="3581400"/>
            <a:ext cx="5410200" cy="923330"/>
          </a:xfrm>
          <a:prstGeom prst="rect">
            <a:avLst/>
          </a:prstGeom>
        </p:spPr>
        <p:txBody>
          <a:bodyPr wrap="square">
            <a:spAutoFit/>
          </a:bodyPr>
          <a:lstStyle/>
          <a:p>
            <a:pPr algn="ctr"/>
            <a:r>
              <a:rPr lang="en-US" sz="5400" b="1" dirty="0" smtClean="0">
                <a:solidFill>
                  <a:schemeClr val="tx2">
                    <a:lumMod val="60000"/>
                    <a:lumOff val="40000"/>
                  </a:schemeClr>
                </a:solidFill>
                <a:latin typeface="BlackJack" panose="02000504030000020004" pitchFamily="2" charset="0"/>
              </a:rPr>
              <a:t>1790-1792</a:t>
            </a:r>
            <a:endParaRPr lang="en-US" sz="5400" b="1" dirty="0">
              <a:solidFill>
                <a:schemeClr val="tx2">
                  <a:lumMod val="60000"/>
                  <a:lumOff val="40000"/>
                </a:schemeClr>
              </a:solidFill>
              <a:latin typeface="BlackJack" panose="02000504030000020004" pitchFamily="2" charset="0"/>
            </a:endParaRPr>
          </a:p>
        </p:txBody>
      </p:sp>
      <p:pic>
        <p:nvPicPr>
          <p:cNvPr id="4098" name="Picture 2" descr="File:Exécution de Marie Antoinette le 16 octobre 1793.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23" r="31611"/>
          <a:stretch/>
        </p:blipFill>
        <p:spPr bwMode="auto">
          <a:xfrm>
            <a:off x="0" y="-17194"/>
            <a:ext cx="3733800" cy="68751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4724400"/>
            <a:ext cx="3276600" cy="1499150"/>
          </a:xfrm>
          <a:prstGeom prst="rect">
            <a:avLst/>
          </a:prstGeom>
        </p:spPr>
      </p:pic>
      <p:sp>
        <p:nvSpPr>
          <p:cNvPr id="6" name="TextBox 5"/>
          <p:cNvSpPr txBox="1"/>
          <p:nvPr/>
        </p:nvSpPr>
        <p:spPr>
          <a:xfrm rot="21349448">
            <a:off x="237984" y="419697"/>
            <a:ext cx="3257832" cy="2800767"/>
          </a:xfrm>
          <a:prstGeom prst="rect">
            <a:avLst/>
          </a:prstGeom>
          <a:solidFill>
            <a:schemeClr val="bg2">
              <a:alpha val="75000"/>
            </a:schemeClr>
          </a:solidFill>
          <a:ln>
            <a:noFill/>
          </a:ln>
          <a:effectLst/>
        </p:spPr>
        <p:txBody>
          <a:bodyPr wrap="square" rtlCol="0">
            <a:spAutoFit/>
          </a:bodyPr>
          <a:lstStyle/>
          <a:p>
            <a:pPr algn="ctr"/>
            <a:r>
              <a:rPr lang="en-US" sz="8800" dirty="0" smtClean="0">
                <a:solidFill>
                  <a:schemeClr val="tx1">
                    <a:lumMod val="20000"/>
                    <a:lumOff val="80000"/>
                  </a:schemeClr>
                </a:solidFill>
                <a:latin typeface="Bujardet Freres (Unregistered)" pitchFamily="2" charset="0"/>
              </a:rPr>
              <a:t>NEXT UP</a:t>
            </a:r>
            <a:endParaRPr lang="en-US" sz="8800" dirty="0">
              <a:solidFill>
                <a:schemeClr val="tx1">
                  <a:lumMod val="20000"/>
                  <a:lumOff val="80000"/>
                </a:schemeClr>
              </a:solidFill>
              <a:latin typeface="Bujardet Freres (Unregistered)" pitchFamily="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2060209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52" t="552" r="1456" b="1087"/>
          <a:stretch/>
        </p:blipFill>
        <p:spPr bwMode="auto">
          <a:xfrm>
            <a:off x="-1" y="-38100"/>
            <a:ext cx="9144001" cy="6896100"/>
          </a:xfrm>
          <a:prstGeom prst="rect">
            <a:avLst/>
          </a:prstGeom>
          <a:noFill/>
          <a:ln w="9525">
            <a:noFill/>
            <a:miter lim="800000"/>
            <a:headEnd/>
            <a:tailEnd/>
          </a:ln>
          <a:effectLst/>
        </p:spPr>
      </p:pic>
      <p:sp>
        <p:nvSpPr>
          <p:cNvPr id="5" name="Rectangle 4"/>
          <p:cNvSpPr/>
          <p:nvPr/>
        </p:nvSpPr>
        <p:spPr>
          <a:xfrm>
            <a:off x="1600200" y="381000"/>
            <a:ext cx="7010400" cy="193899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6000" b="1" dirty="0" smtClean="0">
                <a:solidFill>
                  <a:srgbClr val="223C42"/>
                </a:solidFill>
                <a:effectLst>
                  <a:outerShdw blurRad="50800" dist="50800" dir="5400000" algn="ctr" rotWithShape="0">
                    <a:srgbClr val="D2D3C1"/>
                  </a:outerShdw>
                </a:effectLst>
              </a:rPr>
              <a:t>Battle of the </a:t>
            </a:r>
            <a:br>
              <a:rPr lang="en-US" sz="6000" b="1" dirty="0" smtClean="0">
                <a:solidFill>
                  <a:srgbClr val="223C42"/>
                </a:solidFill>
                <a:effectLst>
                  <a:outerShdw blurRad="50800" dist="50800" dir="5400000" algn="ctr" rotWithShape="0">
                    <a:srgbClr val="D2D3C1"/>
                  </a:outerShdw>
                </a:effectLst>
              </a:rPr>
            </a:br>
            <a:r>
              <a:rPr lang="en-US" sz="6000" b="1" dirty="0" smtClean="0">
                <a:solidFill>
                  <a:srgbClr val="223C42"/>
                </a:solidFill>
                <a:effectLst>
                  <a:outerShdw blurRad="50800" dist="50800" dir="5400000" algn="ctr" rotWithShape="0">
                    <a:srgbClr val="D2D3C1"/>
                  </a:outerShdw>
                </a:effectLst>
              </a:rPr>
              <a:t>Chesapeake</a:t>
            </a:r>
            <a:endParaRPr lang="en-US" sz="6000" b="1" dirty="0">
              <a:solidFill>
                <a:srgbClr val="223C42"/>
              </a:solidFill>
              <a:effectLst>
                <a:outerShdw blurRad="50800" dist="50800" dir="5400000" algn="ctr" rotWithShape="0">
                  <a:srgbClr val="D2D3C1"/>
                </a:outerShdw>
              </a:effectLst>
            </a:endParaRPr>
          </a:p>
        </p:txBody>
      </p:sp>
    </p:spTree>
    <p:extLst>
      <p:ext uri="{BB962C8B-B14F-4D97-AF65-F5344CB8AC3E}">
        <p14:creationId xmlns:p14="http://schemas.microsoft.com/office/powerpoint/2010/main" val="2467180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6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625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99000">
              <a:schemeClr val="bg2"/>
            </a:gs>
          </a:gsLst>
          <a:lin ang="5400000" scaled="1"/>
          <a:tileRect/>
        </a:gradFill>
        <a:effectLst/>
      </p:bgPr>
    </p:bg>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696985270"/>
              </p:ext>
            </p:extLst>
          </p:nvPr>
        </p:nvGraphicFramePr>
        <p:xfrm>
          <a:off x="-18393" y="433552"/>
          <a:ext cx="9144000" cy="64008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900801" y="3048000"/>
            <a:ext cx="1528199" cy="1638300"/>
          </a:xfrm>
          <a:prstGeom prst="ellipse">
            <a:avLst/>
          </a:prstGeom>
          <a:noFill/>
          <a:ln w="9525">
            <a:noFill/>
            <a:miter lim="800000"/>
            <a:headEnd/>
            <a:tailEnd/>
          </a:ln>
          <a:effectLst/>
        </p:spPr>
      </p:pic>
      <p:pic>
        <p:nvPicPr>
          <p:cNvPr id="1026" name="Picture 2" descr="C:\Users\Tom\AppData\Local\Microsoft\Windows\Temporary Internet Files\Content.IE5\51PNCNAR\MP900341943[1].jpg"/>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715000" y="23648"/>
            <a:ext cx="3436884" cy="24516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5715000" cy="1143000"/>
          </a:xfrm>
        </p:spPr>
        <p:txBody>
          <a:bodyPr/>
          <a:lstStyle/>
          <a:p>
            <a:r>
              <a:rPr lang="en-US" sz="8000" dirty="0" smtClean="0">
                <a:latin typeface="Bujardet Freres (Unregistered)" pitchFamily="2" charset="0"/>
              </a:rPr>
              <a:t>Budget Crisis</a:t>
            </a:r>
            <a:endParaRPr lang="en-US" sz="8000" dirty="0">
              <a:latin typeface="Bujardet Freres (Unregistered)" pitchFamily="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fontScheme name="French Fonts">
      <a:majorFont>
        <a:latin typeface="Bujardet Freres (Unregistered)"/>
        <a:ea typeface=""/>
        <a:cs typeface=""/>
      </a:majorFont>
      <a:minorFont>
        <a:latin typeface="IM FELL Double P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1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1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6.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27.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2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2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2.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3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3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0.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2.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3.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4.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6.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4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50.xml><?xml version="1.0" encoding="utf-8"?>
<a:themeOverride xmlns:a="http://schemas.openxmlformats.org/drawingml/2006/main">
  <a:clrScheme name="FrenchRevolutionDark">
    <a:dk1>
      <a:srgbClr val="A34233"/>
    </a:dk1>
    <a:lt1>
      <a:srgbClr val="E6E6D5"/>
    </a:lt1>
    <a:dk2>
      <a:srgbClr val="703932"/>
    </a:dk2>
    <a:lt2>
      <a:srgbClr val="E6E6D5"/>
    </a:lt2>
    <a:accent1>
      <a:srgbClr val="E6E6D5"/>
    </a:accent1>
    <a:accent2>
      <a:srgbClr val="E6E6D5"/>
    </a:accent2>
    <a:accent3>
      <a:srgbClr val="E6E6D5"/>
    </a:accent3>
    <a:accent4>
      <a:srgbClr val="9A9AA5"/>
    </a:accent4>
    <a:accent5>
      <a:srgbClr val="9A9AA5"/>
    </a:accent5>
    <a:accent6>
      <a:srgbClr val="9A9AA5"/>
    </a:accent6>
    <a:hlink>
      <a:srgbClr val="E6E6D5"/>
    </a:hlink>
    <a:folHlink>
      <a:srgbClr val="9A9AA5"/>
    </a:folHlink>
  </a:clrScheme>
</a:themeOverride>
</file>

<file path=ppt/theme/themeOverride51.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6.xml><?xml version="1.0" encoding="utf-8"?>
<a:themeOverride xmlns:a="http://schemas.openxmlformats.org/drawingml/2006/main">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8.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ppt/theme/themeOverride9.xml><?xml version="1.0" encoding="utf-8"?>
<a:themeOverride xmlns:a="http://schemas.openxmlformats.org/drawingml/2006/main">
  <a:clrScheme name="StormingBastille">
    <a:dk1>
      <a:srgbClr val="111634"/>
    </a:dk1>
    <a:lt1>
      <a:srgbClr val="E8DEBB"/>
    </a:lt1>
    <a:dk2>
      <a:srgbClr val="573035"/>
    </a:dk2>
    <a:lt2>
      <a:srgbClr val="87A1B8"/>
    </a:lt2>
    <a:accent1>
      <a:srgbClr val="E8DEBB"/>
    </a:accent1>
    <a:accent2>
      <a:srgbClr val="E8DEBB"/>
    </a:accent2>
    <a:accent3>
      <a:srgbClr val="E8DEBB"/>
    </a:accent3>
    <a:accent4>
      <a:srgbClr val="E8DEBB"/>
    </a:accent4>
    <a:accent5>
      <a:srgbClr val="87A1B8"/>
    </a:accent5>
    <a:accent6>
      <a:srgbClr val="87A1B8"/>
    </a:accent6>
    <a:hlink>
      <a:srgbClr val="C58559"/>
    </a:hlink>
    <a:folHlink>
      <a:srgbClr val="87A1B8"/>
    </a:folHlink>
  </a:clrScheme>
</a:themeOverride>
</file>

<file path=docProps/app.xml><?xml version="1.0" encoding="utf-8"?>
<Properties xmlns="http://schemas.openxmlformats.org/officeDocument/2006/extended-properties" xmlns:vt="http://schemas.openxmlformats.org/officeDocument/2006/docPropsVTypes">
  <Template>Compass</Template>
  <TotalTime>12474</TotalTime>
  <Words>961</Words>
  <Application>Microsoft Office PowerPoint</Application>
  <PresentationFormat>On-screen Show (4:3)</PresentationFormat>
  <Paragraphs>344</Paragraphs>
  <Slides>66</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66</vt:i4>
      </vt:variant>
    </vt:vector>
  </HeadingPairs>
  <TitlesOfParts>
    <vt:vector size="77" baseType="lpstr">
      <vt:lpstr>Bujardet Freres (Unregistered)</vt:lpstr>
      <vt:lpstr>Wingdings</vt:lpstr>
      <vt:lpstr>IM FELL Double Pica</vt:lpstr>
      <vt:lpstr>Arial</vt:lpstr>
      <vt:lpstr>Gill Sans MT</vt:lpstr>
      <vt:lpstr>Calibri</vt:lpstr>
      <vt:lpstr>Garamond</vt:lpstr>
      <vt:lpstr>Tahoma</vt:lpstr>
      <vt:lpstr>BlackJack</vt:lpstr>
      <vt:lpstr>Office Theme</vt:lpstr>
      <vt:lpstr>1_Office Theme</vt:lpstr>
      <vt:lpstr>1789</vt:lpstr>
      <vt:lpstr>the  Old Regime</vt:lpstr>
      <vt:lpstr>The Tax Burden in America Today</vt:lpstr>
      <vt:lpstr>The Tax Burden in America Today</vt:lpstr>
      <vt:lpstr>exempt</vt:lpstr>
      <vt:lpstr>The American Revolution</vt:lpstr>
      <vt:lpstr>PowerPoint Presentation</vt:lpstr>
      <vt:lpstr>PowerPoint Presentation</vt:lpstr>
      <vt:lpstr>Budget Crisis</vt:lpstr>
      <vt:lpstr>Aristocratic Resurgence</vt:lpstr>
      <vt:lpstr>The Assembly  of Notables</vt:lpstr>
      <vt:lpstr>The Assembly  of Notables</vt:lpstr>
      <vt:lpstr>The Assembly  of Notables</vt:lpstr>
      <vt:lpstr>The Estates General</vt:lpstr>
      <vt:lpstr>Outdated</vt:lpstr>
      <vt:lpstr>PowerPoint Presentation</vt:lpstr>
      <vt:lpstr>BOURGEOISIE</vt:lpstr>
      <vt:lpstr>BOURGEOISIE</vt:lpstr>
      <vt:lpstr>PowerPoint Presentation</vt:lpstr>
      <vt:lpstr>PowerPoint Presentation</vt:lpstr>
      <vt:lpstr>What is The  Third Estate?</vt:lpstr>
      <vt:lpstr>Reform Proposals</vt:lpstr>
      <vt:lpstr>Reform Proposals</vt:lpstr>
      <vt:lpstr>Reform Proposals</vt:lpstr>
      <vt:lpstr>Indecision</vt:lpstr>
      <vt:lpstr>TWICE  AS MANY  ANGRY DELEGATES</vt:lpstr>
      <vt:lpstr>Estates General Convenes</vt:lpstr>
      <vt:lpstr>HAT FIASCO</vt:lpstr>
      <vt:lpstr>The National Assembly</vt:lpstr>
      <vt:lpstr>The National Assembly</vt:lpstr>
      <vt:lpstr>The National Assembly</vt:lpstr>
      <vt:lpstr>Three  Days  Later</vt:lpstr>
      <vt:lpstr>The Tennis  Court Oath</vt:lpstr>
      <vt:lpstr>The Tennis  Court Oath</vt:lpstr>
      <vt:lpstr>PowerPoint Presentation</vt:lpstr>
      <vt:lpstr>Compare</vt:lpstr>
      <vt:lpstr>CAPITULATION</vt:lpstr>
      <vt:lpstr>CAPITULATION</vt:lpstr>
      <vt:lpstr>PowerPoint Presentation</vt:lpstr>
      <vt:lpstr>Meanwhile, in Paris...</vt:lpstr>
      <vt:lpstr>The Bastille</vt:lpstr>
      <vt:lpstr>PowerPoint Presentation</vt:lpstr>
      <vt:lpstr>And in the Countryside...</vt:lpstr>
      <vt:lpstr>PowerPoint Presentation</vt:lpstr>
      <vt:lpstr>PowerPoint Presentation</vt:lpstr>
      <vt:lpstr>PowerPoint Presentation</vt:lpstr>
      <vt:lpstr>PowerPoint Presentation</vt:lpstr>
      <vt:lpstr>The Great Fear</vt:lpstr>
      <vt:lpstr>PowerPoint Presentation</vt:lpstr>
      <vt:lpstr>Decrees of  August 4th</vt:lpstr>
      <vt:lpstr>The Rights of Man</vt:lpstr>
      <vt:lpstr>[Classical] Liberalism</vt:lpstr>
      <vt:lpstr>[Classical] Liberalism</vt:lpstr>
      <vt:lpstr>[Classical] Liberalism</vt:lpstr>
      <vt:lpstr>PowerPoint Presentation</vt:lpstr>
      <vt:lpstr>The  Declaration  of the  Rights of Man  and the Citizen</vt:lpstr>
      <vt:lpstr>PowerPoint Presentation</vt:lpstr>
      <vt:lpstr>From the SC Department of Education</vt:lpstr>
      <vt:lpstr>PowerPoint Presentation</vt:lpstr>
      <vt:lpstr>INFLUENCERS</vt:lpstr>
      <vt:lpstr>WOMEN’S MARCH ON VERSAILLES</vt:lpstr>
      <vt:lpstr>WOMEN’S MARCH ON VERSAILLES</vt:lpstr>
      <vt:lpstr>WOMEN’S MARCH ON VERSAILLES</vt:lpstr>
      <vt:lpstr>Parisian Revolution</vt:lpstr>
      <vt:lpstr>The French Revolution Radicalizes</vt:lpstr>
      <vt:lpstr>PowerPoint Presentation</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French Revolution of 1789</dc:title>
  <dc:creator>Tom Richey</dc:creator>
  <cp:lastModifiedBy>PK136TS</cp:lastModifiedBy>
  <cp:revision>473</cp:revision>
  <dcterms:created xsi:type="dcterms:W3CDTF">2007-09-20T15:48:38Z</dcterms:created>
  <dcterms:modified xsi:type="dcterms:W3CDTF">2014-07-02T17:47:38Z</dcterms:modified>
</cp:coreProperties>
</file>