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73" r:id="rId3"/>
  </p:sldMasterIdLst>
  <p:notesMasterIdLst>
    <p:notesMasterId r:id="rId52"/>
  </p:notesMasterIdLst>
  <p:sldIdLst>
    <p:sldId id="256" r:id="rId4"/>
    <p:sldId id="269" r:id="rId5"/>
    <p:sldId id="270" r:id="rId6"/>
    <p:sldId id="267" r:id="rId7"/>
    <p:sldId id="298" r:id="rId8"/>
    <p:sldId id="299" r:id="rId9"/>
    <p:sldId id="268" r:id="rId10"/>
    <p:sldId id="271" r:id="rId11"/>
    <p:sldId id="308" r:id="rId12"/>
    <p:sldId id="274" r:id="rId13"/>
    <p:sldId id="273" r:id="rId14"/>
    <p:sldId id="276" r:id="rId15"/>
    <p:sldId id="272" r:id="rId16"/>
    <p:sldId id="257" r:id="rId17"/>
    <p:sldId id="258" r:id="rId18"/>
    <p:sldId id="279" r:id="rId19"/>
    <p:sldId id="283" r:id="rId20"/>
    <p:sldId id="281" r:id="rId21"/>
    <p:sldId id="282" r:id="rId22"/>
    <p:sldId id="280" r:id="rId23"/>
    <p:sldId id="284" r:id="rId24"/>
    <p:sldId id="286" r:id="rId25"/>
    <p:sldId id="287" r:id="rId26"/>
    <p:sldId id="292" r:id="rId27"/>
    <p:sldId id="288" r:id="rId28"/>
    <p:sldId id="300" r:id="rId29"/>
    <p:sldId id="259" r:id="rId30"/>
    <p:sldId id="295" r:id="rId31"/>
    <p:sldId id="293" r:id="rId32"/>
    <p:sldId id="291" r:id="rId33"/>
    <p:sldId id="296" r:id="rId34"/>
    <p:sldId id="297" r:id="rId35"/>
    <p:sldId id="289" r:id="rId36"/>
    <p:sldId id="263" r:id="rId37"/>
    <p:sldId id="294" r:id="rId38"/>
    <p:sldId id="264" r:id="rId39"/>
    <p:sldId id="278" r:id="rId40"/>
    <p:sldId id="310" r:id="rId41"/>
    <p:sldId id="277" r:id="rId42"/>
    <p:sldId id="266" r:id="rId43"/>
    <p:sldId id="265" r:id="rId44"/>
    <p:sldId id="307" r:id="rId45"/>
    <p:sldId id="302" r:id="rId46"/>
    <p:sldId id="303" r:id="rId47"/>
    <p:sldId id="304" r:id="rId48"/>
    <p:sldId id="309" r:id="rId49"/>
    <p:sldId id="305" r:id="rId50"/>
    <p:sldId id="290" r:id="rId5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Helvetica" panose="020B0604020202020204" pitchFamily="34" charset="0"/>
      <p:regular r:id="rId57"/>
      <p:bold r:id="rId58"/>
      <p:italic r:id="rId59"/>
      <p:boldItalic r:id="rId60"/>
    </p:embeddedFont>
    <p:embeddedFont>
      <p:font typeface="Junicode" panose="020B0604020202020204" charset="2"/>
      <p:regular r:id="rId61"/>
      <p:bold r:id="rId62"/>
      <p:italic r:id="rId63"/>
      <p:boldItalic r:id="rId64"/>
    </p:embeddedFont>
    <p:embeddedFont>
      <p:font typeface="BlackChancery" panose="020B0604020202020204"/>
      <p:regular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3B43"/>
    <a:srgbClr val="AD705D"/>
    <a:srgbClr val="C77A74"/>
    <a:srgbClr val="FEEEDA"/>
    <a:srgbClr val="FDE8D0"/>
    <a:srgbClr val="1E1A15"/>
    <a:srgbClr val="232118"/>
    <a:srgbClr val="382D21"/>
    <a:srgbClr val="0B0B01"/>
    <a:srgbClr val="010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0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9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7.fntdata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2.fntdata"/><Relationship Id="rId6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7C42-23B4-44E6-A22D-EF6C66058B9C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0CA60-338F-4393-B9A6-22D03DF7A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44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0CA60-338F-4393-B9A6-22D03DF7AC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2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0CA60-338F-4393-B9A6-22D03DF7ACE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16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E983-B433-468D-A9BC-DCA9E384E39A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2ABC-C82E-4637-80A9-6359E148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7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E983-B433-468D-A9BC-DCA9E384E39A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2ABC-C82E-4637-80A9-6359E148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1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E983-B433-468D-A9BC-DCA9E384E39A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2ABC-C82E-4637-80A9-6359E148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25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6C651-7CAA-49FE-A601-31376FCE0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37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84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46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21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55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42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61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13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E983-B433-468D-A9BC-DCA9E384E39A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2ABC-C82E-4637-80A9-6359E148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757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131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13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71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511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E983-B433-468D-A9BC-DCA9E384E39A}" type="datetimeFigureOut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2ABC-C82E-4637-80A9-6359E14805A0}" type="slidenum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37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E983-B433-468D-A9BC-DCA9E384E39A}" type="datetimeFigureOut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2ABC-C82E-4637-80A9-6359E14805A0}" type="slidenum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55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E983-B433-468D-A9BC-DCA9E384E39A}" type="datetimeFigureOut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2ABC-C82E-4637-80A9-6359E14805A0}" type="slidenum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970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E983-B433-468D-A9BC-DCA9E384E39A}" type="datetimeFigureOut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2ABC-C82E-4637-80A9-6359E14805A0}" type="slidenum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13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E983-B433-468D-A9BC-DCA9E384E39A}" type="datetimeFigureOut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2ABC-C82E-4637-80A9-6359E14805A0}" type="slidenum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027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E983-B433-468D-A9BC-DCA9E384E39A}" type="datetimeFigureOut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2ABC-C82E-4637-80A9-6359E14805A0}" type="slidenum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4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E983-B433-468D-A9BC-DCA9E384E39A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2ABC-C82E-4637-80A9-6359E148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1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E983-B433-468D-A9BC-DCA9E384E39A}" type="datetimeFigureOut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2ABC-C82E-4637-80A9-6359E14805A0}" type="slidenum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366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E983-B433-468D-A9BC-DCA9E384E39A}" type="datetimeFigureOut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2ABC-C82E-4637-80A9-6359E14805A0}" type="slidenum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46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E983-B433-468D-A9BC-DCA9E384E39A}" type="datetimeFigureOut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2ABC-C82E-4637-80A9-6359E14805A0}" type="slidenum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29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E983-B433-468D-A9BC-DCA9E384E39A}" type="datetimeFigureOut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2ABC-C82E-4637-80A9-6359E14805A0}" type="slidenum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78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E983-B433-468D-A9BC-DCA9E384E39A}" type="datetimeFigureOut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2ABC-C82E-4637-80A9-6359E14805A0}" type="slidenum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5931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6C651-7CAA-49FE-A601-31376FCE0D25}" type="slidenum">
              <a:rPr lang="en-US">
                <a:solidFill>
                  <a:srgbClr val="060505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68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E983-B433-468D-A9BC-DCA9E384E39A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2ABC-C82E-4637-80A9-6359E148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35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E983-B433-468D-A9BC-DCA9E384E39A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2ABC-C82E-4637-80A9-6359E148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67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E983-B433-468D-A9BC-DCA9E384E39A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2ABC-C82E-4637-80A9-6359E148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1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E983-B433-468D-A9BC-DCA9E384E39A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2ABC-C82E-4637-80A9-6359E148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77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E983-B433-468D-A9BC-DCA9E384E39A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2ABC-C82E-4637-80A9-6359E148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7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CE983-B433-468D-A9BC-DCA9E384E39A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2ABC-C82E-4637-80A9-6359E148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0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CE983-B433-468D-A9BC-DCA9E384E39A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52ABC-C82E-4637-80A9-6359E1480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2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CE983-B433-468D-A9BC-DCA9E384E39A}" type="datetimeFigureOut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2/19/2016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52ABC-C82E-4637-80A9-6359E14805A0}" type="slidenum">
              <a:rPr lang="en-US" smtClean="0">
                <a:solidFill>
                  <a:srgbClr val="060505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6050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1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sfc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historiana.eu/collection/celestial-map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Relationship Id="rId4" Type="http://schemas.openxmlformats.org/officeDocument/2006/relationships/hyperlink" Target="https://commons.wikimedia.org/wiki/User:JoJan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ru_boff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tauntingpanda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en.wikipedia.org/wiki/User:Lonewolf1976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kelessnoise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sfc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User:MatthiasKabel" TargetMode="External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User:Stanthejeep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User:Stanthejeep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stronomer_Copernicus,_or_Conversations_with_God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n.wikipedia.org/wiki/Jan_Matejko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Francis_Bacon.jpg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5" Type="http://schemas.microsoft.com/office/2007/relationships/hdphoto" Target="../media/hdphoto7.wdp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hyperlink" Target="http://www.youtube.com/tomforameric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historiana.eu/collection/celestial-maps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04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09600"/>
            <a:ext cx="9144000" cy="4114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3800" dirty="0" smtClean="0">
                <a:solidFill>
                  <a:schemeClr val="accent6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Copernicus </a:t>
            </a:r>
            <a:br>
              <a:rPr lang="en-US" sz="13800" dirty="0" smtClean="0">
                <a:solidFill>
                  <a:schemeClr val="accent6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</a:br>
            <a:r>
              <a:rPr lang="en-US" sz="13800" dirty="0" smtClean="0">
                <a:solidFill>
                  <a:schemeClr val="accent6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Chancery" pitchFamily="2" charset="0"/>
              </a:rPr>
              <a:t>&amp; Galileo</a:t>
            </a:r>
            <a:endParaRPr lang="en-US" sz="23900" dirty="0">
              <a:solidFill>
                <a:schemeClr val="accent6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Chancery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876800"/>
            <a:ext cx="9144000" cy="914400"/>
          </a:xfrm>
        </p:spPr>
        <p:txBody>
          <a:bodyPr>
            <a:noAutofit/>
          </a:bodyPr>
          <a:lstStyle/>
          <a:p>
            <a:r>
              <a:rPr lang="en-US" sz="6000" b="1" i="1" dirty="0" smtClean="0">
                <a:solidFill>
                  <a:schemeClr val="accent5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Scientific Revolution</a:t>
            </a:r>
            <a:endParaRPr lang="en-US" sz="6000" b="1" i="1" dirty="0">
              <a:solidFill>
                <a:schemeClr val="accent5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64740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accent1">
                    <a:lumMod val="90000"/>
                  </a:schemeClr>
                </a:solidFill>
              </a:rPr>
              <a:t>Photo Credit:  NASA</a:t>
            </a:r>
            <a:endParaRPr lang="en-US" sz="1400" dirty="0">
              <a:solidFill>
                <a:schemeClr val="accent1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0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9"/>
            <a:ext cx="8686800" cy="1143000"/>
          </a:xfrm>
        </p:spPr>
        <p:txBody>
          <a:bodyPr>
            <a:noAutofit/>
          </a:bodyPr>
          <a:lstStyle/>
          <a:p>
            <a:pPr algn="l"/>
            <a:r>
              <a:rPr lang="en-US" sz="8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Nicolaus Copernicus</a:t>
            </a:r>
            <a:endParaRPr lang="en-US" sz="80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6" descr="https://upload.wikimedia.org/wikipedia/commons/thumb/f/f2/Nikolaus_Kopernikus.jpg/514px-Nikolaus_Koperniku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"/>
          <a:stretch/>
        </p:blipFill>
        <p:spPr bwMode="auto">
          <a:xfrm>
            <a:off x="457200" y="1524000"/>
            <a:ext cx="4267200" cy="481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6800" y="2377113"/>
            <a:ext cx="3810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BD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Polish Priest </a:t>
            </a:r>
            <a:r>
              <a:rPr lang="en-US" sz="4400" dirty="0" smtClean="0">
                <a:solidFill>
                  <a:srgbClr val="FBD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Astronomer</a:t>
            </a:r>
            <a:endParaRPr lang="en-US" sz="4800" dirty="0" smtClean="0">
              <a:solidFill>
                <a:srgbClr val="FBD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>
              <a:solidFill>
                <a:srgbClr val="FBD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i="1" dirty="0" smtClean="0">
                <a:solidFill>
                  <a:srgbClr val="FBD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Revolutions of the Heavenly Spheres</a:t>
            </a:r>
          </a:p>
          <a:p>
            <a:pPr algn="ctr"/>
            <a:r>
              <a:rPr lang="en-US" sz="1200" dirty="0" smtClean="0">
                <a:solidFill>
                  <a:srgbClr val="FBD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(1543 – Posthumous)</a:t>
            </a:r>
            <a:endParaRPr lang="en-US" sz="2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7800" y="1219200"/>
            <a:ext cx="32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 smtClean="0">
                <a:solidFill>
                  <a:schemeClr val="accent6"/>
                </a:solidFill>
              </a:rPr>
              <a:t>16th century</a:t>
            </a:r>
          </a:p>
        </p:txBody>
      </p:sp>
    </p:spTree>
    <p:extLst>
      <p:ext uri="{BB962C8B-B14F-4D97-AF65-F5344CB8AC3E}">
        <p14:creationId xmlns:p14="http://schemas.microsoft.com/office/powerpoint/2010/main" val="254503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26794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LORD FARQUAAD CONFIRMED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AutoShape 2" descr="Nikolaus Koperniku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File:Nikolaus Koperniku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https://upload.wikimedia.org/wikipedia/en/2/2d/Lordfarquaa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3" r="3027"/>
          <a:stretch/>
        </p:blipFill>
        <p:spPr bwMode="auto">
          <a:xfrm>
            <a:off x="4267200" y="1524000"/>
            <a:ext cx="4859594" cy="481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thumb/f/f2/Nikolaus_Kopernikus.jpg/514px-Nikolaus_Koperniku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"/>
          <a:stretch/>
        </p:blipFill>
        <p:spPr bwMode="auto">
          <a:xfrm>
            <a:off x="0" y="1524000"/>
            <a:ext cx="4267200" cy="481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67200" y="5986046"/>
            <a:ext cx="4859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Subject to Copyright (Fair Use)</a:t>
            </a:r>
            <a:endParaRPr lang="en-US" sz="1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644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" b="2728"/>
          <a:stretch/>
        </p:blipFill>
        <p:spPr bwMode="auto">
          <a:xfrm>
            <a:off x="945148" y="0"/>
            <a:ext cx="72537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74" y="1905000"/>
            <a:ext cx="9115926" cy="1143000"/>
          </a:xfrm>
        </p:spPr>
        <p:txBody>
          <a:bodyPr>
            <a:noAutofit/>
          </a:bodyPr>
          <a:lstStyle/>
          <a:p>
            <a:r>
              <a:rPr lang="en-US" sz="115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Heliocentrism</a:t>
            </a:r>
            <a:endParaRPr lang="en-US" sz="115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32416" y="6400800"/>
            <a:ext cx="16353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Photo by </a:t>
            </a:r>
            <a:r>
              <a:rPr lang="en-US" sz="1600" dirty="0">
                <a:solidFill>
                  <a:schemeClr val="bg1"/>
                </a:solidFill>
                <a:hlinkClick r:id="rId3" tooltip="Go to NASA Goddard Space Flight Center's photostream"/>
              </a:rPr>
              <a:t>NASA 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3992" y="3810000"/>
            <a:ext cx="57560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earth revolves around the sun.</a:t>
            </a:r>
            <a:endParaRPr lang="en-US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195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historiana.eu/assets/uploads/celestial_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13954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rId4"/>
          </p:cNvPr>
          <p:cNvSpPr/>
          <p:nvPr/>
        </p:nvSpPr>
        <p:spPr>
          <a:xfrm>
            <a:off x="6858000" y="6096000"/>
            <a:ext cx="13716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0829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49" name="Group 4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089972298"/>
              </p:ext>
            </p:extLst>
          </p:nvPr>
        </p:nvGraphicFramePr>
        <p:xfrm>
          <a:off x="228600" y="1600200"/>
          <a:ext cx="8763000" cy="453072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976563"/>
                <a:gridCol w="1366837"/>
                <a:gridCol w="4419600"/>
              </a:tblGrid>
              <a:tr h="150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Ptolemy</a:t>
                      </a:r>
                      <a:endParaRPr kumimoji="0" lang="en-US" sz="40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(Roman) Egypt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</a:tr>
              <a:tr h="1511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Copernicus</a:t>
                      </a:r>
                      <a:endParaRPr kumimoji="0" lang="en-US" sz="3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16</a:t>
                      </a:r>
                      <a:r>
                        <a:rPr kumimoji="0" lang="en-US" sz="240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th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 c. Poland</a:t>
                      </a:r>
                      <a:endParaRPr kumimoji="0" lang="en-US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</a:tr>
              <a:tr h="150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Galileo</a:t>
                      </a:r>
                      <a:endParaRPr kumimoji="0" lang="en-US" sz="3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17</a:t>
                      </a:r>
                      <a:r>
                        <a:rPr kumimoji="0" lang="en-US" sz="240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th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</a:rPr>
                        <a:t> c. Italy</a:t>
                      </a:r>
                      <a:endParaRPr kumimoji="0" lang="en-US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+mn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+mn-lt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13333" name="Picture 48" descr="Copernicus, astronom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3153102"/>
            <a:ext cx="11033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4" name="Picture 52" descr="Galileo Galilei"/>
          <p:cNvPicPr>
            <a:picLocks noChangeAspect="1" noChangeArrowheads="1"/>
          </p:cNvPicPr>
          <p:nvPr/>
        </p:nvPicPr>
        <p:blipFill rotWithShape="1">
          <a:blip r:embed="rId4" cstate="print"/>
          <a:srcRect b="11091"/>
          <a:stretch/>
        </p:blipFill>
        <p:spPr bwMode="auto">
          <a:xfrm>
            <a:off x="3276600" y="4692869"/>
            <a:ext cx="1217613" cy="132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5" name="Picture 55" descr="Ptolemy: medieval artist's rendi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1600200"/>
            <a:ext cx="1371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571999" y="3248561"/>
            <a:ext cx="44157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  <a:buClr>
                <a:srgbClr val="FFFFCC"/>
              </a:buClr>
              <a:buSzPct val="75000"/>
            </a:pPr>
            <a:r>
              <a:rPr lang="en-US" sz="40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HELIO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centric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Theory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1646118"/>
            <a:ext cx="44157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  <a:buClr>
                <a:srgbClr val="FFFFCC"/>
              </a:buClr>
              <a:buSzPct val="75000"/>
            </a:pPr>
            <a:r>
              <a:rPr lang="en-US" sz="40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GEO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centric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lvl="0" algn="ctr" eaLnBrk="1" hangingPunct="1">
              <a:spcBef>
                <a:spcPct val="20000"/>
              </a:spcBef>
              <a:buClr>
                <a:srgbClr val="FFFFCC"/>
              </a:buClr>
              <a:buSzPct val="75000"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Theory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5849" y="4772561"/>
            <a:ext cx="44157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  <a:buClr>
                <a:srgbClr val="FFFFCC"/>
              </a:buClr>
              <a:buSzPct val="75000"/>
            </a:pPr>
            <a:r>
              <a:rPr lang="en-US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CONFIRMED</a:t>
            </a:r>
            <a:r>
              <a:rPr lang="en-US" sz="4000" b="1" i="1" dirty="0" smtClean="0">
                <a:solidFill>
                  <a:srgbClr val="FFE265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/>
            </a:r>
            <a:br>
              <a:rPr lang="en-US" sz="4000" b="1" i="1" dirty="0" smtClean="0">
                <a:solidFill>
                  <a:srgbClr val="FFE265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</a:br>
            <a:r>
              <a:rPr lang="en-US" sz="3000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Helio</a:t>
            </a:r>
            <a:r>
              <a:rPr 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centric </a:t>
            </a:r>
            <a:r>
              <a:rPr lang="en-US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Theory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Center of the Universe?</a:t>
            </a:r>
            <a:endParaRPr lang="en-US" sz="5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8734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405" y="685800"/>
            <a:ext cx="5334595" cy="269398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1500" dirty="0" smtClean="0"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Galileo Galilei</a:t>
            </a:r>
            <a:endParaRPr lang="en-US" sz="11500" dirty="0">
              <a:solidFill>
                <a:srgbClr val="F9F9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upload.wikimedia.org/wikipedia/commons/e/ef/Galileo_Galilei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094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15534" y="6474023"/>
            <a:ext cx="12522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Photo by </a:t>
            </a:r>
            <a:r>
              <a:rPr lang="en-US" sz="1400" dirty="0" err="1" smtClean="0">
                <a:solidFill>
                  <a:schemeClr val="bg2"/>
                </a:solidFill>
                <a:hlinkClick r:id="rId4" tooltip="User:JoJan"/>
              </a:rPr>
              <a:t>JoJan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4267200"/>
            <a:ext cx="4114800" cy="134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smtClean="0">
                <a:solidFill>
                  <a:schemeClr val="bg2"/>
                </a:solidFill>
              </a:rPr>
              <a:t>Italian Astronomer and Physicist</a:t>
            </a:r>
            <a:endParaRPr lang="en-US" sz="36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560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39825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Aristotelian Physics</a:t>
            </a:r>
            <a:endParaRPr lang="en-US" sz="80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699448477"/>
              </p:ext>
            </p:extLst>
          </p:nvPr>
        </p:nvGraphicFramePr>
        <p:xfrm>
          <a:off x="457200" y="2743200"/>
          <a:ext cx="8229600" cy="28041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2"/>
                          </a:solidFill>
                        </a:rPr>
                        <a:t>Heavy vs. Light Objects</a:t>
                      </a:r>
                      <a:endParaRPr lang="en-US" sz="28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2"/>
                          </a:solidFill>
                        </a:rPr>
                        <a:t>Acceleration?</a:t>
                      </a:r>
                      <a:endParaRPr lang="en-US" sz="28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1371600">
                <a:tc>
                  <a:txBody>
                    <a:bodyPr/>
                    <a:lstStyle/>
                    <a:p>
                      <a:pPr algn="ctr"/>
                      <a:endParaRPr lang="en-US" sz="2800" baseline="0" dirty="0" smtClean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 smtClean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5400" b="1" dirty="0"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136098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Free Falling Objects</a:t>
            </a:r>
            <a:endParaRPr lang="en-US" sz="4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3447247"/>
            <a:ext cx="411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objects fall faster than lighter objects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0" y="3466297"/>
            <a:ext cx="411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Objects fall at a constant rate (no acceleration)</a:t>
            </a:r>
          </a:p>
        </p:txBody>
      </p:sp>
      <p:sp>
        <p:nvSpPr>
          <p:cNvPr id="9" name="Rectangle 8"/>
          <p:cNvSpPr/>
          <p:nvPr/>
        </p:nvSpPr>
        <p:spPr>
          <a:xfrm>
            <a:off x="3676562" y="4563070"/>
            <a:ext cx="17908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Logic</a:t>
            </a:r>
          </a:p>
        </p:txBody>
      </p:sp>
    </p:spTree>
    <p:extLst>
      <p:ext uri="{BB962C8B-B14F-4D97-AF65-F5344CB8AC3E}">
        <p14:creationId xmlns:p14="http://schemas.microsoft.com/office/powerpoint/2010/main" val="548431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100000">
              <a:srgbClr val="0070C0">
                <a:lumMod val="59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39825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FEE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Galilean Physics</a:t>
            </a:r>
            <a:endParaRPr lang="en-US" sz="8000" dirty="0">
              <a:solidFill>
                <a:srgbClr val="FEEE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864539555"/>
              </p:ext>
            </p:extLst>
          </p:nvPr>
        </p:nvGraphicFramePr>
        <p:xfrm>
          <a:off x="457200" y="2743200"/>
          <a:ext cx="8229600" cy="28041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EEEDA"/>
                          </a:solidFill>
                        </a:rPr>
                        <a:t>Heavy vs. Light Objects</a:t>
                      </a:r>
                      <a:endParaRPr lang="en-US" sz="2800" dirty="0">
                        <a:solidFill>
                          <a:srgbClr val="FEEED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EEEDA"/>
                          </a:solidFill>
                        </a:rPr>
                        <a:t>Acceleration?</a:t>
                      </a:r>
                      <a:endParaRPr lang="en-US" sz="2800" dirty="0">
                        <a:solidFill>
                          <a:srgbClr val="FEEEDA"/>
                        </a:solidFill>
                      </a:endParaRPr>
                    </a:p>
                  </a:txBody>
                  <a:tcPr/>
                </a:tc>
              </a:tr>
              <a:tr h="1371600">
                <a:tc>
                  <a:txBody>
                    <a:bodyPr/>
                    <a:lstStyle/>
                    <a:p>
                      <a:pPr algn="ctr"/>
                      <a:endParaRPr lang="en-US" sz="2800" baseline="0" dirty="0" smtClean="0">
                        <a:solidFill>
                          <a:srgbClr val="FEEEDA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 smtClean="0">
                        <a:solidFill>
                          <a:srgbClr val="FEEEDA"/>
                        </a:solidFill>
                      </a:endParaRPr>
                    </a:p>
                  </a:txBody>
                  <a:tcPr anchor="ctr"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5400" b="1" dirty="0">
                        <a:solidFill>
                          <a:srgbClr val="FEEED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136098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Free Falling Objects</a:t>
            </a:r>
            <a:endParaRPr lang="en-US" sz="4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3429000"/>
            <a:ext cx="411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objects fall at the same rate as lighter objects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0" y="3466297"/>
            <a:ext cx="4038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Objects accelerate as they fall due to gravity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2875863" y="4572000"/>
            <a:ext cx="33922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Empiricism</a:t>
            </a:r>
          </a:p>
        </p:txBody>
      </p:sp>
    </p:spTree>
    <p:extLst>
      <p:ext uri="{BB962C8B-B14F-4D97-AF65-F5344CB8AC3E}">
        <p14:creationId xmlns:p14="http://schemas.microsoft.com/office/powerpoint/2010/main" val="302241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67"/>
          <a:stretch/>
        </p:blipFill>
        <p:spPr bwMode="auto">
          <a:xfrm>
            <a:off x="-1" y="1"/>
            <a:ext cx="4982463" cy="691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/>
          <a:stretch/>
        </p:blipFill>
        <p:spPr bwMode="auto">
          <a:xfrm>
            <a:off x="4655486" y="0"/>
            <a:ext cx="4488513" cy="691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277813"/>
            <a:ext cx="5791200" cy="4065587"/>
          </a:xfrm>
        </p:spPr>
        <p:txBody>
          <a:bodyPr>
            <a:normAutofit/>
          </a:bodyPr>
          <a:lstStyle/>
          <a:p>
            <a:r>
              <a:rPr lang="en-US" sz="8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Leaning </a:t>
            </a:r>
            <a:br>
              <a:rPr lang="en-US" sz="8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Tower </a:t>
            </a:r>
            <a:br>
              <a:rPr lang="en-US" sz="8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Pisa</a:t>
            </a:r>
            <a:endParaRPr lang="en-US" sz="8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3600" y="6474023"/>
            <a:ext cx="175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/>
              <a:t>Photo by </a:t>
            </a:r>
            <a:r>
              <a:rPr lang="en-US" sz="1400" b="1" u="sng" dirty="0" err="1">
                <a:hlinkClick r:id="rId3" tooltip="Go to Dimitry B.'s photostream"/>
              </a:rPr>
              <a:t>Dimitry</a:t>
            </a:r>
            <a:r>
              <a:rPr lang="en-US" sz="1400" b="1" u="sng" dirty="0">
                <a:hlinkClick r:id="rId3" tooltip="Go to Dimitry B.'s photostream"/>
              </a:rPr>
              <a:t> B</a:t>
            </a:r>
            <a:r>
              <a:rPr lang="en-US" sz="1400" b="1" u="sng" dirty="0" smtClean="0">
                <a:hlinkClick r:id="rId3" tooltip="Go to Dimitry B.'s photostream"/>
              </a:rPr>
              <a:t>.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971800" y="47244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Galileo performed his experiments here.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079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r="670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914400"/>
            <a:ext cx="3962400" cy="1524000"/>
          </a:xfrm>
          <a:gradFill>
            <a:gsLst>
              <a:gs pos="0">
                <a:schemeClr val="dk1">
                  <a:shade val="51000"/>
                  <a:satMod val="130000"/>
                  <a:alpha val="40000"/>
                </a:schemeClr>
              </a:gs>
              <a:gs pos="80000">
                <a:schemeClr val="dk1">
                  <a:shade val="93000"/>
                  <a:satMod val="130000"/>
                  <a:alpha val="40000"/>
                </a:schemeClr>
              </a:gs>
              <a:gs pos="100000">
                <a:schemeClr val="dk1">
                  <a:shade val="94000"/>
                  <a:satMod val="135000"/>
                  <a:alpha val="70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Cannon Ball vs Musket Ball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5410200"/>
            <a:ext cx="8229600" cy="720725"/>
          </a:xfrm>
        </p:spPr>
      </p:sp>
      <p:sp>
        <p:nvSpPr>
          <p:cNvPr id="4" name="Rectangle 3"/>
          <p:cNvSpPr/>
          <p:nvPr/>
        </p:nvSpPr>
        <p:spPr>
          <a:xfrm>
            <a:off x="7384326" y="6474023"/>
            <a:ext cx="16834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Photo by </a:t>
            </a:r>
            <a:r>
              <a:rPr lang="en-US" sz="1400" b="1" u="sng" dirty="0">
                <a:solidFill>
                  <a:schemeClr val="bg1"/>
                </a:solidFill>
                <a:hlinkClick r:id="rId3" tooltip="Go to ben britten's photostream"/>
              </a:rPr>
              <a:t>ben </a:t>
            </a:r>
            <a:r>
              <a:rPr lang="en-US" sz="1400" b="1" u="sng" dirty="0" err="1" smtClean="0">
                <a:solidFill>
                  <a:schemeClr val="bg1"/>
                </a:solidFill>
                <a:hlinkClick r:id="rId3" tooltip="Go to ben britten's photostream"/>
              </a:rPr>
              <a:t>britten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8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load.wikimedia.org/wikipedia/commons/thumb/e/ed/Constellation_Fornax%2C_EXtreme_Deep_Field.jpg/1024px-Constellation_Fornax%2C_EXtreme_Deep_Fiel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0"/>
          <a:stretch/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3200"/>
            <a:ext cx="91440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COSMOLOGY</a:t>
            </a:r>
            <a:endParaRPr lang="en-US" sz="9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24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6397823"/>
            <a:ext cx="18838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Photo by </a:t>
            </a:r>
            <a:r>
              <a:rPr lang="en-US" sz="1400" u="sng" dirty="0" smtClean="0">
                <a:solidFill>
                  <a:schemeClr val="bg2"/>
                </a:solidFill>
                <a:hlinkClick r:id="rId4" tooltip="en:User:Lonewolf1976"/>
              </a:rPr>
              <a:t>Lonewolf1976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45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39825"/>
          </a:xfrm>
        </p:spPr>
        <p:txBody>
          <a:bodyPr>
            <a:noAutofit/>
          </a:bodyPr>
          <a:lstStyle/>
          <a:p>
            <a:r>
              <a:rPr lang="en-US" sz="7200" dirty="0" smtClean="0"/>
              <a:t>Refracting Telescope</a:t>
            </a:r>
            <a:endParaRPr lang="en-US" sz="7200" dirty="0"/>
          </a:p>
        </p:txBody>
      </p:sp>
      <p:pic>
        <p:nvPicPr>
          <p:cNvPr id="1026" name="Picture 2" descr="https://upload.wikimedia.org/wikipedia/commons/4/4c/Galileantelesco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4050"/>
            <a:ext cx="88011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92204" y="6412468"/>
            <a:ext cx="2175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Art Credit: Tamasflex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8288" y="5156537"/>
            <a:ext cx="8575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Galileo’s improved telescope allowed him to see things in space that others had not been able to see.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69212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5" r="10574"/>
          <a:stretch/>
        </p:blipFill>
        <p:spPr bwMode="auto">
          <a:xfrm>
            <a:off x="0" y="-1979"/>
            <a:ext cx="50509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765175"/>
            <a:ext cx="5029200" cy="113982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Lunar Mountains and Craters</a:t>
            </a:r>
            <a:endParaRPr lang="en-US" sz="4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70895" y="6474023"/>
            <a:ext cx="12731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mtClean="0">
                <a:solidFill>
                  <a:schemeClr val="bg1">
                    <a:lumMod val="95000"/>
                  </a:schemeClr>
                </a:solidFill>
              </a:rPr>
              <a:t>Photo by </a:t>
            </a:r>
            <a:r>
              <a:rPr lang="en-US" sz="1400" b="1" u="sng" smtClean="0">
                <a:solidFill>
                  <a:schemeClr val="bg1">
                    <a:lumMod val="95000"/>
                  </a:schemeClr>
                </a:solidFill>
                <a:hlinkClick r:id="rId3" tooltip="Go to Brian's photostream"/>
              </a:rPr>
              <a:t>Brian</a:t>
            </a:r>
            <a:endParaRPr lang="en-US" sz="1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5267" y="3276600"/>
            <a:ext cx="34891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The moon’s surface was not smooth as was traditionally believed.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3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f/fe/Jupiter_and_the_Galilean_Satellites.jpg/800px-Jupiter_and_the_Galilean_Satelli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6" y="0"/>
            <a:ext cx="48134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655639"/>
            <a:ext cx="4495800" cy="2392361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Galilean Moons</a:t>
            </a:r>
            <a:endParaRPr lang="en-US" sz="7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0" y="3627436"/>
            <a:ext cx="3352800" cy="2697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Galileo discovered four moons orbiting Jupiter, proving that objects orbited planets other than earth.</a:t>
            </a:r>
            <a:endParaRPr lang="en-US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24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upload.wikimedia.org/wikipedia/commons/a/a6/Galileo_manuscrip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2"/>
          <a:stretch/>
        </p:blipFill>
        <p:spPr bwMode="auto">
          <a:xfrm>
            <a:off x="1" y="-1"/>
            <a:ext cx="9117842" cy="685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.wikimedia.org/wikipedia/commons/a/a6/Galileo_manuscrip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" b="96783"/>
          <a:stretch/>
        </p:blipFill>
        <p:spPr bwMode="auto">
          <a:xfrm>
            <a:off x="26158" y="5687"/>
            <a:ext cx="9091685" cy="41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277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d/d1/Phases-of-Venus.svg/1000px-Phases-of-Venu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2" y="0"/>
            <a:ext cx="9165112" cy="687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0"/>
            <a:ext cx="3352800" cy="1447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Phases </a:t>
            </a:r>
            <a:br>
              <a:rPr lang="en-US" sz="4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Venus</a:t>
            </a:r>
            <a:endParaRPr lang="en-US" sz="4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557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39825"/>
          </a:xfrm>
        </p:spPr>
        <p:txBody>
          <a:bodyPr>
            <a:noAutofit/>
          </a:bodyPr>
          <a:lstStyle/>
          <a:p>
            <a:r>
              <a:rPr lang="en-US" sz="11500" dirty="0" smtClean="0"/>
              <a:t>Technology</a:t>
            </a:r>
            <a:endParaRPr lang="en-US" sz="11500" dirty="0"/>
          </a:p>
        </p:txBody>
      </p:sp>
      <p:pic>
        <p:nvPicPr>
          <p:cNvPr id="1026" name="Picture 2" descr="https://upload.wikimedia.org/wikipedia/commons/4/4c/Galileantelesco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4050"/>
            <a:ext cx="88011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92204" y="6412468"/>
            <a:ext cx="2175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Art Credit: Tamasflex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8288" y="5080337"/>
            <a:ext cx="8575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DRIVING SCIENCE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55966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100000">
              <a:srgbClr val="0070C0">
                <a:lumMod val="59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e/e7/Bertini_fresco_of_Galileo_Galilei_and_Doge_of_Ven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350" y="0"/>
            <a:ext cx="6317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34" y="3962400"/>
            <a:ext cx="9128166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88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Empiricism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096000"/>
            <a:ext cx="8229600" cy="411163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343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100000">
              <a:srgbClr val="0070C0">
                <a:lumMod val="59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e/e7/Bertini_fresco_of_Galileo_Galilei_and_Doge_of_Ven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350" y="0"/>
            <a:ext cx="6317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34" y="2743200"/>
            <a:ext cx="9128166" cy="2895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16600" b="1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FACT</a:t>
            </a:r>
            <a:r>
              <a:rPr lang="en-US" sz="96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88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8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Theory</a:t>
            </a:r>
          </a:p>
        </p:txBody>
      </p:sp>
    </p:spTree>
    <p:extLst>
      <p:ext uri="{BB962C8B-B14F-4D97-AF65-F5344CB8AC3E}">
        <p14:creationId xmlns:p14="http://schemas.microsoft.com/office/powerpoint/2010/main" val="3080420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100000">
              <a:srgbClr val="0070C0">
                <a:lumMod val="59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i="1" dirty="0" err="1">
                <a:solidFill>
                  <a:srgbClr val="FEE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Sidereus</a:t>
            </a:r>
            <a:r>
              <a:rPr lang="en-US" sz="6600" b="1" i="1" dirty="0">
                <a:solidFill>
                  <a:srgbClr val="FEE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i="1" dirty="0" err="1" smtClean="0">
                <a:solidFill>
                  <a:srgbClr val="FEE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Nuncius</a:t>
            </a:r>
            <a:r>
              <a:rPr lang="en-US" sz="6600" b="1" i="1" dirty="0" smtClean="0">
                <a:solidFill>
                  <a:srgbClr val="FEE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6600" dirty="0" smtClean="0">
                <a:solidFill>
                  <a:srgbClr val="FEEEDA"/>
                </a:solidFill>
              </a:rPr>
              <a:t>(1610)</a:t>
            </a:r>
            <a:endParaRPr lang="en-US" sz="6600" dirty="0">
              <a:solidFill>
                <a:srgbClr val="FEEED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219200"/>
            <a:ext cx="8229600" cy="533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i="1" dirty="0" smtClean="0">
                <a:solidFill>
                  <a:srgbClr val="FEE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Starry Messenger</a:t>
            </a:r>
            <a:endParaRPr lang="en-US" sz="4000" b="1" i="1" dirty="0">
              <a:solidFill>
                <a:srgbClr val="FEEE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s://upload.wikimedia.org/wikipedia/commons/0/00/Houghton_IC6.G1333.610s_-_Sidereus_nunci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2915831" cy="427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7/7b/Galileo%27s_sketches_of_the_moon.png/738px-Galileo%27s_sketches_of_the_moon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3083882" cy="427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620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74" y="1905000"/>
            <a:ext cx="9115926" cy="1143000"/>
          </a:xfrm>
        </p:spPr>
        <p:txBody>
          <a:bodyPr>
            <a:noAutofit/>
          </a:bodyPr>
          <a:lstStyle/>
          <a:p>
            <a:r>
              <a:rPr lang="en-US" sz="115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Geocentrism</a:t>
            </a:r>
            <a:endParaRPr lang="en-US" sz="115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32416" y="6400800"/>
            <a:ext cx="16353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Photo by </a:t>
            </a:r>
            <a:r>
              <a:rPr lang="en-US" sz="1600" dirty="0">
                <a:solidFill>
                  <a:schemeClr val="bg1"/>
                </a:solidFill>
                <a:hlinkClick r:id="rId3" tooltip="Go to NASA Goddard Space Flight Center's photostream"/>
              </a:rPr>
              <a:t>NASA 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3992" y="3962400"/>
            <a:ext cx="5756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belief that the earth is at the center of the Universe</a:t>
            </a:r>
            <a:endParaRPr lang="en-US" sz="3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99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upload.wikimedia.org/wikipedia/commons/thumb/c/ca/Galileos_Dialogue_Title_Page.png/1280px-Galileos_Dialogue_Title_Pag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9" r="1219" b="1622"/>
          <a:stretch/>
        </p:blipFill>
        <p:spPr bwMode="auto">
          <a:xfrm>
            <a:off x="48904" y="245660"/>
            <a:ext cx="9034818" cy="642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483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100000">
              <a:srgbClr val="0070C0">
                <a:lumMod val="59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ristotle Altemps Inv857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r="6451"/>
          <a:stretch/>
        </p:blipFill>
        <p:spPr bwMode="auto">
          <a:xfrm>
            <a:off x="4648058" y="304800"/>
            <a:ext cx="4114658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9439"/>
            <a:ext cx="4648058" cy="284956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96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know u didn’t</a:t>
            </a:r>
            <a:endParaRPr lang="en-US" sz="96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733800"/>
            <a:ext cx="3581400" cy="22399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9F9F9"/>
                </a:solidFill>
              </a:rPr>
              <a:t>Aristotle believed that heavenly bodies were perfect spheres made up of the fifth element.</a:t>
            </a:r>
            <a:endParaRPr lang="en-US" dirty="0">
              <a:solidFill>
                <a:srgbClr val="F9F9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1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0000"/>
              </a:schemeClr>
            </a:gs>
            <a:gs pos="100000">
              <a:schemeClr val="tx2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rban VI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7035"/>
            <a:ext cx="4114657" cy="63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48058" y="579439"/>
            <a:ext cx="4495942" cy="284956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9600" dirty="0" smtClean="0"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know u didn’t</a:t>
            </a:r>
            <a:endParaRPr lang="en-US" sz="9600" dirty="0">
              <a:solidFill>
                <a:srgbClr val="F9F9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181600" y="3779836"/>
            <a:ext cx="3657600" cy="22399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9F9F9"/>
                </a:solidFill>
              </a:rPr>
              <a:t>The Catholic Church continued to support biblical cosmology.</a:t>
            </a:r>
            <a:endParaRPr lang="en-US" sz="3600" dirty="0">
              <a:solidFill>
                <a:srgbClr val="F9F9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24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85463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100000"/>
                  <a:alpha val="70000"/>
                </a:schemeClr>
              </a:gs>
              <a:gs pos="46000">
                <a:schemeClr val="tx1">
                  <a:alpha val="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048000"/>
            <a:ext cx="9182100" cy="2133600"/>
          </a:xfrm>
        </p:spPr>
        <p:txBody>
          <a:bodyPr>
            <a:noAutofit/>
          </a:bodyPr>
          <a:lstStyle/>
          <a:p>
            <a:r>
              <a:rPr lang="en-US" sz="13800" dirty="0" smtClean="0"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Bible</a:t>
            </a:r>
            <a:endParaRPr lang="en-US" sz="13800" dirty="0">
              <a:solidFill>
                <a:srgbClr val="F9F9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37393" y="6504801"/>
            <a:ext cx="45304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solidFill>
                  <a:schemeClr val="bg2"/>
                </a:solidFill>
              </a:rPr>
              <a:t>John Martin, </a:t>
            </a:r>
            <a:r>
              <a:rPr lang="en-US" sz="1200" i="1" dirty="0" smtClean="0">
                <a:solidFill>
                  <a:schemeClr val="bg2"/>
                </a:solidFill>
              </a:rPr>
              <a:t>Joshua </a:t>
            </a:r>
            <a:r>
              <a:rPr lang="en-US" sz="1200" i="1" dirty="0">
                <a:solidFill>
                  <a:schemeClr val="bg2"/>
                </a:solidFill>
              </a:rPr>
              <a:t>Commanding the Sun to Stand </a:t>
            </a:r>
            <a:r>
              <a:rPr lang="en-US" sz="1200" i="1" dirty="0" smtClean="0">
                <a:solidFill>
                  <a:schemeClr val="bg2"/>
                </a:solidFill>
              </a:rPr>
              <a:t>Still </a:t>
            </a:r>
            <a:r>
              <a:rPr lang="en-US" sz="1200" dirty="0" smtClean="0">
                <a:solidFill>
                  <a:schemeClr val="bg2"/>
                </a:solidFill>
              </a:rPr>
              <a:t>(1816)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5" descr="galileo-trial"/>
          <p:cNvPicPr>
            <a:picLocks noChangeAspect="1" noChangeArrowheads="1"/>
          </p:cNvPicPr>
          <p:nvPr/>
        </p:nvPicPr>
        <p:blipFill rotWithShape="1">
          <a:blip r:embed="rId3" cstate="print"/>
          <a:srcRect t="478" b="1"/>
          <a:stretch/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7772400" cy="1600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6000" dirty="0" smtClean="0"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Galileo vs. the Inquisition</a:t>
            </a:r>
            <a:endParaRPr lang="en-US" sz="6000" dirty="0">
              <a:solidFill>
                <a:srgbClr val="F9F9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3225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upload.wikimedia.org/wikipedia/commons/7/7b/Index_Librorum_Prohibitorum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3" r="6968" b="5328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thumb/1/17/Handtiegelpresse_von_1811.jpg/800px-Handtiegelpresse_von_18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52724"/>
            <a:ext cx="2575306" cy="386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31295" y="6248400"/>
            <a:ext cx="18998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EEEDA"/>
                </a:solidFill>
              </a:rPr>
              <a:t>Photo by </a:t>
            </a:r>
            <a:r>
              <a:rPr lang="en-US" sz="1400" u="sng" dirty="0" err="1" smtClean="0">
                <a:solidFill>
                  <a:srgbClr val="FEEEDA"/>
                </a:solidFill>
                <a:hlinkClick r:id="rId5" tooltip="User:MatthiasKabel"/>
              </a:rPr>
              <a:t>MatthiasKabel</a:t>
            </a:r>
            <a:endParaRPr lang="en-US" sz="1400" dirty="0">
              <a:solidFill>
                <a:srgbClr val="FEEEDA"/>
              </a:solidFill>
            </a:endParaRPr>
          </a:p>
        </p:txBody>
      </p:sp>
      <p:sp>
        <p:nvSpPr>
          <p:cNvPr id="5" name="&quot;No&quot; Symbol 4"/>
          <p:cNvSpPr/>
          <p:nvPr/>
        </p:nvSpPr>
        <p:spPr>
          <a:xfrm>
            <a:off x="6324600" y="3305174"/>
            <a:ext cx="1673224" cy="2790826"/>
          </a:xfrm>
          <a:prstGeom prst="noSmoking">
            <a:avLst>
              <a:gd name="adj" fmla="val 918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83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514600"/>
            <a:ext cx="3962400" cy="25146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  <a:defRPr/>
            </a:pPr>
            <a:r>
              <a:rPr lang="en-US" dirty="0" smtClean="0">
                <a:solidFill>
                  <a:schemeClr val="bg2"/>
                </a:solidFill>
              </a:rPr>
              <a:t>Galileo recanted under pressure from the Church and remained under house </a:t>
            </a:r>
            <a:r>
              <a:rPr lang="en-US" dirty="0" smtClean="0">
                <a:solidFill>
                  <a:schemeClr val="bg2"/>
                </a:solidFill>
              </a:rPr>
              <a:t>arrest in his later years.</a:t>
            </a:r>
            <a:endParaRPr lang="en-US" dirty="0" smtClean="0">
              <a:solidFill>
                <a:schemeClr val="bg2"/>
              </a:solidFill>
            </a:endParaRPr>
          </a:p>
        </p:txBody>
      </p:sp>
      <p:pic>
        <p:nvPicPr>
          <p:cNvPr id="19460" name="Picture 5" descr="galileo-trial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7300" y="1981201"/>
            <a:ext cx="4600000" cy="3505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7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vs. </a:t>
            </a:r>
            <a:r>
              <a:rPr lang="en-US" sz="6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Church?</a:t>
            </a:r>
            <a:endParaRPr lang="en-US" sz="6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1223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b/bd/Tomb_of_Galileo_Galilei.JPG/800px-Tomb_of_Galileo_Galile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257800"/>
            <a:ext cx="29718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+mj-lt"/>
              </a:rPr>
              <a:t>Tomb of Galileo</a:t>
            </a:r>
            <a:br>
              <a:rPr lang="en-US" sz="3200" dirty="0" smtClean="0">
                <a:solidFill>
                  <a:schemeClr val="tx1"/>
                </a:solidFill>
                <a:latin typeface="+mj-lt"/>
              </a:rPr>
            </a:br>
            <a:r>
              <a:rPr lang="en-US" sz="3200" dirty="0" smtClean="0">
                <a:solidFill>
                  <a:schemeClr val="tx1"/>
                </a:solidFill>
              </a:rPr>
              <a:t>Florence, Italy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89475" y="6474023"/>
            <a:ext cx="2778325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 err="1">
                <a:hlinkClick r:id="rId3" tooltip="en:User:Stanthejeep"/>
              </a:rPr>
              <a:t>stanthejeep</a:t>
            </a:r>
            <a:r>
              <a:rPr lang="en-US" sz="1400" dirty="0"/>
              <a:t> at </a:t>
            </a:r>
            <a:r>
              <a:rPr lang="en-US" sz="1400" u="sng" dirty="0" err="1" smtClean="0">
                <a:hlinkClick r:id="rId4"/>
              </a:rPr>
              <a:t>en.wikipedia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1072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b/bd/Tomb_of_Galileo_Galilei.JPG/800px-Tomb_of_Galileo_Galile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89475" y="6474023"/>
            <a:ext cx="2778325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 err="1">
                <a:hlinkClick r:id="rId3" tooltip="en:User:Stanthejeep"/>
              </a:rPr>
              <a:t>stanthejeep</a:t>
            </a:r>
            <a:r>
              <a:rPr lang="en-US" sz="1400" dirty="0"/>
              <a:t> at </a:t>
            </a:r>
            <a:r>
              <a:rPr lang="en-US" sz="1400" u="sng" dirty="0" err="1" smtClean="0">
                <a:hlinkClick r:id="rId4"/>
              </a:rPr>
              <a:t>en.wikipedia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114800"/>
            <a:ext cx="9144000" cy="1143000"/>
          </a:xfrm>
          <a:gradFill>
            <a:gsLst>
              <a:gs pos="0">
                <a:srgbClr val="883B43">
                  <a:alpha val="80000"/>
                </a:srgbClr>
              </a:gs>
              <a:gs pos="80000">
                <a:srgbClr val="C77A74">
                  <a:alpha val="80000"/>
                </a:srgbClr>
              </a:gs>
              <a:gs pos="100000">
                <a:srgbClr val="AD705D">
                  <a:alpha val="80000"/>
                </a:srgbClr>
              </a:gs>
            </a:gsLst>
          </a:gradFill>
          <a:ln>
            <a:solidFill>
              <a:srgbClr val="883B43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Very Obviously Catholic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5655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Nikolaus Kopernikus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"/>
          <a:stretch/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Conversations with God</a:t>
            </a:r>
            <a:endParaRPr lang="en-US" dirty="0">
              <a:solidFill>
                <a:srgbClr val="F9F9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6412468"/>
            <a:ext cx="685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chemeClr val="accent6"/>
                </a:solidFill>
                <a:hlinkClick r:id="rId3" tooltip="Astronomer Copernicus, or Conversations with God"/>
              </a:rPr>
              <a:t>Astronomer Copernicus, or Conversations with God</a:t>
            </a:r>
            <a:r>
              <a:rPr lang="en-US" sz="1600" dirty="0">
                <a:solidFill>
                  <a:schemeClr val="accent6"/>
                </a:solidFill>
              </a:rPr>
              <a:t>, by </a:t>
            </a:r>
            <a:r>
              <a:rPr lang="en-US" sz="1600" dirty="0" smtClean="0">
                <a:solidFill>
                  <a:schemeClr val="accent6"/>
                </a:solidFill>
                <a:hlinkClick r:id="rId4" tooltip="Jan Matejko"/>
              </a:rPr>
              <a:t>Matejko</a:t>
            </a:r>
            <a:r>
              <a:rPr lang="en-US" sz="1600" dirty="0" smtClean="0">
                <a:solidFill>
                  <a:schemeClr val="accent6"/>
                </a:solidFill>
              </a:rPr>
              <a:t> (19</a:t>
            </a:r>
            <a:r>
              <a:rPr lang="en-US" sz="1600" baseline="30000" dirty="0" smtClean="0">
                <a:solidFill>
                  <a:schemeClr val="accent6"/>
                </a:solidFill>
              </a:rPr>
              <a:t>th</a:t>
            </a:r>
            <a:r>
              <a:rPr lang="en-US" sz="1600" dirty="0" smtClean="0">
                <a:solidFill>
                  <a:schemeClr val="accent6"/>
                </a:solidFill>
              </a:rPr>
              <a:t> c)</a:t>
            </a:r>
            <a:endParaRPr lang="en-US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6">
                <a:lumMod val="56000"/>
                <a:lumOff val="44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41338"/>
            <a:ext cx="8378825" cy="1592262"/>
          </a:xfrm>
        </p:spPr>
        <p:txBody>
          <a:bodyPr>
            <a:noAutofit/>
          </a:bodyPr>
          <a:lstStyle/>
          <a:p>
            <a:pPr algn="r"/>
            <a:r>
              <a:rPr lang="en-US" sz="7200" dirty="0" smtClean="0"/>
              <a:t>Reverence for Ancient </a:t>
            </a:r>
            <a:br>
              <a:rPr lang="en-US" sz="7200" dirty="0" smtClean="0"/>
            </a:br>
            <a:r>
              <a:rPr lang="en-US" sz="6600" dirty="0" smtClean="0"/>
              <a:t>Authorities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2438400"/>
            <a:ext cx="3429000" cy="3733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7200" dirty="0" smtClean="0"/>
              <a:t>Ptolemy </a:t>
            </a: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3600" dirty="0" smtClean="0"/>
              <a:t>(2</a:t>
            </a:r>
            <a:r>
              <a:rPr lang="en-US" sz="3600" baseline="30000" dirty="0" smtClean="0"/>
              <a:t>nd</a:t>
            </a:r>
            <a:r>
              <a:rPr lang="en-US" sz="3600" dirty="0" smtClean="0"/>
              <a:t> c. AD)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3600" dirty="0" smtClean="0"/>
              <a:t>Greco-Egyptian mathematician </a:t>
            </a:r>
            <a:br>
              <a:rPr lang="en-US" sz="3600" dirty="0" smtClean="0"/>
            </a:br>
            <a:r>
              <a:rPr lang="en-US" sz="3600" dirty="0" smtClean="0"/>
              <a:t>&amp; astronomer </a:t>
            </a:r>
            <a:endParaRPr lang="en-US" sz="3600" dirty="0"/>
          </a:p>
        </p:txBody>
      </p:sp>
      <p:sp>
        <p:nvSpPr>
          <p:cNvPr id="4" name="AutoShape 2" descr="PSM V78 D326 Ptolemy.png"/>
          <p:cNvSpPr>
            <a:spLocks noChangeAspect="1" noChangeArrowheads="1"/>
          </p:cNvSpPr>
          <p:nvPr/>
        </p:nvSpPr>
        <p:spPr bwMode="auto">
          <a:xfrm>
            <a:off x="155575" y="1587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File:PSM V78 D326 Ptolem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35" y="1600200"/>
            <a:ext cx="3895486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52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80999" y="2209800"/>
            <a:ext cx="4572001" cy="3962400"/>
          </a:xfrm>
        </p:spPr>
        <p:txBody>
          <a:bodyPr>
            <a:normAutofit/>
          </a:bodyPr>
          <a:lstStyle/>
          <a:p>
            <a:pPr marL="166688" indent="-166688" eaLnBrk="1" hangingPunct="1">
              <a:lnSpc>
                <a:spcPct val="90000"/>
              </a:lnSpc>
              <a:buNone/>
              <a:defRPr/>
            </a:pPr>
            <a:r>
              <a:rPr lang="en-US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 little philosophy </a:t>
            </a:r>
            <a:r>
              <a:rPr lang="en-US" sz="36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inclineth</a:t>
            </a:r>
            <a:r>
              <a:rPr lang="en-US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man’s mind to atheism; but depth in philosophy </a:t>
            </a:r>
            <a:r>
              <a:rPr lang="en-US" sz="36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bringeth</a:t>
            </a:r>
            <a:r>
              <a:rPr lang="en-US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men’s minds about to religion." </a:t>
            </a:r>
          </a:p>
          <a:p>
            <a:pPr marL="166688" indent="-166688" eaLnBrk="1" hangingPunct="1">
              <a:lnSpc>
                <a:spcPct val="90000"/>
              </a:lnSpc>
              <a:buNone/>
              <a:defRPr/>
            </a:pPr>
            <a:endParaRPr lang="en-US" sz="3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66688" indent="-166688" eaLnBrk="1" hangingPunct="1">
              <a:lnSpc>
                <a:spcPct val="90000"/>
              </a:lnSpc>
              <a:buNone/>
              <a:defRPr/>
            </a:pPr>
            <a:r>
              <a:rPr lang="en-US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</a:t>
            </a:r>
            <a:r>
              <a:rPr 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 Sir Francis Bacon</a:t>
            </a:r>
          </a:p>
        </p:txBody>
      </p:sp>
      <p:pic>
        <p:nvPicPr>
          <p:cNvPr id="20484" name="Picture 6" descr="200px-Francis_Bacon">
            <a:hlinkClick r:id="rId3" tooltip="Francis Bacon.jpg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71336" y="2209800"/>
            <a:ext cx="3010664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7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vs. Religion?</a:t>
            </a:r>
            <a:endParaRPr lang="en-US" sz="7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4995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100000">
              <a:srgbClr val="0070C0">
                <a:lumMod val="59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35306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Place in the Universe</a:t>
            </a:r>
            <a:endParaRPr lang="en-US" sz="60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upload.wikimedia.org/wikipedia/commons/thumb/a/ac/Creaci%C3%B3n_de_Ad%C3%A1m.jpg/1280px-Creaci%C3%B3n_de_Ad%C3%A1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689972"/>
            <a:ext cx="9135306" cy="425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058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90000"/>
                <a:lumOff val="1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upload.wikimedia.org/wikipedia/commons/thumb/f/f2/Nikolaus_Kopernikus.jpg/514px-Nikolaus_Koperniku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"/>
          <a:stretch/>
        </p:blipFill>
        <p:spPr bwMode="auto">
          <a:xfrm>
            <a:off x="58512" y="76200"/>
            <a:ext cx="4742088" cy="53507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Justus Sustermans - Portrait of Galileo Galilei, 16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341881"/>
            <a:ext cx="4343400" cy="55161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8600"/>
            <a:ext cx="9144000" cy="1143000"/>
          </a:xfrm>
        </p:spPr>
        <p:txBody>
          <a:bodyPr>
            <a:noAutofit/>
          </a:bodyPr>
          <a:lstStyle/>
          <a:p>
            <a:r>
              <a:rPr lang="en-US" sz="16600" dirty="0" smtClean="0">
                <a:solidFill>
                  <a:schemeClr val="accent6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Legacies</a:t>
            </a:r>
            <a:r>
              <a:rPr lang="en-US" sz="16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66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364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rgbClr val="382D21"/>
            </a:gs>
            <a:gs pos="0">
              <a:srgbClr val="0B0B01"/>
            </a:gs>
            <a:gs pos="100000">
              <a:srgbClr val="1E1A1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0"/>
            <a:ext cx="4495800" cy="2971800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rgbClr val="FDE8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Johannes </a:t>
            </a:r>
            <a:r>
              <a:rPr lang="en-US" sz="9600" dirty="0" smtClean="0">
                <a:solidFill>
                  <a:srgbClr val="FDE8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Kepler</a:t>
            </a:r>
            <a:endParaRPr lang="en-US" sz="9600" dirty="0">
              <a:solidFill>
                <a:srgbClr val="FDE8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2895600"/>
            <a:ext cx="4495800" cy="37639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EE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 Mathematician and Astronomer</a:t>
            </a:r>
          </a:p>
          <a:p>
            <a:pPr marL="0" indent="0" algn="ctr">
              <a:buNone/>
            </a:pPr>
            <a:endParaRPr lang="en-US" sz="600" dirty="0" smtClean="0">
              <a:solidFill>
                <a:srgbClr val="FEEE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4800" b="1" dirty="0" smtClean="0">
                <a:solidFill>
                  <a:srgbClr val="FEE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Laws of </a:t>
            </a:r>
            <a:br>
              <a:rPr lang="en-US" sz="4800" b="1" dirty="0" smtClean="0">
                <a:solidFill>
                  <a:srgbClr val="FEE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 smtClean="0">
                <a:solidFill>
                  <a:srgbClr val="FEE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Planetary </a:t>
            </a:r>
            <a:br>
              <a:rPr lang="en-US" sz="4800" b="1" dirty="0" smtClean="0">
                <a:solidFill>
                  <a:srgbClr val="FEE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 smtClean="0">
                <a:solidFill>
                  <a:srgbClr val="FEE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Motion</a:t>
            </a:r>
            <a:endParaRPr lang="en-US" sz="4800" b="1" dirty="0">
              <a:solidFill>
                <a:srgbClr val="FEEE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Johannes Kepler 1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4548426" cy="62484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45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0">
              <a:schemeClr val="tx2">
                <a:lumMod val="8000"/>
                <a:lumOff val="92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427039"/>
            <a:ext cx="3200400" cy="1935161"/>
          </a:xfrm>
        </p:spPr>
        <p:txBody>
          <a:bodyPr>
            <a:noAutofit/>
          </a:bodyPr>
          <a:lstStyle/>
          <a:p>
            <a:r>
              <a:rPr lang="en-US" sz="6000" dirty="0" smtClean="0"/>
              <a:t>Elliptical Orbits</a:t>
            </a:r>
            <a:endParaRPr lang="en-US" sz="6000" dirty="0"/>
          </a:p>
        </p:txBody>
      </p:sp>
      <p:pic>
        <p:nvPicPr>
          <p:cNvPr id="10242" name="Picture 2" descr="https://upload.wikimedia.org/wikipedia/commons/thumb/9/98/Kepler_laws_diagram.svg/1195px-Kepler_laws_diagram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50761"/>
            <a:ext cx="6387926" cy="547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6400800"/>
            <a:ext cx="17828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Art Credit: Hankwang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5110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Johannes Kepler 1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4992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0" y="4124980"/>
            <a:ext cx="4992175" cy="46166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Elliptical Talk Soon Come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nasa.gov/sites/default/files/14-3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t="7187" r="616"/>
          <a:stretch/>
        </p:blipFill>
        <p:spPr bwMode="auto">
          <a:xfrm>
            <a:off x="0" y="0"/>
            <a:ext cx="914400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4495800" cy="1143000"/>
          </a:xfrm>
        </p:spPr>
        <p:txBody>
          <a:bodyPr>
            <a:noAutofit/>
          </a:bodyPr>
          <a:lstStyle/>
          <a:p>
            <a:r>
              <a:rPr lang="en-US" sz="115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Kepler</a:t>
            </a:r>
            <a:endParaRPr lang="en-US" sz="115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5105400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EE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 Telescope</a:t>
            </a:r>
            <a:endParaRPr lang="en-US" sz="5400" b="1" dirty="0">
              <a:solidFill>
                <a:srgbClr val="FEEE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64770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EEEDA"/>
                </a:solidFill>
              </a:rPr>
              <a:t>Photo Credit: NASA</a:t>
            </a:r>
            <a:endParaRPr lang="en-US" sz="1400" dirty="0">
              <a:solidFill>
                <a:srgbClr val="FEEE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8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rgbClr val="544037"/>
            </a:gs>
            <a:gs pos="0">
              <a:srgbClr val="322726"/>
            </a:gs>
            <a:gs pos="100000">
              <a:srgbClr val="01030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1" y="2438400"/>
            <a:ext cx="4648199" cy="2316161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FEEEDA"/>
                </a:solidFill>
              </a:rPr>
              <a:t>Universal</a:t>
            </a:r>
            <a:r>
              <a:rPr lang="en-US" sz="5400" dirty="0" smtClean="0">
                <a:solidFill>
                  <a:srgbClr val="FEEEDA"/>
                </a:solidFill>
              </a:rPr>
              <a:t/>
            </a:r>
            <a:br>
              <a:rPr lang="en-US" sz="5400" dirty="0" smtClean="0">
                <a:solidFill>
                  <a:srgbClr val="FEEEDA"/>
                </a:solidFill>
              </a:rPr>
            </a:br>
            <a:r>
              <a:rPr lang="en-US" sz="5400" dirty="0" smtClean="0">
                <a:solidFill>
                  <a:srgbClr val="FEEEDA"/>
                </a:solidFill>
              </a:rPr>
              <a:t>Gravitation</a:t>
            </a:r>
            <a:endParaRPr lang="en-US" sz="5400" dirty="0">
              <a:solidFill>
                <a:srgbClr val="FEEED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1" y="609601"/>
            <a:ext cx="4648199" cy="20573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700" dirty="0" smtClean="0">
                <a:solidFill>
                  <a:srgbClr val="FEEEDA"/>
                </a:solidFill>
              </a:rPr>
              <a:t>Newton’s </a:t>
            </a:r>
            <a:r>
              <a:rPr lang="en-US" sz="5700" dirty="0" smtClean="0">
                <a:solidFill>
                  <a:srgbClr val="FEEEDA"/>
                </a:solidFill>
              </a:rPr>
              <a:t>Law </a:t>
            </a:r>
            <a:r>
              <a:rPr lang="en-US" sz="5700" dirty="0" smtClean="0">
                <a:solidFill>
                  <a:srgbClr val="FEEEDA"/>
                </a:solidFill>
              </a:rPr>
              <a:t>of</a:t>
            </a:r>
            <a:endParaRPr lang="en-US" sz="5700" dirty="0">
              <a:solidFill>
                <a:srgbClr val="FEEEDA"/>
              </a:solidFill>
            </a:endParaRPr>
          </a:p>
        </p:txBody>
      </p:sp>
      <p:pic>
        <p:nvPicPr>
          <p:cNvPr id="12290" name="Picture 2" descr="Portrait of man in black with shoulder-length, wavy brown hair, a large sharp nose, and a distracted ga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7201"/>
            <a:ext cx="4660332" cy="64008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57701" y="5105400"/>
            <a:ext cx="46862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EE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Dependent on </a:t>
            </a:r>
            <a:br>
              <a:rPr lang="en-US" sz="3600" b="1" i="1" dirty="0" smtClean="0">
                <a:solidFill>
                  <a:srgbClr val="FEE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i="1" dirty="0" smtClean="0">
                <a:solidFill>
                  <a:srgbClr val="FEEE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Kepler’s Laws</a:t>
            </a:r>
            <a:endParaRPr lang="en-US" sz="3600" b="1" i="1" dirty="0">
              <a:solidFill>
                <a:srgbClr val="FEEE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564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29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032370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29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100000">
              <a:srgbClr val="0070C0">
                <a:lumMod val="59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41338"/>
            <a:ext cx="8378825" cy="1592262"/>
          </a:xfrm>
        </p:spPr>
        <p:txBody>
          <a:bodyPr>
            <a:noAutofit/>
          </a:bodyPr>
          <a:lstStyle/>
          <a:p>
            <a:pPr algn="r"/>
            <a:r>
              <a:rPr lang="en-US" sz="7200" dirty="0" smtClean="0">
                <a:solidFill>
                  <a:srgbClr val="F9F9F9"/>
                </a:solidFill>
              </a:rPr>
              <a:t>Reverence for Ancient </a:t>
            </a:r>
            <a:br>
              <a:rPr lang="en-US" sz="7200" dirty="0" smtClean="0">
                <a:solidFill>
                  <a:srgbClr val="F9F9F9"/>
                </a:solidFill>
              </a:rPr>
            </a:br>
            <a:r>
              <a:rPr lang="en-US" sz="6600" dirty="0" smtClean="0">
                <a:solidFill>
                  <a:srgbClr val="F9F9F9"/>
                </a:solidFill>
              </a:rPr>
              <a:t>Authorities</a:t>
            </a:r>
            <a:endParaRPr lang="en-US" sz="7200" dirty="0">
              <a:solidFill>
                <a:srgbClr val="F9F9F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2438400"/>
            <a:ext cx="3581400" cy="3733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7200" dirty="0" smtClean="0">
                <a:solidFill>
                  <a:srgbClr val="FEEEDA"/>
                </a:solidFill>
              </a:rPr>
              <a:t>Aristotle</a:t>
            </a:r>
            <a:r>
              <a:rPr lang="en-US" sz="6600" dirty="0" smtClean="0">
                <a:solidFill>
                  <a:srgbClr val="FEEEDA"/>
                </a:solidFill>
              </a:rPr>
              <a:t/>
            </a:r>
            <a:br>
              <a:rPr lang="en-US" sz="6600" dirty="0" smtClean="0">
                <a:solidFill>
                  <a:srgbClr val="FEEEDA"/>
                </a:solidFill>
              </a:rPr>
            </a:br>
            <a:r>
              <a:rPr lang="en-US" sz="3600" dirty="0" smtClean="0">
                <a:solidFill>
                  <a:srgbClr val="FEEEDA"/>
                </a:solidFill>
              </a:rPr>
              <a:t>(4</a:t>
            </a:r>
            <a:r>
              <a:rPr lang="en-US" sz="3600" baseline="30000" dirty="0" smtClean="0">
                <a:solidFill>
                  <a:srgbClr val="FEEEDA"/>
                </a:solidFill>
              </a:rPr>
              <a:t>th</a:t>
            </a:r>
            <a:r>
              <a:rPr lang="en-US" sz="3600" dirty="0" smtClean="0">
                <a:solidFill>
                  <a:srgbClr val="FEEEDA"/>
                </a:solidFill>
              </a:rPr>
              <a:t> c. BC)</a:t>
            </a:r>
          </a:p>
          <a:p>
            <a:pPr marL="0" indent="0">
              <a:buNone/>
            </a:pPr>
            <a:endParaRPr lang="en-US" sz="1400" dirty="0">
              <a:solidFill>
                <a:srgbClr val="FEEEDA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rgbClr val="FEEEDA"/>
                </a:solidFill>
              </a:rPr>
              <a:t>Greek philosopher and scientist – THE authority on physics</a:t>
            </a:r>
            <a:endParaRPr lang="en-US" sz="3600" dirty="0">
              <a:solidFill>
                <a:srgbClr val="FEEEDA"/>
              </a:solidFill>
            </a:endParaRPr>
          </a:p>
        </p:txBody>
      </p:sp>
      <p:sp>
        <p:nvSpPr>
          <p:cNvPr id="4" name="AutoShape 2" descr="PSM V78 D326 Ptolemy.png"/>
          <p:cNvSpPr>
            <a:spLocks noChangeAspect="1" noChangeArrowheads="1"/>
          </p:cNvSpPr>
          <p:nvPr/>
        </p:nvSpPr>
        <p:spPr bwMode="auto">
          <a:xfrm>
            <a:off x="155575" y="1587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9F9F9"/>
              </a:solidFill>
            </a:endParaRPr>
          </a:p>
        </p:txBody>
      </p:sp>
      <p:pic>
        <p:nvPicPr>
          <p:cNvPr id="6" name="Picture 2" descr="Aristotle Altemps Inv857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1372"/>
          <a:stretch/>
        </p:blipFill>
        <p:spPr bwMode="auto">
          <a:xfrm>
            <a:off x="685800" y="1524000"/>
            <a:ext cx="3671021" cy="503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743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85463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100000"/>
                  <a:alpha val="70000"/>
                </a:schemeClr>
              </a:gs>
              <a:gs pos="46000">
                <a:schemeClr val="tx1">
                  <a:alpha val="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048000"/>
            <a:ext cx="9182100" cy="2133600"/>
          </a:xfrm>
        </p:spPr>
        <p:txBody>
          <a:bodyPr>
            <a:noAutofit/>
          </a:bodyPr>
          <a:lstStyle/>
          <a:p>
            <a:r>
              <a:rPr lang="en-US" sz="13800" dirty="0" smtClean="0"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Bible</a:t>
            </a:r>
            <a:endParaRPr lang="en-US" sz="13800" dirty="0">
              <a:solidFill>
                <a:srgbClr val="F9F9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37393" y="6504801"/>
            <a:ext cx="45304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solidFill>
                  <a:schemeClr val="bg2"/>
                </a:solidFill>
              </a:rPr>
              <a:t>John Martin, </a:t>
            </a:r>
            <a:r>
              <a:rPr lang="en-US" sz="1200" i="1" dirty="0" smtClean="0">
                <a:solidFill>
                  <a:schemeClr val="bg2"/>
                </a:solidFill>
              </a:rPr>
              <a:t>Joshua </a:t>
            </a:r>
            <a:r>
              <a:rPr lang="en-US" sz="1200" i="1" dirty="0">
                <a:solidFill>
                  <a:schemeClr val="bg2"/>
                </a:solidFill>
              </a:rPr>
              <a:t>Commanding the Sun to Stand </a:t>
            </a:r>
            <a:r>
              <a:rPr lang="en-US" sz="1200" i="1" dirty="0" smtClean="0">
                <a:solidFill>
                  <a:schemeClr val="bg2"/>
                </a:solidFill>
              </a:rPr>
              <a:t>Still </a:t>
            </a:r>
            <a:r>
              <a:rPr lang="en-US" sz="1200" dirty="0" smtClean="0">
                <a:solidFill>
                  <a:schemeClr val="bg2"/>
                </a:solidFill>
              </a:rPr>
              <a:t>(1816)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11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85463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100000"/>
                  <a:alpha val="70000"/>
                </a:schemeClr>
              </a:gs>
              <a:gs pos="46000">
                <a:schemeClr val="tx1">
                  <a:alpha val="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4799" y="457200"/>
            <a:ext cx="4267201" cy="3539430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was no day like that before it or after it, when the LORD listened to the voice of a man; for the LORD fought for Israel.”</a:t>
            </a: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-- Joshua 10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37393" y="6504801"/>
            <a:ext cx="45304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solidFill>
                  <a:schemeClr val="bg2"/>
                </a:solidFill>
              </a:rPr>
              <a:t>John Martin, </a:t>
            </a:r>
            <a:r>
              <a:rPr lang="en-US" sz="1200" i="1" dirty="0" smtClean="0">
                <a:solidFill>
                  <a:schemeClr val="bg2"/>
                </a:solidFill>
              </a:rPr>
              <a:t>Joshua </a:t>
            </a:r>
            <a:r>
              <a:rPr lang="en-US" sz="1200" i="1" dirty="0">
                <a:solidFill>
                  <a:schemeClr val="bg2"/>
                </a:solidFill>
              </a:rPr>
              <a:t>Commanding the Sun to Stand </a:t>
            </a:r>
            <a:r>
              <a:rPr lang="en-US" sz="1200" i="1" dirty="0" smtClean="0">
                <a:solidFill>
                  <a:schemeClr val="bg2"/>
                </a:solidFill>
              </a:rPr>
              <a:t>Still </a:t>
            </a:r>
            <a:r>
              <a:rPr lang="en-US" sz="1200" dirty="0" smtClean="0">
                <a:solidFill>
                  <a:schemeClr val="bg2"/>
                </a:solidFill>
              </a:rPr>
              <a:t>(1816)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historiana.eu/assets/uploads/celestial_2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1395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rId4"/>
          </p:cNvPr>
          <p:cNvSpPr/>
          <p:nvPr/>
        </p:nvSpPr>
        <p:spPr>
          <a:xfrm>
            <a:off x="6858000" y="6096000"/>
            <a:ext cx="13716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5198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load.wikimedia.org/wikipedia/commons/thumb/e/ed/Constellation_Fornax%2C_EXtreme_Deep_Field.jpg/1024px-Constellation_Fornax%2C_EXtreme_Deep_Fiel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0"/>
          <a:stretch/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3581400"/>
          </a:xfrm>
        </p:spPr>
        <p:txBody>
          <a:bodyPr>
            <a:noAutofit/>
          </a:bodyPr>
          <a:lstStyle/>
          <a:p>
            <a:r>
              <a:rPr lang="en-US" sz="115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SCIENTIFIC </a:t>
            </a:r>
            <a:r>
              <a:rPr lang="en-US" sz="8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REVOLUTION</a:t>
            </a:r>
            <a:endParaRPr lang="en-US" sz="9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343400"/>
            <a:ext cx="9144000" cy="1754326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Fresh Inquiries into </a:t>
            </a:r>
            <a:br>
              <a:rPr lang="en-US" sz="5400" b="1" dirty="0" smtClean="0"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Philosophy</a:t>
            </a:r>
            <a:endParaRPr lang="en-US" sz="5400" b="1" dirty="0">
              <a:solidFill>
                <a:schemeClr val="accent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3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arquaad">
      <a:dk1>
        <a:srgbClr val="060505"/>
      </a:dk1>
      <a:lt1>
        <a:sysClr val="window" lastClr="FFFFFF"/>
      </a:lt1>
      <a:dk2>
        <a:srgbClr val="A1240B"/>
      </a:dk2>
      <a:lt2>
        <a:srgbClr val="FEE2C1"/>
      </a:lt2>
      <a:accent1>
        <a:srgbClr val="FEECD6"/>
      </a:accent1>
      <a:accent2>
        <a:srgbClr val="B3290D"/>
      </a:accent2>
      <a:accent3>
        <a:srgbClr val="060505"/>
      </a:accent3>
      <a:accent4>
        <a:srgbClr val="A1240B"/>
      </a:accent4>
      <a:accent5>
        <a:srgbClr val="FACCC3"/>
      </a:accent5>
      <a:accent6>
        <a:srgbClr val="FEEAD2"/>
      </a:accent6>
      <a:hlink>
        <a:srgbClr val="FEE2C1"/>
      </a:hlink>
      <a:folHlink>
        <a:srgbClr val="FDD3A1"/>
      </a:folHlink>
    </a:clrScheme>
    <a:fontScheme name="Copernicus">
      <a:majorFont>
        <a:latin typeface="BlackChancery"/>
        <a:ea typeface=""/>
        <a:cs typeface=""/>
      </a:majorFont>
      <a:minorFont>
        <a:latin typeface="J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Farquaad">
      <a:dk1>
        <a:srgbClr val="060505"/>
      </a:dk1>
      <a:lt1>
        <a:sysClr val="window" lastClr="FFFFFF"/>
      </a:lt1>
      <a:dk2>
        <a:srgbClr val="A1240B"/>
      </a:dk2>
      <a:lt2>
        <a:srgbClr val="FEE2C1"/>
      </a:lt2>
      <a:accent1>
        <a:srgbClr val="FEECD6"/>
      </a:accent1>
      <a:accent2>
        <a:srgbClr val="B3290D"/>
      </a:accent2>
      <a:accent3>
        <a:srgbClr val="060505"/>
      </a:accent3>
      <a:accent4>
        <a:srgbClr val="A1240B"/>
      </a:accent4>
      <a:accent5>
        <a:srgbClr val="FACCC3"/>
      </a:accent5>
      <a:accent6>
        <a:srgbClr val="FEEAD2"/>
      </a:accent6>
      <a:hlink>
        <a:srgbClr val="FEE2C1"/>
      </a:hlink>
      <a:folHlink>
        <a:srgbClr val="FDD3A1"/>
      </a:folHlink>
    </a:clrScheme>
    <a:fontScheme name="Copernicus">
      <a:majorFont>
        <a:latin typeface="BlackChancery"/>
        <a:ea typeface=""/>
        <a:cs typeface=""/>
      </a:majorFont>
      <a:minorFont>
        <a:latin typeface="J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arquaad">
    <a:dk1>
      <a:srgbClr val="060505"/>
    </a:dk1>
    <a:lt1>
      <a:sysClr val="window" lastClr="FFFFFF"/>
    </a:lt1>
    <a:dk2>
      <a:srgbClr val="A1240B"/>
    </a:dk2>
    <a:lt2>
      <a:srgbClr val="FEE2C1"/>
    </a:lt2>
    <a:accent1>
      <a:srgbClr val="FEECD6"/>
    </a:accent1>
    <a:accent2>
      <a:srgbClr val="B3290D"/>
    </a:accent2>
    <a:accent3>
      <a:srgbClr val="060505"/>
    </a:accent3>
    <a:accent4>
      <a:srgbClr val="A1240B"/>
    </a:accent4>
    <a:accent5>
      <a:srgbClr val="FACCC3"/>
    </a:accent5>
    <a:accent6>
      <a:srgbClr val="FEEAD2"/>
    </a:accent6>
    <a:hlink>
      <a:srgbClr val="FEE2C1"/>
    </a:hlink>
    <a:folHlink>
      <a:srgbClr val="FDD3A1"/>
    </a:folHlink>
  </a:clrScheme>
</a:themeOverride>
</file>

<file path=ppt/theme/themeOverride10.xml><?xml version="1.0" encoding="utf-8"?>
<a:themeOverride xmlns:a="http://schemas.openxmlformats.org/drawingml/2006/main">
  <a:clrScheme name="Farquaad">
    <a:dk1>
      <a:srgbClr val="060505"/>
    </a:dk1>
    <a:lt1>
      <a:sysClr val="window" lastClr="FFFFFF"/>
    </a:lt1>
    <a:dk2>
      <a:srgbClr val="A1240B"/>
    </a:dk2>
    <a:lt2>
      <a:srgbClr val="FEE2C1"/>
    </a:lt2>
    <a:accent1>
      <a:srgbClr val="FEECD6"/>
    </a:accent1>
    <a:accent2>
      <a:srgbClr val="B3290D"/>
    </a:accent2>
    <a:accent3>
      <a:srgbClr val="060505"/>
    </a:accent3>
    <a:accent4>
      <a:srgbClr val="A1240B"/>
    </a:accent4>
    <a:accent5>
      <a:srgbClr val="FACCC3"/>
    </a:accent5>
    <a:accent6>
      <a:srgbClr val="FEEAD2"/>
    </a:accent6>
    <a:hlink>
      <a:srgbClr val="FEE2C1"/>
    </a:hlink>
    <a:folHlink>
      <a:srgbClr val="FDD3A1"/>
    </a:folHlink>
  </a:clrScheme>
</a:themeOverride>
</file>

<file path=ppt/theme/themeOverride11.xml><?xml version="1.0" encoding="utf-8"?>
<a:themeOverride xmlns:a="http://schemas.openxmlformats.org/drawingml/2006/main">
  <a:clrScheme name="Farquaad">
    <a:dk1>
      <a:srgbClr val="060505"/>
    </a:dk1>
    <a:lt1>
      <a:sysClr val="window" lastClr="FFFFFF"/>
    </a:lt1>
    <a:dk2>
      <a:srgbClr val="A1240B"/>
    </a:dk2>
    <a:lt2>
      <a:srgbClr val="FEE2C1"/>
    </a:lt2>
    <a:accent1>
      <a:srgbClr val="FEECD6"/>
    </a:accent1>
    <a:accent2>
      <a:srgbClr val="B3290D"/>
    </a:accent2>
    <a:accent3>
      <a:srgbClr val="060505"/>
    </a:accent3>
    <a:accent4>
      <a:srgbClr val="A1240B"/>
    </a:accent4>
    <a:accent5>
      <a:srgbClr val="FACCC3"/>
    </a:accent5>
    <a:accent6>
      <a:srgbClr val="FEEAD2"/>
    </a:accent6>
    <a:hlink>
      <a:srgbClr val="FEE2C1"/>
    </a:hlink>
    <a:folHlink>
      <a:srgbClr val="FDD3A1"/>
    </a:folHlink>
  </a:clrScheme>
</a:themeOverride>
</file>

<file path=ppt/theme/themeOverride12.xml><?xml version="1.0" encoding="utf-8"?>
<a:themeOverride xmlns:a="http://schemas.openxmlformats.org/drawingml/2006/main">
  <a:clrScheme name="Farquaad">
    <a:dk1>
      <a:srgbClr val="060505"/>
    </a:dk1>
    <a:lt1>
      <a:sysClr val="window" lastClr="FFFFFF"/>
    </a:lt1>
    <a:dk2>
      <a:srgbClr val="A1240B"/>
    </a:dk2>
    <a:lt2>
      <a:srgbClr val="FEE2C1"/>
    </a:lt2>
    <a:accent1>
      <a:srgbClr val="FEECD6"/>
    </a:accent1>
    <a:accent2>
      <a:srgbClr val="B3290D"/>
    </a:accent2>
    <a:accent3>
      <a:srgbClr val="060505"/>
    </a:accent3>
    <a:accent4>
      <a:srgbClr val="A1240B"/>
    </a:accent4>
    <a:accent5>
      <a:srgbClr val="FACCC3"/>
    </a:accent5>
    <a:accent6>
      <a:srgbClr val="FEEAD2"/>
    </a:accent6>
    <a:hlink>
      <a:srgbClr val="FEE2C1"/>
    </a:hlink>
    <a:folHlink>
      <a:srgbClr val="FDD3A1"/>
    </a:folHlink>
  </a:clrScheme>
</a:themeOverride>
</file>

<file path=ppt/theme/themeOverride13.xml><?xml version="1.0" encoding="utf-8"?>
<a:themeOverride xmlns:a="http://schemas.openxmlformats.org/drawingml/2006/main">
  <a:clrScheme name="Farquaad">
    <a:dk1>
      <a:srgbClr val="060505"/>
    </a:dk1>
    <a:lt1>
      <a:sysClr val="window" lastClr="FFFFFF"/>
    </a:lt1>
    <a:dk2>
      <a:srgbClr val="A1240B"/>
    </a:dk2>
    <a:lt2>
      <a:srgbClr val="FEE2C1"/>
    </a:lt2>
    <a:accent1>
      <a:srgbClr val="FEECD6"/>
    </a:accent1>
    <a:accent2>
      <a:srgbClr val="B3290D"/>
    </a:accent2>
    <a:accent3>
      <a:srgbClr val="060505"/>
    </a:accent3>
    <a:accent4>
      <a:srgbClr val="A1240B"/>
    </a:accent4>
    <a:accent5>
      <a:srgbClr val="FACCC3"/>
    </a:accent5>
    <a:accent6>
      <a:srgbClr val="FEEAD2"/>
    </a:accent6>
    <a:hlink>
      <a:srgbClr val="FEE2C1"/>
    </a:hlink>
    <a:folHlink>
      <a:srgbClr val="FDD3A1"/>
    </a:folHlink>
  </a:clrScheme>
</a:themeOverride>
</file>

<file path=ppt/theme/themeOverride14.xml><?xml version="1.0" encoding="utf-8"?>
<a:themeOverride xmlns:a="http://schemas.openxmlformats.org/drawingml/2006/main">
  <a:clrScheme name="Farquaad">
    <a:dk1>
      <a:srgbClr val="060505"/>
    </a:dk1>
    <a:lt1>
      <a:sysClr val="window" lastClr="FFFFFF"/>
    </a:lt1>
    <a:dk2>
      <a:srgbClr val="A1240B"/>
    </a:dk2>
    <a:lt2>
      <a:srgbClr val="FEE2C1"/>
    </a:lt2>
    <a:accent1>
      <a:srgbClr val="FEECD6"/>
    </a:accent1>
    <a:accent2>
      <a:srgbClr val="B3290D"/>
    </a:accent2>
    <a:accent3>
      <a:srgbClr val="060505"/>
    </a:accent3>
    <a:accent4>
      <a:srgbClr val="A1240B"/>
    </a:accent4>
    <a:accent5>
      <a:srgbClr val="FACCC3"/>
    </a:accent5>
    <a:accent6>
      <a:srgbClr val="FEEAD2"/>
    </a:accent6>
    <a:hlink>
      <a:srgbClr val="FEE2C1"/>
    </a:hlink>
    <a:folHlink>
      <a:srgbClr val="FDD3A1"/>
    </a:folHlink>
  </a:clrScheme>
</a:themeOverride>
</file>

<file path=ppt/theme/themeOverride15.xml><?xml version="1.0" encoding="utf-8"?>
<a:themeOverride xmlns:a="http://schemas.openxmlformats.org/drawingml/2006/main">
  <a:clrScheme name="Farquaad">
    <a:dk1>
      <a:srgbClr val="060505"/>
    </a:dk1>
    <a:lt1>
      <a:sysClr val="window" lastClr="FFFFFF"/>
    </a:lt1>
    <a:dk2>
      <a:srgbClr val="A1240B"/>
    </a:dk2>
    <a:lt2>
      <a:srgbClr val="FEE2C1"/>
    </a:lt2>
    <a:accent1>
      <a:srgbClr val="FEECD6"/>
    </a:accent1>
    <a:accent2>
      <a:srgbClr val="B3290D"/>
    </a:accent2>
    <a:accent3>
      <a:srgbClr val="060505"/>
    </a:accent3>
    <a:accent4>
      <a:srgbClr val="A1240B"/>
    </a:accent4>
    <a:accent5>
      <a:srgbClr val="FACCC3"/>
    </a:accent5>
    <a:accent6>
      <a:srgbClr val="FEEAD2"/>
    </a:accent6>
    <a:hlink>
      <a:srgbClr val="FEE2C1"/>
    </a:hlink>
    <a:folHlink>
      <a:srgbClr val="FDD3A1"/>
    </a:folHlink>
  </a:clrScheme>
</a:themeOverride>
</file>

<file path=ppt/theme/themeOverride16.xml><?xml version="1.0" encoding="utf-8"?>
<a:themeOverride xmlns:a="http://schemas.openxmlformats.org/drawingml/2006/main">
  <a:clrScheme name="Farquaad">
    <a:dk1>
      <a:srgbClr val="060505"/>
    </a:dk1>
    <a:lt1>
      <a:sysClr val="window" lastClr="FFFFFF"/>
    </a:lt1>
    <a:dk2>
      <a:srgbClr val="A1240B"/>
    </a:dk2>
    <a:lt2>
      <a:srgbClr val="FEE2C1"/>
    </a:lt2>
    <a:accent1>
      <a:srgbClr val="FEECD6"/>
    </a:accent1>
    <a:accent2>
      <a:srgbClr val="B3290D"/>
    </a:accent2>
    <a:accent3>
      <a:srgbClr val="060505"/>
    </a:accent3>
    <a:accent4>
      <a:srgbClr val="A1240B"/>
    </a:accent4>
    <a:accent5>
      <a:srgbClr val="FACCC3"/>
    </a:accent5>
    <a:accent6>
      <a:srgbClr val="FEEAD2"/>
    </a:accent6>
    <a:hlink>
      <a:srgbClr val="FEE2C1"/>
    </a:hlink>
    <a:folHlink>
      <a:srgbClr val="FDD3A1"/>
    </a:folHlink>
  </a:clrScheme>
</a:themeOverride>
</file>

<file path=ppt/theme/themeOverride2.xml><?xml version="1.0" encoding="utf-8"?>
<a:themeOverride xmlns:a="http://schemas.openxmlformats.org/drawingml/2006/main">
  <a:clrScheme name="Farquaad">
    <a:dk1>
      <a:srgbClr val="060505"/>
    </a:dk1>
    <a:lt1>
      <a:sysClr val="window" lastClr="FFFFFF"/>
    </a:lt1>
    <a:dk2>
      <a:srgbClr val="A1240B"/>
    </a:dk2>
    <a:lt2>
      <a:srgbClr val="FEE2C1"/>
    </a:lt2>
    <a:accent1>
      <a:srgbClr val="FEECD6"/>
    </a:accent1>
    <a:accent2>
      <a:srgbClr val="B3290D"/>
    </a:accent2>
    <a:accent3>
      <a:srgbClr val="060505"/>
    </a:accent3>
    <a:accent4>
      <a:srgbClr val="A1240B"/>
    </a:accent4>
    <a:accent5>
      <a:srgbClr val="FACCC3"/>
    </a:accent5>
    <a:accent6>
      <a:srgbClr val="FEEAD2"/>
    </a:accent6>
    <a:hlink>
      <a:srgbClr val="FEE2C1"/>
    </a:hlink>
    <a:folHlink>
      <a:srgbClr val="FDD3A1"/>
    </a:folHlink>
  </a:clrScheme>
</a:themeOverride>
</file>

<file path=ppt/theme/themeOverride3.xml><?xml version="1.0" encoding="utf-8"?>
<a:themeOverride xmlns:a="http://schemas.openxmlformats.org/drawingml/2006/main">
  <a:clrScheme name="Farquaad">
    <a:dk1>
      <a:srgbClr val="060505"/>
    </a:dk1>
    <a:lt1>
      <a:sysClr val="window" lastClr="FFFFFF"/>
    </a:lt1>
    <a:dk2>
      <a:srgbClr val="A1240B"/>
    </a:dk2>
    <a:lt2>
      <a:srgbClr val="FEE2C1"/>
    </a:lt2>
    <a:accent1>
      <a:srgbClr val="FEECD6"/>
    </a:accent1>
    <a:accent2>
      <a:srgbClr val="B3290D"/>
    </a:accent2>
    <a:accent3>
      <a:srgbClr val="060505"/>
    </a:accent3>
    <a:accent4>
      <a:srgbClr val="A1240B"/>
    </a:accent4>
    <a:accent5>
      <a:srgbClr val="FACCC3"/>
    </a:accent5>
    <a:accent6>
      <a:srgbClr val="FEEAD2"/>
    </a:accent6>
    <a:hlink>
      <a:srgbClr val="FEE2C1"/>
    </a:hlink>
    <a:folHlink>
      <a:srgbClr val="FDD3A1"/>
    </a:folHlink>
  </a:clrScheme>
</a:themeOverride>
</file>

<file path=ppt/theme/themeOverride4.xml><?xml version="1.0" encoding="utf-8"?>
<a:themeOverride xmlns:a="http://schemas.openxmlformats.org/drawingml/2006/main">
  <a:clrScheme name="Farquaad">
    <a:dk1>
      <a:srgbClr val="060505"/>
    </a:dk1>
    <a:lt1>
      <a:sysClr val="window" lastClr="FFFFFF"/>
    </a:lt1>
    <a:dk2>
      <a:srgbClr val="A1240B"/>
    </a:dk2>
    <a:lt2>
      <a:srgbClr val="FEE2C1"/>
    </a:lt2>
    <a:accent1>
      <a:srgbClr val="FEECD6"/>
    </a:accent1>
    <a:accent2>
      <a:srgbClr val="B3290D"/>
    </a:accent2>
    <a:accent3>
      <a:srgbClr val="060505"/>
    </a:accent3>
    <a:accent4>
      <a:srgbClr val="A1240B"/>
    </a:accent4>
    <a:accent5>
      <a:srgbClr val="FACCC3"/>
    </a:accent5>
    <a:accent6>
      <a:srgbClr val="FEEAD2"/>
    </a:accent6>
    <a:hlink>
      <a:srgbClr val="FEE2C1"/>
    </a:hlink>
    <a:folHlink>
      <a:srgbClr val="FDD3A1"/>
    </a:folHlink>
  </a:clrScheme>
</a:themeOverride>
</file>

<file path=ppt/theme/themeOverride5.xml><?xml version="1.0" encoding="utf-8"?>
<a:themeOverride xmlns:a="http://schemas.openxmlformats.org/drawingml/2006/main">
  <a:clrScheme name="Farquaad">
    <a:dk1>
      <a:srgbClr val="060505"/>
    </a:dk1>
    <a:lt1>
      <a:sysClr val="window" lastClr="FFFFFF"/>
    </a:lt1>
    <a:dk2>
      <a:srgbClr val="A1240B"/>
    </a:dk2>
    <a:lt2>
      <a:srgbClr val="FEE2C1"/>
    </a:lt2>
    <a:accent1>
      <a:srgbClr val="FEECD6"/>
    </a:accent1>
    <a:accent2>
      <a:srgbClr val="B3290D"/>
    </a:accent2>
    <a:accent3>
      <a:srgbClr val="060505"/>
    </a:accent3>
    <a:accent4>
      <a:srgbClr val="A1240B"/>
    </a:accent4>
    <a:accent5>
      <a:srgbClr val="FACCC3"/>
    </a:accent5>
    <a:accent6>
      <a:srgbClr val="FEEAD2"/>
    </a:accent6>
    <a:hlink>
      <a:srgbClr val="FEE2C1"/>
    </a:hlink>
    <a:folHlink>
      <a:srgbClr val="FDD3A1"/>
    </a:folHlink>
  </a:clrScheme>
</a:themeOverride>
</file>

<file path=ppt/theme/themeOverride6.xml><?xml version="1.0" encoding="utf-8"?>
<a:themeOverride xmlns:a="http://schemas.openxmlformats.org/drawingml/2006/main">
  <a:clrScheme name="Farquaad">
    <a:dk1>
      <a:srgbClr val="060505"/>
    </a:dk1>
    <a:lt1>
      <a:sysClr val="window" lastClr="FFFFFF"/>
    </a:lt1>
    <a:dk2>
      <a:srgbClr val="A1240B"/>
    </a:dk2>
    <a:lt2>
      <a:srgbClr val="FEE2C1"/>
    </a:lt2>
    <a:accent1>
      <a:srgbClr val="FEECD6"/>
    </a:accent1>
    <a:accent2>
      <a:srgbClr val="B3290D"/>
    </a:accent2>
    <a:accent3>
      <a:srgbClr val="060505"/>
    </a:accent3>
    <a:accent4>
      <a:srgbClr val="A1240B"/>
    </a:accent4>
    <a:accent5>
      <a:srgbClr val="FACCC3"/>
    </a:accent5>
    <a:accent6>
      <a:srgbClr val="FEEAD2"/>
    </a:accent6>
    <a:hlink>
      <a:srgbClr val="FEE2C1"/>
    </a:hlink>
    <a:folHlink>
      <a:srgbClr val="FDD3A1"/>
    </a:folHlink>
  </a:clrScheme>
</a:themeOverride>
</file>

<file path=ppt/theme/themeOverride7.xml><?xml version="1.0" encoding="utf-8"?>
<a:themeOverride xmlns:a="http://schemas.openxmlformats.org/drawingml/2006/main">
  <a:clrScheme name="Farquaad">
    <a:dk1>
      <a:srgbClr val="060505"/>
    </a:dk1>
    <a:lt1>
      <a:sysClr val="window" lastClr="FFFFFF"/>
    </a:lt1>
    <a:dk2>
      <a:srgbClr val="A1240B"/>
    </a:dk2>
    <a:lt2>
      <a:srgbClr val="FEE2C1"/>
    </a:lt2>
    <a:accent1>
      <a:srgbClr val="FEECD6"/>
    </a:accent1>
    <a:accent2>
      <a:srgbClr val="B3290D"/>
    </a:accent2>
    <a:accent3>
      <a:srgbClr val="060505"/>
    </a:accent3>
    <a:accent4>
      <a:srgbClr val="A1240B"/>
    </a:accent4>
    <a:accent5>
      <a:srgbClr val="FACCC3"/>
    </a:accent5>
    <a:accent6>
      <a:srgbClr val="FEEAD2"/>
    </a:accent6>
    <a:hlink>
      <a:srgbClr val="FEE2C1"/>
    </a:hlink>
    <a:folHlink>
      <a:srgbClr val="FDD3A1"/>
    </a:folHlink>
  </a:clrScheme>
</a:themeOverride>
</file>

<file path=ppt/theme/themeOverride8.xml><?xml version="1.0" encoding="utf-8"?>
<a:themeOverride xmlns:a="http://schemas.openxmlformats.org/drawingml/2006/main">
  <a:clrScheme name="Farquaad">
    <a:dk1>
      <a:srgbClr val="060505"/>
    </a:dk1>
    <a:lt1>
      <a:sysClr val="window" lastClr="FFFFFF"/>
    </a:lt1>
    <a:dk2>
      <a:srgbClr val="A1240B"/>
    </a:dk2>
    <a:lt2>
      <a:srgbClr val="FEE2C1"/>
    </a:lt2>
    <a:accent1>
      <a:srgbClr val="FEECD6"/>
    </a:accent1>
    <a:accent2>
      <a:srgbClr val="B3290D"/>
    </a:accent2>
    <a:accent3>
      <a:srgbClr val="060505"/>
    </a:accent3>
    <a:accent4>
      <a:srgbClr val="A1240B"/>
    </a:accent4>
    <a:accent5>
      <a:srgbClr val="FACCC3"/>
    </a:accent5>
    <a:accent6>
      <a:srgbClr val="FEEAD2"/>
    </a:accent6>
    <a:hlink>
      <a:srgbClr val="FEE2C1"/>
    </a:hlink>
    <a:folHlink>
      <a:srgbClr val="FDD3A1"/>
    </a:folHlink>
  </a:clrScheme>
</a:themeOverride>
</file>

<file path=ppt/theme/themeOverride9.xml><?xml version="1.0" encoding="utf-8"?>
<a:themeOverride xmlns:a="http://schemas.openxmlformats.org/drawingml/2006/main">
  <a:clrScheme name="Farquaad">
    <a:dk1>
      <a:srgbClr val="060505"/>
    </a:dk1>
    <a:lt1>
      <a:sysClr val="window" lastClr="FFFFFF"/>
    </a:lt1>
    <a:dk2>
      <a:srgbClr val="A1240B"/>
    </a:dk2>
    <a:lt2>
      <a:srgbClr val="FEE2C1"/>
    </a:lt2>
    <a:accent1>
      <a:srgbClr val="FEECD6"/>
    </a:accent1>
    <a:accent2>
      <a:srgbClr val="B3290D"/>
    </a:accent2>
    <a:accent3>
      <a:srgbClr val="060505"/>
    </a:accent3>
    <a:accent4>
      <a:srgbClr val="A1240B"/>
    </a:accent4>
    <a:accent5>
      <a:srgbClr val="FACCC3"/>
    </a:accent5>
    <a:accent6>
      <a:srgbClr val="FEEAD2"/>
    </a:accent6>
    <a:hlink>
      <a:srgbClr val="FEE2C1"/>
    </a:hlink>
    <a:folHlink>
      <a:srgbClr val="FDD3A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1218</TotalTime>
  <Words>509</Words>
  <Application>Microsoft Office PowerPoint</Application>
  <PresentationFormat>On-screen Show (4:3)</PresentationFormat>
  <Paragraphs>124</Paragraphs>
  <Slides>48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Calibri</vt:lpstr>
      <vt:lpstr>Helvetica</vt:lpstr>
      <vt:lpstr>Junicode</vt:lpstr>
      <vt:lpstr>BlackChancery</vt:lpstr>
      <vt:lpstr>Wingdings</vt:lpstr>
      <vt:lpstr>Arial</vt:lpstr>
      <vt:lpstr>Office Theme</vt:lpstr>
      <vt:lpstr>1_Office Theme</vt:lpstr>
      <vt:lpstr>2_Office Theme</vt:lpstr>
      <vt:lpstr>Copernicus  &amp; Galileo</vt:lpstr>
      <vt:lpstr>COSMOLOGY</vt:lpstr>
      <vt:lpstr>Geocentrism</vt:lpstr>
      <vt:lpstr>Reverence for Ancient  Authorities</vt:lpstr>
      <vt:lpstr>Reverence for Ancient  Authorities</vt:lpstr>
      <vt:lpstr>The Bible</vt:lpstr>
      <vt:lpstr>PowerPoint Presentation</vt:lpstr>
      <vt:lpstr>PowerPoint Presentation</vt:lpstr>
      <vt:lpstr>SCIENTIFIC REVOLUTION</vt:lpstr>
      <vt:lpstr>Nicolaus Copernicus</vt:lpstr>
      <vt:lpstr>LORD FARQUAAD CONFIRMED</vt:lpstr>
      <vt:lpstr>Heliocentrism</vt:lpstr>
      <vt:lpstr>PowerPoint Presentation</vt:lpstr>
      <vt:lpstr>The Center of the Universe?</vt:lpstr>
      <vt:lpstr>Galileo Galilei</vt:lpstr>
      <vt:lpstr>Aristotelian Physics</vt:lpstr>
      <vt:lpstr>Galilean Physics</vt:lpstr>
      <vt:lpstr>The Leaning  Tower  of Pisa</vt:lpstr>
      <vt:lpstr>Cannon Ball vs Musket Ball</vt:lpstr>
      <vt:lpstr>PowerPoint Presentation</vt:lpstr>
      <vt:lpstr>Refracting Telescope</vt:lpstr>
      <vt:lpstr>Lunar Mountains and Craters</vt:lpstr>
      <vt:lpstr>Galilean Moons</vt:lpstr>
      <vt:lpstr>PowerPoint Presentation</vt:lpstr>
      <vt:lpstr>The Phases  of Venus</vt:lpstr>
      <vt:lpstr>Technology</vt:lpstr>
      <vt:lpstr>Empiricism</vt:lpstr>
      <vt:lpstr>FACT   Not Theory</vt:lpstr>
      <vt:lpstr>Sidereus Nuncius  (1610)</vt:lpstr>
      <vt:lpstr>PowerPoint Presentation</vt:lpstr>
      <vt:lpstr>I know u didn’t</vt:lpstr>
      <vt:lpstr>I know u didn’t</vt:lpstr>
      <vt:lpstr>The Bible</vt:lpstr>
      <vt:lpstr>Galileo vs. the Inquisition</vt:lpstr>
      <vt:lpstr>PowerPoint Presentation</vt:lpstr>
      <vt:lpstr>Science vs. the Church?</vt:lpstr>
      <vt:lpstr>Tomb of Galileo Florence, Italy</vt:lpstr>
      <vt:lpstr>Very Obviously Catholic</vt:lpstr>
      <vt:lpstr>Conversations with God</vt:lpstr>
      <vt:lpstr>Science vs. Religion?</vt:lpstr>
      <vt:lpstr>Our Place in the Universe</vt:lpstr>
      <vt:lpstr>Legacies </vt:lpstr>
      <vt:lpstr>Johannes Kepler</vt:lpstr>
      <vt:lpstr>Elliptical Orbits</vt:lpstr>
      <vt:lpstr>PowerPoint Presentation</vt:lpstr>
      <vt:lpstr>Kepler</vt:lpstr>
      <vt:lpstr>Universal Gravitation</vt:lpstr>
      <vt:lpstr>PowerPoint Presentation</vt:lpstr>
    </vt:vector>
  </TitlesOfParts>
  <Company>SDOC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Heliocentrism Debate</dc:title>
  <dc:creator>Tom Richey</dc:creator>
  <cp:lastModifiedBy>Tom</cp:lastModifiedBy>
  <cp:revision>46</cp:revision>
  <dcterms:created xsi:type="dcterms:W3CDTF">2016-01-13T13:14:26Z</dcterms:created>
  <dcterms:modified xsi:type="dcterms:W3CDTF">2016-02-19T20:19:32Z</dcterms:modified>
</cp:coreProperties>
</file>