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05" r:id="rId1"/>
    <p:sldMasterId id="2147483917" r:id="rId2"/>
  </p:sldMasterIdLst>
  <p:notesMasterIdLst>
    <p:notesMasterId r:id="rId33"/>
  </p:notesMasterIdLst>
  <p:sldIdLst>
    <p:sldId id="256" r:id="rId3"/>
    <p:sldId id="374" r:id="rId4"/>
    <p:sldId id="376" r:id="rId5"/>
    <p:sldId id="375" r:id="rId6"/>
    <p:sldId id="371" r:id="rId7"/>
    <p:sldId id="372" r:id="rId8"/>
    <p:sldId id="370" r:id="rId9"/>
    <p:sldId id="355" r:id="rId10"/>
    <p:sldId id="261" r:id="rId11"/>
    <p:sldId id="360" r:id="rId12"/>
    <p:sldId id="294" r:id="rId13"/>
    <p:sldId id="352" r:id="rId14"/>
    <p:sldId id="265" r:id="rId15"/>
    <p:sldId id="359" r:id="rId16"/>
    <p:sldId id="363" r:id="rId17"/>
    <p:sldId id="358" r:id="rId18"/>
    <p:sldId id="361" r:id="rId19"/>
    <p:sldId id="362" r:id="rId20"/>
    <p:sldId id="356" r:id="rId21"/>
    <p:sldId id="274" r:id="rId22"/>
    <p:sldId id="268" r:id="rId23"/>
    <p:sldId id="357" r:id="rId24"/>
    <p:sldId id="269" r:id="rId25"/>
    <p:sldId id="353" r:id="rId26"/>
    <p:sldId id="366" r:id="rId27"/>
    <p:sldId id="368" r:id="rId28"/>
    <p:sldId id="364" r:id="rId29"/>
    <p:sldId id="369" r:id="rId30"/>
    <p:sldId id="354" r:id="rId31"/>
    <p:sldId id="349" r:id="rId32"/>
  </p:sldIdLst>
  <p:sldSz cx="9144000" cy="6858000" type="screen4x3"/>
  <p:notesSz cx="6858000" cy="9144000"/>
  <p:embeddedFontLst>
    <p:embeddedFont>
      <p:font typeface="Monotype Corsiva" panose="03010101010201010101" pitchFamily="66" charset="0"/>
      <p: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Tahoma" panose="020B0604030504040204" pitchFamily="34" charset="0"/>
      <p:regular r:id="rId39"/>
      <p:bold r:id="rId40"/>
    </p:embeddedFont>
    <p:embeddedFont>
      <p:font typeface="Georgia" panose="02040502050405020303" pitchFamily="18" charset="0"/>
      <p:regular r:id="rId41"/>
      <p:bold r:id="rId42"/>
      <p:italic r:id="rId43"/>
      <p:boldItalic r:id="rId44"/>
    </p:embeddedFont>
    <p:embeddedFont>
      <p:font typeface="Footlight MT Light" panose="0204060206030A020304" pitchFamily="18" charset="0"/>
      <p:regular r:id="rId4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Richey" initials="TF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104"/>
    <a:srgbClr val="000000"/>
    <a:srgbClr val="040309"/>
    <a:srgbClr val="A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4660"/>
  </p:normalViewPr>
  <p:slideViewPr>
    <p:cSldViewPr>
      <p:cViewPr varScale="1">
        <p:scale>
          <a:sx n="67" d="100"/>
          <a:sy n="67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C1C6E0-EBFC-44CE-857A-36DA0636F4A7}" type="datetimeFigureOut">
              <a:rPr lang="en-US"/>
              <a:pPr>
                <a:defRPr/>
              </a:pPr>
              <a:t>11/24/2013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62F7B60-343C-4779-9FE4-C248B9A47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71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Textbook Correlations:  McKay, 523-34		Reader:  Richelieu (11-14)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491FE1-FB11-4511-BC55-83BEE8235383}" type="slidenum">
              <a:rPr lang="en-US" smtClean="0"/>
              <a:pPr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219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CE82F-9355-4A45-BB98-8E7CA4AACA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3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A5A54-902A-49CC-8E2E-C4FBD9542E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14D74-9392-4A2A-ADF0-D133142504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95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11/24/2013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76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11/24/2013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9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11/24/2013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56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11/24/2013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89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11/24/2013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17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11/24/2013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34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11/24/2013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21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11/24/2013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1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D27CA-3684-4C85-891C-A943770A60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48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11/24/2013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61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11/24/2013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20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11/24/2013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7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E7B27-6296-49CC-AECD-FEB27B50EB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0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4E3A6-9BA8-49EB-BFF6-04103D5F33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9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FD52E-63BD-42AC-A984-6157D6816F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6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3983B-7E2F-4FF6-B370-434B1D5E4E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0322E-E77C-4037-8F77-5E2844530A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31155-A8C6-49C1-BB10-9E2D599F68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1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F03C1F-46B3-42B4-83A4-A33E1A8572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8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3C3F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B625C9-2BB3-4B77-BE3B-16D2DEAF79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73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11/24/2013</a:t>
            </a:fld>
            <a:endParaRPr lang="en-US">
              <a:solidFill>
                <a:srgbClr val="072F5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2F5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2F54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84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10896041@N08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flickr.com/photos/55955607@N02/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2.0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omarc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ngeloangelo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ekdovik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57710122@N04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2.0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merwing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2.0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foamcow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2.0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leejorda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S%C3%B6nke_Rahn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s3a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2.0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andibit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2.0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andibits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s3a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2.0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omarc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hyperlink" Target="https://www.facebook.com/pages/Tom-Richey/14074617563" TargetMode="External"/><Relationship Id="rId12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hyperlink" Target="http://www.youtube.com/tomforamerica" TargetMode="External"/><Relationship Id="rId5" Type="http://schemas.openxmlformats.org/officeDocument/2006/relationships/hyperlink" Target="http://www.tomrichey.net/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hyperlink" Target="http://twitter.com/tomriche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hdchild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2.0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omarc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1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6374524"/>
            <a:ext cx="20018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Photo by</a:t>
            </a:r>
            <a:r>
              <a:rPr lang="en-US" sz="1600" dirty="0"/>
              <a:t> </a:t>
            </a:r>
            <a:r>
              <a:rPr lang="en-US" sz="1600" dirty="0" err="1">
                <a:hlinkClick r:id="rId3"/>
              </a:rPr>
              <a:t>chriskongs</a:t>
            </a:r>
            <a:endParaRPr lang="en-US" sz="1600" dirty="0"/>
          </a:p>
        </p:txBody>
      </p:sp>
      <p:pic>
        <p:nvPicPr>
          <p:cNvPr id="2070" name="Picture 22" descr="http://farm8.staticflickr.com/7140/7693661260_9705fa2cf8_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8"/>
          <a:stretch/>
        </p:blipFill>
        <p:spPr bwMode="auto">
          <a:xfrm>
            <a:off x="0" y="1857969"/>
            <a:ext cx="9144000" cy="500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622" y="152400"/>
            <a:ext cx="8818178" cy="2438400"/>
          </a:xfrm>
          <a:effectLst>
            <a:glow rad="101600">
              <a:srgbClr val="000000">
                <a:alpha val="60000"/>
              </a:srgbClr>
            </a:glow>
          </a:effectLst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5000"/>
              </a:lnSpc>
              <a:defRPr/>
            </a:pPr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Foundations of Absolutism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6474023"/>
            <a:ext cx="18601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Photo by</a:t>
            </a:r>
            <a:r>
              <a:rPr lang="en-US" sz="1400" dirty="0"/>
              <a:t> </a:t>
            </a:r>
            <a:r>
              <a:rPr lang="en-US" sz="1400" dirty="0">
                <a:hlinkClick r:id="rId5"/>
              </a:rPr>
              <a:t>Chiew Pang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348" y="5507448"/>
            <a:ext cx="2385756" cy="1091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arm3.staticflickr.com/2276/2185179843_0628a84a49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2"/>
          <a:stretch/>
        </p:blipFill>
        <p:spPr bwMode="auto">
          <a:xfrm>
            <a:off x="0" y="0"/>
            <a:ext cx="9144000" cy="685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2209800"/>
            <a:ext cx="5791200" cy="3807023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marL="628650" indent="-628650" eaLnBrk="1" hangingPunct="1">
              <a:buFont typeface="+mj-lt"/>
              <a:buAutoNum type="arabicPeriod"/>
              <a:defRPr/>
            </a:pPr>
            <a:r>
              <a:rPr lang="en-US" sz="4000" b="1" dirty="0" smtClean="0">
                <a:latin typeface="+mj-lt"/>
              </a:rPr>
              <a:t>Church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4000" b="1" dirty="0" smtClean="0">
                <a:latin typeface="+mj-lt"/>
              </a:rPr>
              <a:t>Nobility</a:t>
            </a:r>
          </a:p>
          <a:p>
            <a:pPr marL="628650" indent="-628650" eaLnBrk="1" hangingPunct="1">
              <a:buFontTx/>
              <a:buAutoNum type="arabicPeriod"/>
              <a:defRPr/>
            </a:pPr>
            <a:r>
              <a:rPr lang="en-US" sz="4000" b="1" dirty="0" smtClean="0">
                <a:latin typeface="+mj-lt"/>
              </a:rPr>
              <a:t>Representative Bodies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4000" b="1" dirty="0" smtClean="0">
                <a:latin typeface="+mj-lt"/>
              </a:rPr>
              <a:t>Towns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4000" b="1" dirty="0" smtClean="0">
                <a:latin typeface="+mj-lt"/>
              </a:rPr>
              <a:t>Universities</a:t>
            </a:r>
            <a:endParaRPr lang="en-US" sz="3600" b="1" dirty="0" smtClean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526" y="6397823"/>
            <a:ext cx="27510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hlinkClick r:id="rId3" tooltip="Attribution-NonCommercial-ShareAlike License"/>
              </a:rPr>
              <a:t>Some rights reserved</a:t>
            </a:r>
            <a:r>
              <a:rPr lang="en-US" sz="14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</a:rPr>
              <a:t> by </a:t>
            </a:r>
            <a:r>
              <a:rPr lang="en-US" sz="14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hlinkClick r:id="rId4"/>
              </a:rPr>
              <a:t>OmarC</a:t>
            </a:r>
            <a:endParaRPr lang="en-US" sz="14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5029200" cy="1143000"/>
          </a:xfrm>
        </p:spPr>
        <p:txBody>
          <a:bodyPr>
            <a:noAutofit/>
          </a:bodyPr>
          <a:lstStyle/>
          <a:p>
            <a:r>
              <a:rPr lang="en-US" sz="11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CHECK!</a:t>
            </a:r>
            <a:endParaRPr lang="en-US" sz="11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786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3.staticflickr.com/2015/1532709903_9b0dffa3b9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" r="10590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6019800" cy="6858001"/>
          </a:xfrm>
          <a:prstGeom prst="rect">
            <a:avLst/>
          </a:prstGeom>
          <a:gradFill flip="none" rotWithShape="1">
            <a:gsLst>
              <a:gs pos="74331">
                <a:srgbClr val="70716D">
                  <a:lumMod val="0"/>
                  <a:alpha val="33000"/>
                </a:srgbClr>
              </a:gs>
              <a:gs pos="54162">
                <a:srgbClr val="030104">
                  <a:alpha val="50000"/>
                  <a:lumMod val="0"/>
                </a:srgbClr>
              </a:gs>
              <a:gs pos="18000">
                <a:srgbClr val="000000">
                  <a:alpha val="75000"/>
                </a:srgbClr>
              </a:gs>
              <a:gs pos="100000">
                <a:schemeClr val="accent1">
                  <a:shade val="100000"/>
                  <a:satMod val="115000"/>
                  <a:alpha val="0"/>
                  <a:lumMod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3276600"/>
            <a:ext cx="5029200" cy="3581399"/>
          </a:xfrm>
          <a:noFill/>
        </p:spPr>
        <p:txBody>
          <a:bodyPr>
            <a:normAutofit/>
          </a:bodyPr>
          <a:lstStyle/>
          <a:p>
            <a:pPr marL="28575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000" b="1" dirty="0" smtClean="0"/>
              <a:t>The Church was not just a religious institution in early modern Europe – bishops held considerable wealth and influence.</a:t>
            </a:r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533400" y="1833619"/>
            <a:ext cx="2971800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800" dirty="0">
                <a:latin typeface="+mn-lt"/>
              </a:rPr>
              <a:t>The Church</a:t>
            </a:r>
            <a:endParaRPr lang="en-US" sz="36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6321623"/>
            <a:ext cx="19941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Photo by</a:t>
            </a:r>
            <a:r>
              <a:rPr lang="en-US" sz="1400" dirty="0"/>
              <a:t> </a:t>
            </a:r>
            <a:r>
              <a:rPr lang="en-US" sz="1400" dirty="0" err="1">
                <a:hlinkClick r:id="rId3"/>
              </a:rPr>
              <a:t>angeloangelo</a:t>
            </a:r>
            <a:endParaRPr lang="en-US" sz="1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50292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5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CHECK!</a:t>
            </a:r>
            <a:endParaRPr lang="en-US" sz="115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farm6.staticflickr.com/5001/5297826385_d474d04946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3"/>
          <a:stretch/>
        </p:blipFill>
        <p:spPr bwMode="auto">
          <a:xfrm>
            <a:off x="0" y="0"/>
            <a:ext cx="9144000" cy="684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91200"/>
            <a:ext cx="9144000" cy="1051034"/>
          </a:xfrm>
          <a:gradFill flip="none" rotWithShape="1">
            <a:gsLst>
              <a:gs pos="18000">
                <a:srgbClr val="000000">
                  <a:alpha val="75000"/>
                </a:srgbClr>
              </a:gs>
              <a:gs pos="100000">
                <a:schemeClr val="accent1">
                  <a:shade val="100000"/>
                  <a:satMod val="115000"/>
                  <a:alpha val="0"/>
                  <a:lumMod val="0"/>
                </a:schemeClr>
              </a:gs>
            </a:gsLst>
            <a:lin ang="16200000" scaled="1"/>
            <a:tileRect/>
          </a:gradFill>
        </p:spPr>
        <p:txBody>
          <a:bodyPr anchor="ctr"/>
          <a:lstStyle/>
          <a:p>
            <a:pPr marL="173038" indent="0">
              <a:buNone/>
            </a:pPr>
            <a:r>
              <a:rPr lang="en-US" sz="1600" dirty="0" smtClean="0"/>
              <a:t> </a:t>
            </a:r>
            <a:r>
              <a:rPr lang="en-US" b="1" dirty="0" smtClean="0"/>
              <a:t>Interior of Notre Dame Cathedral, Paris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934200" y="6453774"/>
            <a:ext cx="21245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/>
              <a:t>Photo by </a:t>
            </a:r>
            <a:r>
              <a:rPr lang="en-US" sz="1400" dirty="0" err="1">
                <a:hlinkClick r:id="rId3"/>
              </a:rPr>
              <a:t>Eivind</a:t>
            </a:r>
            <a:r>
              <a:rPr lang="en-US" sz="1400" dirty="0">
                <a:hlinkClick r:id="rId3"/>
              </a:rPr>
              <a:t> K. </a:t>
            </a:r>
            <a:r>
              <a:rPr lang="en-US" sz="1400" dirty="0" err="1">
                <a:hlinkClick r:id="rId3"/>
              </a:rPr>
              <a:t>Døvik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20574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60000"/>
                </a:srgbClr>
              </a:gs>
              <a:gs pos="100000">
                <a:schemeClr val="accent1">
                  <a:shade val="100000"/>
                  <a:satMod val="115000"/>
                  <a:alpha val="0"/>
                  <a:lumMod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Wealth and Power</a:t>
            </a:r>
            <a:endParaRPr lang="en-US" sz="8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87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rm4.staticflickr.com/3228/5870549355_6aed7a3c32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" r="6645"/>
          <a:stretch/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048000"/>
            <a:ext cx="4800600" cy="173418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Medieval kings were heavily dependent on the hereditary warrior aristocracy.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53340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sz="115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76200">
                    <a:schemeClr val="bg1">
                      <a:alpha val="8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CHECK!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62000" y="1833619"/>
            <a:ext cx="2971800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800" b="1" dirty="0">
                <a:solidFill>
                  <a:schemeClr val="bg1"/>
                </a:solidFill>
                <a:latin typeface="+mn-lt"/>
              </a:rPr>
              <a:t>The </a:t>
            </a:r>
            <a:r>
              <a:rPr lang="en-US" sz="4800" b="1" dirty="0" smtClean="0">
                <a:solidFill>
                  <a:schemeClr val="bg1"/>
                </a:solidFill>
                <a:latin typeface="+mn-lt"/>
              </a:rPr>
              <a:t>Nobility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67030" y="6550223"/>
            <a:ext cx="1576970" cy="307777"/>
          </a:xfrm>
          <a:prstGeom prst="rect">
            <a:avLst/>
          </a:prstGeom>
          <a:gradFill flip="none" rotWithShape="1">
            <a:gsLst>
              <a:gs pos="71000">
                <a:srgbClr val="000000">
                  <a:alpha val="50000"/>
                </a:srgbClr>
              </a:gs>
              <a:gs pos="100000">
                <a:schemeClr val="accent1">
                  <a:shade val="100000"/>
                  <a:satMod val="115000"/>
                  <a:alpha val="0"/>
                </a:schemeClr>
              </a:gs>
            </a:gsLst>
            <a:lin ang="13500000" scaled="0"/>
            <a:tileRect/>
          </a:gradFill>
        </p:spPr>
        <p:txBody>
          <a:bodyPr wrap="none">
            <a:spAutoFit/>
          </a:bodyPr>
          <a:lstStyle/>
          <a:p>
            <a:r>
              <a:rPr lang="en-US" sz="1400" dirty="0" smtClean="0"/>
              <a:t>Photo by</a:t>
            </a:r>
            <a:r>
              <a:rPr lang="en-US" sz="1400" dirty="0"/>
              <a:t> </a:t>
            </a:r>
            <a:r>
              <a:rPr lang="en-US" sz="1400" dirty="0" err="1">
                <a:hlinkClick r:id="rId3"/>
              </a:rPr>
              <a:t>DaleKav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rm6.staticflickr.com/5297/5428747171_6bdc950569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1828800"/>
          </a:xfrm>
          <a:solidFill>
            <a:schemeClr val="accent1">
              <a:alpha val="67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Feudalism</a:t>
            </a:r>
            <a:endParaRPr lang="en-US" sz="1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6400800"/>
            <a:ext cx="4572000" cy="33855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hlinkClick r:id="rId3" tooltip="Attribution-NonCommercial-NoDerivs License"/>
              </a:rPr>
              <a:t>Some rights reserved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</a:rPr>
              <a:t> by </a:t>
            </a:r>
            <a:r>
              <a:rPr lang="en-US" sz="16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hlinkClick r:id="rId4"/>
              </a:rPr>
              <a:t>merwing✿little</a:t>
            </a:r>
            <a:r>
              <a:rPr lang="en-US" sz="16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hlinkClick r:id="rId4"/>
              </a:rPr>
              <a:t> dear</a:t>
            </a:r>
            <a:endParaRPr lang="en-US" sz="16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4029670"/>
            <a:ext cx="63246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Lord/Vassal Contracts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74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Feudal Contract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File:Rolandfeal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417638"/>
            <a:ext cx="4610100" cy="51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3124200" cy="25146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lnSpc>
                <a:spcPct val="85000"/>
              </a:lnSpc>
              <a:buNone/>
            </a:pPr>
            <a:r>
              <a:rPr lang="en-US" dirty="0" smtClean="0"/>
              <a:t>The </a:t>
            </a:r>
            <a:r>
              <a:rPr lang="en-US" dirty="0" smtClean="0">
                <a:latin typeface="+mj-lt"/>
              </a:rPr>
              <a:t>King</a:t>
            </a:r>
            <a:r>
              <a:rPr lang="en-US" dirty="0" smtClean="0"/>
              <a:t> provides</a:t>
            </a:r>
          </a:p>
          <a:p>
            <a:pPr marL="0" indent="0" algn="ctr">
              <a:lnSpc>
                <a:spcPct val="85000"/>
              </a:lnSpc>
              <a:buNone/>
            </a:pPr>
            <a:r>
              <a:rPr lang="en-US" sz="6600" dirty="0" smtClean="0">
                <a:latin typeface="+mj-lt"/>
              </a:rPr>
              <a:t>LAND</a:t>
            </a:r>
          </a:p>
          <a:p>
            <a:pPr marL="0" indent="0" algn="ctr">
              <a:lnSpc>
                <a:spcPct val="85000"/>
              </a:lnSpc>
              <a:buNone/>
            </a:pPr>
            <a:r>
              <a:rPr lang="en-US" dirty="0" smtClean="0"/>
              <a:t>to his </a:t>
            </a:r>
            <a:r>
              <a:rPr lang="en-US" dirty="0" smtClean="0">
                <a:latin typeface="+mj-lt"/>
              </a:rPr>
              <a:t>vassal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38800" y="3657600"/>
            <a:ext cx="3124200" cy="2514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85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dirty="0" smtClean="0"/>
              <a:t>The </a:t>
            </a:r>
            <a:r>
              <a:rPr lang="en-US" dirty="0" smtClean="0">
                <a:latin typeface="+mj-lt"/>
              </a:rPr>
              <a:t>Vassal </a:t>
            </a:r>
            <a:r>
              <a:rPr lang="en-US" dirty="0" smtClean="0"/>
              <a:t>swears</a:t>
            </a:r>
          </a:p>
          <a:p>
            <a:pPr marL="0" indent="0" algn="ctr" fontAlgn="auto">
              <a:lnSpc>
                <a:spcPct val="85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sz="6600" dirty="0" smtClean="0">
                <a:latin typeface="+mj-lt"/>
              </a:rPr>
              <a:t>FEALTY</a:t>
            </a:r>
          </a:p>
          <a:p>
            <a:pPr marL="0" indent="0" algn="ctr" fontAlgn="auto">
              <a:lnSpc>
                <a:spcPct val="85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dirty="0" smtClean="0"/>
              <a:t>to his </a:t>
            </a:r>
            <a:r>
              <a:rPr lang="en-US" dirty="0" smtClean="0">
                <a:latin typeface="+mj-lt"/>
              </a:rPr>
              <a:t>king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t="26288" r="5995" b="23699"/>
          <a:stretch/>
        </p:blipFill>
        <p:spPr>
          <a:xfrm>
            <a:off x="0" y="0"/>
            <a:ext cx="9144000" cy="6934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962400" cy="2819400"/>
          </a:xfrm>
          <a:solidFill>
            <a:schemeClr val="bg1">
              <a:lumMod val="10000"/>
              <a:lumOff val="90000"/>
              <a:alpha val="44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Feudal France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 t="4396" r="41701" b="81864"/>
          <a:stretch/>
        </p:blipFill>
        <p:spPr>
          <a:xfrm>
            <a:off x="4953000" y="5435958"/>
            <a:ext cx="4038600" cy="142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farm5.staticflickr.com/4097/4781701762_a1fcea1a9b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0754" b="10891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4066675"/>
            <a:ext cx="9144001" cy="166770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88925" algn="l"/>
            <a:r>
              <a:rPr lang="en-US" sz="9600" b="1" dirty="0" smtClean="0"/>
              <a:t>Banners</a:t>
            </a:r>
            <a:endParaRPr lang="en-US" sz="8800" b="1" dirty="0"/>
          </a:p>
        </p:txBody>
      </p:sp>
      <p:sp>
        <p:nvSpPr>
          <p:cNvPr id="4" name="Rectangle 3"/>
          <p:cNvSpPr/>
          <p:nvPr/>
        </p:nvSpPr>
        <p:spPr>
          <a:xfrm>
            <a:off x="6177265" y="6397823"/>
            <a:ext cx="2890535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 tooltip="Attribution-NonCommercial-NoDerivs License"/>
              </a:rPr>
              <a:t>Some rights reserved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by 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foamcow</a:t>
            </a:r>
            <a:endParaRPr lang="en-US" sz="140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4177605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Medieval soldiers fought under the banners of their lords – not the king.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492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farm4.staticflickr.com/3026/2446855348_2afbecbc55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7" t="13854" r="28428" b="38678"/>
          <a:stretch/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115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Castles</a:t>
            </a:r>
            <a:endParaRPr lang="en-US" sz="115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4114800"/>
            <a:ext cx="5486400" cy="213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2"/>
                </a:solidFill>
              </a:rPr>
              <a:t>The most powerful lords were protected behind the walls of fortified castles.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0367" y="6115328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hlinkClick r:id="rId3" tooltip="Attribution-ShareAlike License"/>
              </a:rPr>
              <a:t>Some rights reserved</a:t>
            </a:r>
            <a:r>
              <a:rPr lang="en-US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</a:rPr>
              <a:t> by </a:t>
            </a:r>
            <a:r>
              <a:rPr lang="en-US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hlinkClick r:id="rId4"/>
              </a:rPr>
              <a:t>Lee Jordan</a:t>
            </a:r>
            <a:endParaRPr lang="en-US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1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74638"/>
            <a:ext cx="41148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8800" b="1" i="1" dirty="0" smtClean="0"/>
              <a:t>CHECK!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267200"/>
            <a:ext cx="4348571" cy="1653294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tabLst>
                <a:tab pos="1600200" algn="l"/>
              </a:tabLst>
              <a:defRPr/>
            </a:pPr>
            <a:r>
              <a:rPr lang="en-US" sz="6000" dirty="0" smtClean="0">
                <a:latin typeface="+mj-lt"/>
              </a:rPr>
              <a:t>Taxation by </a:t>
            </a:r>
            <a:br>
              <a:rPr lang="en-US" sz="6000" dirty="0" smtClean="0">
                <a:latin typeface="+mj-lt"/>
              </a:rPr>
            </a:br>
            <a:r>
              <a:rPr lang="en-US" sz="6000" dirty="0" smtClean="0">
                <a:latin typeface="+mj-lt"/>
              </a:rPr>
              <a:t>CONSENT</a:t>
            </a:r>
          </a:p>
        </p:txBody>
      </p:sp>
      <p:pic>
        <p:nvPicPr>
          <p:cNvPr id="48131" name="Picture 6" descr="300px-Medieval_parliament_edw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3371" y="0"/>
            <a:ext cx="44906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457200" y="1348669"/>
            <a:ext cx="4196171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Representative Bodies</a:t>
            </a:r>
            <a:endParaRPr lang="en-US" dirty="0"/>
          </a:p>
        </p:txBody>
      </p:sp>
      <p:pic>
        <p:nvPicPr>
          <p:cNvPr id="481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590" y="2235219"/>
            <a:ext cx="911083" cy="180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1271" y="2235219"/>
            <a:ext cx="1007292" cy="180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1871" y="2235220"/>
            <a:ext cx="1061364" cy="180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7" name="TextBox 10"/>
          <p:cNvSpPr txBox="1">
            <a:spLocks noChangeArrowheads="1"/>
          </p:cNvSpPr>
          <p:nvPr/>
        </p:nvSpPr>
        <p:spPr bwMode="auto">
          <a:xfrm>
            <a:off x="4653371" y="6553200"/>
            <a:ext cx="44906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A medieval depiction of a meeting of Parliament</a:t>
            </a:r>
          </a:p>
        </p:txBody>
      </p:sp>
      <p:pic>
        <p:nvPicPr>
          <p:cNvPr id="4813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8737" y="2235220"/>
            <a:ext cx="1042579" cy="180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8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Peter der-Grosse 18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 r="4020"/>
          <a:stretch/>
        </p:blipFill>
        <p:spPr bwMode="auto">
          <a:xfrm>
            <a:off x="3241295" y="1752600"/>
            <a:ext cx="2626105" cy="37337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le:Louis XIV of Franc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11874" r="10942" b="5009"/>
          <a:stretch/>
        </p:blipFill>
        <p:spPr bwMode="auto">
          <a:xfrm>
            <a:off x="269494" y="1752601"/>
            <a:ext cx="2626106" cy="37337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ile:Frans Luycx 0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" r="5424"/>
          <a:stretch/>
        </p:blipFill>
        <p:spPr bwMode="auto">
          <a:xfrm>
            <a:off x="6248400" y="1752600"/>
            <a:ext cx="2626105" cy="37337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10500" dirty="0" smtClean="0"/>
              <a:t>The Absolutists</a:t>
            </a:r>
            <a:endParaRPr lang="en-US" sz="10500" dirty="0"/>
          </a:p>
        </p:txBody>
      </p:sp>
      <p:sp>
        <p:nvSpPr>
          <p:cNvPr id="8" name="TextBox 7"/>
          <p:cNvSpPr txBox="1"/>
          <p:nvPr/>
        </p:nvSpPr>
        <p:spPr>
          <a:xfrm>
            <a:off x="269495" y="5446693"/>
            <a:ext cx="2626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D8E3DD"/>
                </a:solidFill>
                <a:latin typeface="Footlight MT Light"/>
              </a:rPr>
              <a:t>Louis XIV</a:t>
            </a:r>
          </a:p>
          <a:p>
            <a:pPr algn="ctr"/>
            <a:r>
              <a:rPr lang="en-US" sz="2800" b="1" dirty="0" smtClean="0">
                <a:solidFill>
                  <a:srgbClr val="D8E3DD"/>
                </a:solidFill>
                <a:latin typeface="Monotype Corsiva"/>
              </a:rPr>
              <a:t>of France</a:t>
            </a:r>
            <a:endParaRPr lang="en-US" sz="2800" b="1" dirty="0">
              <a:solidFill>
                <a:srgbClr val="D8E3DD"/>
              </a:solidFill>
              <a:latin typeface="Monotype Corsiv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1498" y="5441732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D8E3DD"/>
                </a:solidFill>
                <a:latin typeface="Footlight MT Light"/>
              </a:rPr>
              <a:t>Peter the Great</a:t>
            </a:r>
          </a:p>
          <a:p>
            <a:pPr algn="ctr"/>
            <a:r>
              <a:rPr lang="en-US" sz="2800" b="1" dirty="0" smtClean="0">
                <a:solidFill>
                  <a:srgbClr val="D8E3DD"/>
                </a:solidFill>
                <a:latin typeface="Monotype Corsiva"/>
              </a:rPr>
              <a:t>of Russia</a:t>
            </a:r>
            <a:endParaRPr lang="en-US" sz="2800" b="1" dirty="0">
              <a:solidFill>
                <a:srgbClr val="D8E3DD"/>
              </a:solidFill>
              <a:latin typeface="Monotype Corsiv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0898" y="5461337"/>
            <a:ext cx="3076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D8E3DD"/>
                </a:solidFill>
                <a:latin typeface="Footlight MT Light"/>
              </a:rPr>
              <a:t>The Fredericks</a:t>
            </a:r>
            <a:endParaRPr lang="en-US" sz="3000" b="1" dirty="0" smtClean="0">
              <a:solidFill>
                <a:srgbClr val="D8E3DD"/>
              </a:solidFill>
              <a:latin typeface="Footlight MT Light"/>
            </a:endParaRPr>
          </a:p>
          <a:p>
            <a:pPr algn="ctr"/>
            <a:r>
              <a:rPr lang="en-US" sz="2800" b="1" dirty="0" smtClean="0">
                <a:solidFill>
                  <a:srgbClr val="D8E3DD"/>
                </a:solidFill>
                <a:latin typeface="Monotype Corsiva"/>
              </a:rPr>
              <a:t>of Prussia</a:t>
            </a:r>
            <a:endParaRPr lang="en-US" sz="2800" b="1" dirty="0">
              <a:solidFill>
                <a:srgbClr val="D8E3DD"/>
              </a:solidFill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val="244781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74638"/>
            <a:ext cx="41148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8800" b="1" i="1" dirty="0" smtClean="0"/>
              <a:t>CHECK!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4290306"/>
            <a:ext cx="4348571" cy="165329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600200" algn="l"/>
              </a:tabLst>
              <a:defRPr/>
            </a:pPr>
            <a:r>
              <a:rPr lang="en-US" dirty="0" smtClean="0">
                <a:latin typeface="+mj-lt"/>
              </a:rPr>
              <a:t>England: 	Parliament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600200" algn="l"/>
              </a:tabLst>
              <a:defRPr/>
            </a:pPr>
            <a:r>
              <a:rPr lang="en-US" dirty="0" smtClean="0">
                <a:latin typeface="+mj-lt"/>
              </a:rPr>
              <a:t>France:  	Estates General</a:t>
            </a:r>
            <a:endParaRPr lang="en-US" sz="60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600200" algn="l"/>
              </a:tabLst>
              <a:defRPr/>
            </a:pPr>
            <a:r>
              <a:rPr lang="en-US" dirty="0" smtClean="0">
                <a:latin typeface="+mj-lt"/>
              </a:rPr>
              <a:t>Prussia:  	</a:t>
            </a:r>
            <a:r>
              <a:rPr lang="en-US" dirty="0" smtClean="0">
                <a:latin typeface="+mj-lt"/>
              </a:rPr>
              <a:t>Estates</a:t>
            </a:r>
            <a:endParaRPr lang="en-US" dirty="0" smtClean="0">
              <a:latin typeface="+mj-lt"/>
            </a:endParaRPr>
          </a:p>
        </p:txBody>
      </p:sp>
      <p:pic>
        <p:nvPicPr>
          <p:cNvPr id="48131" name="Picture 6" descr="300px-Medieval_parliament_edw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3371" y="0"/>
            <a:ext cx="44906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457200" y="1348669"/>
            <a:ext cx="4196171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Representative Bodies</a:t>
            </a:r>
            <a:endParaRPr lang="en-US" dirty="0"/>
          </a:p>
        </p:txBody>
      </p:sp>
      <p:sp>
        <p:nvSpPr>
          <p:cNvPr id="48137" name="TextBox 10"/>
          <p:cNvSpPr txBox="1">
            <a:spLocks noChangeArrowheads="1"/>
          </p:cNvSpPr>
          <p:nvPr/>
        </p:nvSpPr>
        <p:spPr bwMode="auto">
          <a:xfrm>
            <a:off x="4653371" y="6553200"/>
            <a:ext cx="44906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A medieval depiction of a meeting of Parliament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590" y="2235219"/>
            <a:ext cx="911083" cy="180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1271" y="2235219"/>
            <a:ext cx="1007292" cy="180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1871" y="2235220"/>
            <a:ext cx="1061364" cy="180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8737" y="2235220"/>
            <a:ext cx="1042579" cy="180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48200" y="381000"/>
            <a:ext cx="4114800" cy="160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000" dirty="0" smtClean="0"/>
              <a:t>Independent Charters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b="1" dirty="0" smtClean="0"/>
          </a:p>
          <a:p>
            <a:pPr eaLnBrk="1" hangingPunct="1">
              <a:lnSpc>
                <a:spcPct val="90000"/>
              </a:lnSpc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FFFFFF"/>
                </a:solidFill>
              </a:rPr>
              <a:t>Special Privileges</a:t>
            </a:r>
          </a:p>
        </p:txBody>
      </p:sp>
      <p:pic>
        <p:nvPicPr>
          <p:cNvPr id="1026" name="Picture 2" descr="File:Stadtrechtsurkunde Flensburgs von 1284 (The Town Charter of Flensburg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 r="5412"/>
          <a:stretch/>
        </p:blipFill>
        <p:spPr bwMode="auto">
          <a:xfrm>
            <a:off x="0" y="0"/>
            <a:ext cx="9144000" cy="687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3507"/>
            <a:ext cx="41148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8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CHECK!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67170" y="1750469"/>
            <a:ext cx="3434171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Towns and Cities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39000" y="6553200"/>
            <a:ext cx="187102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Photo Credit:  </a:t>
            </a:r>
            <a:r>
              <a:rPr lang="en-US" sz="1100" dirty="0" err="1">
                <a:solidFill>
                  <a:srgbClr val="0B0080"/>
                </a:solidFill>
                <a:latin typeface="Arial" panose="020B0604020202020204" pitchFamily="34" charset="0"/>
                <a:hlinkClick r:id="rId3" tooltip="User:Sönke Rahn"/>
              </a:rPr>
              <a:t>Sönke</a:t>
            </a:r>
            <a:r>
              <a:rPr lang="en-US" sz="1100" dirty="0">
                <a:solidFill>
                  <a:srgbClr val="0B0080"/>
                </a:solidFill>
                <a:latin typeface="Arial" panose="020B0604020202020204" pitchFamily="34" charset="0"/>
                <a:hlinkClick r:id="rId3" tooltip="User:Sönke Rahn"/>
              </a:rPr>
              <a:t> </a:t>
            </a:r>
            <a:r>
              <a:rPr lang="en-US" sz="1100" dirty="0" err="1" smtClean="0">
                <a:solidFill>
                  <a:srgbClr val="0B0080"/>
                </a:solidFill>
                <a:latin typeface="Arial" panose="020B0604020202020204" pitchFamily="34" charset="0"/>
                <a:hlinkClick r:id="rId3" tooltip="User:Sönke Rahn"/>
              </a:rPr>
              <a:t>Rahn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25908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Royal charters granted privileges and exemptions from certain taxes and laws.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ile:Visby 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4" r="8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89" y="381000"/>
            <a:ext cx="4267200" cy="1143000"/>
          </a:xfrm>
        </p:spPr>
        <p:txBody>
          <a:bodyPr>
            <a:noAutofit/>
          </a:bodyPr>
          <a:lstStyle/>
          <a:p>
            <a:pPr algn="l"/>
            <a:r>
              <a:rPr lang="en-US" sz="10500" dirty="0" smtClean="0">
                <a:solidFill>
                  <a:srgbClr val="030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WALLS</a:t>
            </a:r>
            <a:endParaRPr lang="en-US" sz="10500" dirty="0">
              <a:solidFill>
                <a:srgbClr val="030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45242"/>
            <a:ext cx="9144000" cy="82215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Medieval towns often had fortifications.</a:t>
            </a:r>
            <a:endParaRPr lang="en-US" sz="4400" dirty="0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84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19400"/>
            <a:ext cx="4334089" cy="32766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400" dirty="0" smtClean="0"/>
              <a:t>Universities typically controlled by the </a:t>
            </a:r>
            <a:r>
              <a:rPr lang="en-US" sz="4400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Church.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600" i="1" dirty="0">
              <a:latin typeface="+mj-lt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dirty="0" smtClean="0">
                <a:latin typeface="+mj-lt"/>
              </a:rPr>
              <a:t>(NOT by the king)</a:t>
            </a:r>
            <a:endParaRPr lang="en-US" sz="4800" dirty="0" smtClean="0">
              <a:latin typeface="+mj-lt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74638"/>
            <a:ext cx="41148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8800" b="1" i="1" dirty="0" smtClean="0"/>
              <a:t>CHECK!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57200" y="1348669"/>
            <a:ext cx="4196171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dirty="0" smtClean="0"/>
              <a:t>Universities</a:t>
            </a:r>
            <a:endParaRPr lang="en-US" sz="2400" dirty="0"/>
          </a:p>
        </p:txBody>
      </p:sp>
      <p:pic>
        <p:nvPicPr>
          <p:cNvPr id="3074" name="Picture 2" descr="http://upload.wikimedia.org/wikipedia/commons/0/08/Meeting_of_doctors_at_the_university_of_Pa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289" y="0"/>
            <a:ext cx="4352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rm1.staticflickr.com/142/348342536_f74bad8c05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r="4137"/>
          <a:stretch/>
        </p:blipFill>
        <p:spPr bwMode="auto">
          <a:xfrm>
            <a:off x="0" y="0"/>
            <a:ext cx="9144000" cy="686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170656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Absolutist’s Goal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68957" y="6474023"/>
            <a:ext cx="27988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/>
              <a:t>Photo by</a:t>
            </a:r>
            <a:r>
              <a:rPr lang="en-US" sz="1400" dirty="0"/>
              <a:t> </a:t>
            </a:r>
            <a:r>
              <a:rPr lang="en-US" sz="1400" dirty="0" err="1">
                <a:hlinkClick r:id="rId3"/>
              </a:rPr>
              <a:t>Jonathan_W</a:t>
            </a:r>
            <a:r>
              <a:rPr lang="en-US" sz="1400" dirty="0">
                <a:hlinkClick r:id="rId3"/>
              </a:rPr>
              <a:t> (@</a:t>
            </a:r>
            <a:r>
              <a:rPr lang="en-US" sz="1400" dirty="0" err="1">
                <a:hlinkClick r:id="rId3"/>
              </a:rPr>
              <a:t>whatie</a:t>
            </a:r>
            <a:r>
              <a:rPr lang="en-US" sz="1400" dirty="0">
                <a:hlinkClick r:id="rId3"/>
              </a:rPr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98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farm8.staticflickr.com/7455/8796974425_f4a7377064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78"/>
            <a:ext cx="9144000" cy="686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29083" y="6428601"/>
            <a:ext cx="23387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 </a:t>
            </a:r>
            <a:r>
              <a:rPr lang="en-US" sz="1200" dirty="0">
                <a:hlinkClick r:id="rId3" tooltip="Attribution-NonCommercial-NoDerivs License"/>
              </a:rPr>
              <a:t>Some rights reserved</a:t>
            </a:r>
            <a:r>
              <a:rPr lang="en-US" sz="1200" dirty="0"/>
              <a:t> by </a:t>
            </a:r>
            <a:r>
              <a:rPr lang="en-US" sz="1200" dirty="0" err="1">
                <a:hlinkClick r:id="rId4"/>
              </a:rPr>
              <a:t>cylent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14720002"/>
      </p:ext>
    </p:extLst>
  </p:cSld>
  <p:clrMapOvr>
    <a:masterClrMapping/>
  </p:clrMapOvr>
  <p:transition spd="slow" advTm="1000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8.staticflickr.com/7455/8796974425_f4a7377064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6978"/>
            <a:ext cx="9144000" cy="686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10420">
            <a:off x="2079099" y="2375860"/>
            <a:ext cx="5257800" cy="11430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REVERSE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29083" y="6428601"/>
            <a:ext cx="23387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 </a:t>
            </a:r>
            <a:r>
              <a:rPr lang="en-US" sz="1200" dirty="0">
                <a:hlinkClick r:id="rId3" tooltip="Attribution-NonCommercial-NoDerivs License"/>
              </a:rPr>
              <a:t>Some rights reserved</a:t>
            </a:r>
            <a:r>
              <a:rPr lang="en-US" sz="1200" dirty="0"/>
              <a:t> by </a:t>
            </a:r>
            <a:r>
              <a:rPr lang="en-US" sz="1200" dirty="0" err="1">
                <a:hlinkClick r:id="rId4"/>
              </a:rPr>
              <a:t>cylent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8882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rm1.staticflickr.com/142/348342536_f74bad8c05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r="4137"/>
          <a:stretch/>
        </p:blipFill>
        <p:spPr bwMode="auto">
          <a:xfrm>
            <a:off x="0" y="0"/>
            <a:ext cx="9144000" cy="686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4" y="47625"/>
            <a:ext cx="8915400" cy="170497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9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SOVEREIGNTY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68957" y="6474023"/>
            <a:ext cx="27988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/>
              <a:t>Photo by</a:t>
            </a:r>
            <a:r>
              <a:rPr lang="en-US" sz="1400" dirty="0"/>
              <a:t> </a:t>
            </a:r>
            <a:r>
              <a:rPr lang="en-US" sz="1400" dirty="0" err="1">
                <a:hlinkClick r:id="rId3"/>
              </a:rPr>
              <a:t>Jonathan_W</a:t>
            </a:r>
            <a:r>
              <a:rPr lang="en-US" sz="1400" dirty="0">
                <a:hlinkClick r:id="rId3"/>
              </a:rPr>
              <a:t> (@</a:t>
            </a:r>
            <a:r>
              <a:rPr lang="en-US" sz="1400" dirty="0" err="1">
                <a:hlinkClick r:id="rId3"/>
              </a:rPr>
              <a:t>whatie</a:t>
            </a:r>
            <a:r>
              <a:rPr lang="en-US" sz="1400" dirty="0">
                <a:hlinkClick r:id="rId3"/>
              </a:rPr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856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arm3.staticflickr.com/2276/2185179843_0628a84a49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2"/>
          <a:stretch/>
        </p:blipFill>
        <p:spPr bwMode="auto">
          <a:xfrm>
            <a:off x="0" y="0"/>
            <a:ext cx="9144000" cy="685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4419600" cy="114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2590800"/>
            <a:ext cx="4876800" cy="3004939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pPr marL="628650" indent="-628650" eaLnBrk="1" hangingPunct="1">
              <a:buFont typeface="+mj-lt"/>
              <a:buAutoNum type="arabicPeriod"/>
              <a:defRPr/>
            </a:pPr>
            <a:r>
              <a:rPr lang="en-US" b="1" dirty="0" smtClean="0">
                <a:latin typeface="+mj-lt"/>
              </a:rPr>
              <a:t>Church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b="1" dirty="0" smtClean="0">
                <a:latin typeface="+mj-lt"/>
              </a:rPr>
              <a:t>Nobility</a:t>
            </a:r>
          </a:p>
          <a:p>
            <a:pPr marL="628650" indent="-628650" eaLnBrk="1" hangingPunct="1">
              <a:buFontTx/>
              <a:buAutoNum type="arabicPeriod"/>
              <a:defRPr/>
            </a:pPr>
            <a:r>
              <a:rPr lang="en-US" b="1" dirty="0" smtClean="0">
                <a:latin typeface="+mj-lt"/>
              </a:rPr>
              <a:t>Representative Bodies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b="1" dirty="0" smtClean="0">
                <a:latin typeface="+mj-lt"/>
              </a:rPr>
              <a:t>Towns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b="1" dirty="0" smtClean="0">
                <a:latin typeface="+mj-lt"/>
              </a:rPr>
              <a:t>Universities</a:t>
            </a:r>
            <a:endParaRPr lang="en-US" sz="2800" b="1" dirty="0" smtClean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526" y="6397823"/>
            <a:ext cx="27510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1F173B">
                    <a:lumMod val="10000"/>
                    <a:lumOff val="90000"/>
                  </a:srgbClr>
                </a:solidFill>
                <a:latin typeface="Arial" panose="020B0604020202020204" pitchFamily="34" charset="0"/>
                <a:hlinkClick r:id="rId3" tooltip="Attribution-NonCommercial-ShareAlike License"/>
              </a:rPr>
              <a:t>Some rights reserved</a:t>
            </a:r>
            <a:r>
              <a:rPr lang="en-US" sz="1400" dirty="0">
                <a:solidFill>
                  <a:srgbClr val="1F173B">
                    <a:lumMod val="10000"/>
                    <a:lumOff val="90000"/>
                  </a:srgbClr>
                </a:solidFill>
                <a:latin typeface="Arial" panose="020B0604020202020204" pitchFamily="34" charset="0"/>
              </a:rPr>
              <a:t> by </a:t>
            </a:r>
            <a:r>
              <a:rPr lang="en-US" sz="1400" dirty="0" err="1">
                <a:solidFill>
                  <a:srgbClr val="1F173B">
                    <a:lumMod val="10000"/>
                    <a:lumOff val="90000"/>
                  </a:srgbClr>
                </a:solidFill>
                <a:latin typeface="Arial" panose="020B0604020202020204" pitchFamily="34" charset="0"/>
                <a:hlinkClick r:id="rId4"/>
              </a:rPr>
              <a:t>OmarC</a:t>
            </a:r>
            <a:endParaRPr lang="en-US" sz="1400" dirty="0">
              <a:solidFill>
                <a:srgbClr val="1F173B">
                  <a:lumMod val="10000"/>
                  <a:lumOff val="9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685800"/>
            <a:ext cx="365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Which privileged groups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threatened the sovereignty of kings?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877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10500" dirty="0" smtClean="0"/>
              <a:t>The Absolutists</a:t>
            </a:r>
            <a:endParaRPr lang="en-US" sz="10500" dirty="0"/>
          </a:p>
        </p:txBody>
      </p:sp>
      <p:pic>
        <p:nvPicPr>
          <p:cNvPr id="6146" name="Picture 2" descr="File:Peter der-Grosse 18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 r="4020"/>
          <a:stretch/>
        </p:blipFill>
        <p:spPr bwMode="auto">
          <a:xfrm>
            <a:off x="3241295" y="1752600"/>
            <a:ext cx="2626105" cy="37337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le:Louis XIV of Fr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95" y="1752600"/>
            <a:ext cx="2626105" cy="37337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ile:Frans Luycx 0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" r="5424"/>
          <a:stretch/>
        </p:blipFill>
        <p:spPr bwMode="auto">
          <a:xfrm>
            <a:off x="6213095" y="1752600"/>
            <a:ext cx="2626105" cy="37337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495" y="5446693"/>
            <a:ext cx="2626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Louis XIV</a:t>
            </a:r>
          </a:p>
          <a:p>
            <a:pPr algn="ctr"/>
            <a:r>
              <a:rPr lang="en-US" sz="2800" b="1" dirty="0" smtClean="0">
                <a:latin typeface="+mn-lt"/>
              </a:rPr>
              <a:t>of France</a:t>
            </a:r>
            <a:endParaRPr lang="en-US" sz="28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1498" y="5441732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Peter the Great</a:t>
            </a:r>
          </a:p>
          <a:p>
            <a:pPr algn="ctr"/>
            <a:r>
              <a:rPr lang="en-US" sz="2800" b="1" dirty="0" smtClean="0">
                <a:latin typeface="+mn-lt"/>
              </a:rPr>
              <a:t>of Russia</a:t>
            </a:r>
            <a:endParaRPr lang="en-US" sz="28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0898" y="5461337"/>
            <a:ext cx="3076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The Fredericks</a:t>
            </a:r>
            <a:endParaRPr lang="en-US" sz="3000" b="1" dirty="0" smtClean="0">
              <a:latin typeface="+mj-lt"/>
            </a:endParaRPr>
          </a:p>
          <a:p>
            <a:pPr algn="ctr"/>
            <a:r>
              <a:rPr lang="en-US" sz="2800" b="1" dirty="0" smtClean="0">
                <a:latin typeface="+mn-lt"/>
              </a:rPr>
              <a:t>of Prussia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Peter der-Grosse 18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 r="4020"/>
          <a:stretch/>
        </p:blipFill>
        <p:spPr bwMode="auto">
          <a:xfrm>
            <a:off x="3241295" y="1752600"/>
            <a:ext cx="2626105" cy="37337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le:Louis XIV of Franc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11874" r="10942" b="5009"/>
          <a:stretch/>
        </p:blipFill>
        <p:spPr bwMode="auto">
          <a:xfrm>
            <a:off x="269494" y="1752601"/>
            <a:ext cx="2626106" cy="37337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ile:Frans Luycx 0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" r="5424"/>
          <a:stretch/>
        </p:blipFill>
        <p:spPr bwMode="auto">
          <a:xfrm>
            <a:off x="6248400" y="1752600"/>
            <a:ext cx="2626105" cy="37337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0"/>
            <a:ext cx="9144000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000" dirty="0" smtClean="0">
                <a:latin typeface="+mj-lt"/>
              </a:rPr>
              <a:t>17</a:t>
            </a:r>
            <a:r>
              <a:rPr lang="en-US" sz="8000" baseline="30000" dirty="0" smtClean="0">
                <a:latin typeface="+mj-lt"/>
              </a:rPr>
              <a:t>th</a:t>
            </a:r>
            <a:r>
              <a:rPr lang="en-US" sz="8000" dirty="0" smtClean="0">
                <a:latin typeface="+mj-lt"/>
              </a:rPr>
              <a:t> &amp; 18</a:t>
            </a:r>
            <a:r>
              <a:rPr lang="en-US" sz="8000" baseline="30000" dirty="0" smtClean="0">
                <a:latin typeface="+mj-lt"/>
              </a:rPr>
              <a:t>th</a:t>
            </a:r>
            <a:r>
              <a:rPr lang="en-US" sz="8000" dirty="0" smtClean="0">
                <a:latin typeface="+mj-lt"/>
              </a:rPr>
              <a:t> c.</a:t>
            </a:r>
            <a:endParaRPr lang="en-US" sz="8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92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30" y="4343414"/>
            <a:ext cx="4876397" cy="908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/>
          <a:stretch/>
        </p:blipFill>
        <p:spPr>
          <a:xfrm>
            <a:off x="0" y="152399"/>
            <a:ext cx="9144000" cy="1789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110"/>
            <a:ext cx="4724400" cy="5690890"/>
          </a:xfrm>
          <a:prstGeom prst="rect">
            <a:avLst/>
          </a:prstGeom>
          <a:effectLst/>
        </p:spPr>
      </p:pic>
      <p:pic>
        <p:nvPicPr>
          <p:cNvPr id="4" name="Picture 3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06476"/>
            <a:ext cx="5867400" cy="2684524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5257800"/>
            <a:ext cx="990601" cy="99060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5257800"/>
            <a:ext cx="990601" cy="99060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2" y="5257801"/>
            <a:ext cx="990600" cy="9906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hlinkClick r:id="rId5"/>
          </p:cNvPr>
          <p:cNvSpPr/>
          <p:nvPr/>
        </p:nvSpPr>
        <p:spPr>
          <a:xfrm>
            <a:off x="0" y="0"/>
            <a:ext cx="9144000" cy="434341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61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Peter der-Grosse 18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 r="4020"/>
          <a:stretch/>
        </p:blipFill>
        <p:spPr bwMode="auto">
          <a:xfrm>
            <a:off x="3241295" y="1752600"/>
            <a:ext cx="2626105" cy="37337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le:Louis XIV of Franc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11874" r="10942" b="5009"/>
          <a:stretch/>
        </p:blipFill>
        <p:spPr bwMode="auto">
          <a:xfrm>
            <a:off x="269494" y="1752601"/>
            <a:ext cx="2626106" cy="37337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ile:Frans Luycx 0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" r="5424"/>
          <a:stretch/>
        </p:blipFill>
        <p:spPr bwMode="auto">
          <a:xfrm>
            <a:off x="6248400" y="1752600"/>
            <a:ext cx="2626105" cy="37337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0"/>
            <a:ext cx="9144000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000" dirty="0" smtClean="0">
                <a:latin typeface="+mj-lt"/>
              </a:rPr>
              <a:t>Their Goal?</a:t>
            </a:r>
            <a:endParaRPr lang="en-US" sz="8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3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0000"/>
                <a:lumOff val="10000"/>
              </a:schemeClr>
            </a:gs>
            <a:gs pos="100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8038"/>
            <a:ext cx="9144000" cy="2163762"/>
          </a:xfrm>
        </p:spPr>
        <p:txBody>
          <a:bodyPr>
            <a:noAutofit/>
          </a:bodyPr>
          <a:lstStyle/>
          <a:p>
            <a:r>
              <a:rPr lang="en-US" sz="13500" dirty="0" smtClean="0"/>
              <a:t>Sovereignty</a:t>
            </a:r>
            <a:endParaRPr lang="en-US" sz="13500" dirty="0"/>
          </a:p>
        </p:txBody>
      </p:sp>
    </p:spTree>
    <p:extLst>
      <p:ext uri="{BB962C8B-B14F-4D97-AF65-F5344CB8AC3E}">
        <p14:creationId xmlns:p14="http://schemas.microsoft.com/office/powerpoint/2010/main" val="135865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0000"/>
                <a:lumOff val="10000"/>
              </a:schemeClr>
            </a:gs>
            <a:gs pos="100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8038"/>
            <a:ext cx="9144000" cy="2163762"/>
          </a:xfrm>
        </p:spPr>
        <p:txBody>
          <a:bodyPr>
            <a:noAutofit/>
          </a:bodyPr>
          <a:lstStyle/>
          <a:p>
            <a:r>
              <a:rPr lang="en-US" sz="13500" dirty="0" smtClean="0"/>
              <a:t>Sovereignty</a:t>
            </a:r>
            <a:endParaRPr lang="en-US" sz="1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392363"/>
          </a:xfrm>
        </p:spPr>
        <p:txBody>
          <a:bodyPr>
            <a:noAutofit/>
          </a:bodyPr>
          <a:lstStyle/>
          <a:p>
            <a:pPr mar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sz="6000" dirty="0" smtClean="0"/>
              <a:t>Supreme and Independent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13800" dirty="0" smtClean="0">
                <a:latin typeface="+mj-lt"/>
              </a:rPr>
              <a:t>Power</a:t>
            </a:r>
            <a:endParaRPr lang="en-US" sz="7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951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Louis XIV of Fran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7" b="34525"/>
          <a:stretch/>
        </p:blipFill>
        <p:spPr bwMode="auto">
          <a:xfrm>
            <a:off x="0" y="-14729"/>
            <a:ext cx="9175955" cy="687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1" y="4267200"/>
            <a:ext cx="7055492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000" b="1" dirty="0" smtClean="0">
                <a:latin typeface="Georgia" panose="02040502050405020303" pitchFamily="18" charset="0"/>
              </a:rPr>
              <a:t>#PimpinAintEasy</a:t>
            </a:r>
            <a:endParaRPr lang="en-US" sz="6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61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3.staticflickr.com/2799/4458804789_d2d200041f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14"/>
          <a:stretch/>
        </p:blipFill>
        <p:spPr bwMode="auto">
          <a:xfrm>
            <a:off x="1" y="0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4343400"/>
            <a:ext cx="9143999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effectLst>
                  <a:glow rad="254000">
                    <a:srgbClr val="030104">
                      <a:alpha val="80000"/>
                    </a:srgbClr>
                  </a:glow>
                </a:effectLst>
              </a:rPr>
              <a:t>Medieval kings faced many challenges.</a:t>
            </a:r>
            <a:endParaRPr lang="en-US" sz="4800" dirty="0">
              <a:effectLst>
                <a:glow rad="254000">
                  <a:srgbClr val="030104">
                    <a:alpha val="80000"/>
                  </a:srgb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05600" y="6474023"/>
            <a:ext cx="22972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D8E3DD"/>
                </a:solidFill>
              </a:rPr>
              <a:t>Photo by</a:t>
            </a:r>
            <a:r>
              <a:rPr lang="en-US" sz="1400" dirty="0">
                <a:solidFill>
                  <a:srgbClr val="D8E3DD"/>
                </a:solidFill>
              </a:rPr>
              <a:t> </a:t>
            </a:r>
            <a:r>
              <a:rPr lang="en-US" sz="1400" dirty="0" err="1">
                <a:solidFill>
                  <a:srgbClr val="D8E3DD"/>
                </a:solidFill>
                <a:hlinkClick r:id="rId3"/>
              </a:rPr>
              <a:t>Ahd</a:t>
            </a:r>
            <a:r>
              <a:rPr lang="en-US" sz="1400" dirty="0">
                <a:solidFill>
                  <a:srgbClr val="D8E3DD"/>
                </a:solidFill>
                <a:hlinkClick r:id="rId3"/>
              </a:rPr>
              <a:t> Photography</a:t>
            </a:r>
            <a:endParaRPr lang="en-US" sz="1400" dirty="0">
              <a:solidFill>
                <a:srgbClr val="D8E3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arm3.staticflickr.com/2276/2185179843_0628a84a49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2"/>
          <a:stretch/>
        </p:blipFill>
        <p:spPr bwMode="auto">
          <a:xfrm>
            <a:off x="0" y="0"/>
            <a:ext cx="9144000" cy="685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2667000" y="3886200"/>
            <a:ext cx="5638800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+mn-lt"/>
              </a:rPr>
              <a:t>They competed in a real life game of chess.</a:t>
            </a:r>
            <a:endParaRPr lang="en-US" sz="48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526" y="6397823"/>
            <a:ext cx="27510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hlinkClick r:id="rId3" tooltip="Attribution-NonCommercial-ShareAlike License"/>
              </a:rPr>
              <a:t>Some rights reserved</a:t>
            </a:r>
            <a:r>
              <a:rPr lang="en-US" sz="14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</a:rPr>
              <a:t> by </a:t>
            </a:r>
            <a:r>
              <a:rPr lang="en-US" sz="14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hlinkClick r:id="rId4"/>
              </a:rPr>
              <a:t>OmarC</a:t>
            </a:r>
            <a:endParaRPr lang="en-US" sz="14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5029200" cy="1143000"/>
          </a:xfrm>
        </p:spPr>
        <p:txBody>
          <a:bodyPr>
            <a:noAutofit/>
          </a:bodyPr>
          <a:lstStyle/>
          <a:p>
            <a:r>
              <a:rPr lang="en-US" sz="11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CHECK!</a:t>
            </a:r>
            <a:endParaRPr lang="en-US" sz="11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LouisXIVDark">
      <a:dk1>
        <a:srgbClr val="1F173B"/>
      </a:dk1>
      <a:lt1>
        <a:srgbClr val="D8E3DD"/>
      </a:lt1>
      <a:dk2>
        <a:srgbClr val="780E15"/>
      </a:dk2>
      <a:lt2>
        <a:srgbClr val="FFFFE8"/>
      </a:lt2>
      <a:accent1>
        <a:srgbClr val="FBFFF3"/>
      </a:accent1>
      <a:accent2>
        <a:srgbClr val="FBFFF3"/>
      </a:accent2>
      <a:accent3>
        <a:srgbClr val="F7C58E"/>
      </a:accent3>
      <a:accent4>
        <a:srgbClr val="C0C7C0"/>
      </a:accent4>
      <a:accent5>
        <a:srgbClr val="E47266"/>
      </a:accent5>
      <a:accent6>
        <a:srgbClr val="C0C7C0"/>
      </a:accent6>
      <a:hlink>
        <a:srgbClr val="C0C7C0"/>
      </a:hlink>
      <a:folHlink>
        <a:srgbClr val="9AA09F"/>
      </a:folHlink>
    </a:clrScheme>
    <a:fontScheme name="EarlyModernEurope">
      <a:majorFont>
        <a:latin typeface="Footlight MT Light"/>
        <a:ea typeface=""/>
        <a:cs typeface=""/>
      </a:majorFont>
      <a:minorFont>
        <a:latin typeface="Monotype Corsi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4893</TotalTime>
  <Words>322</Words>
  <Application>Microsoft Office PowerPoint</Application>
  <PresentationFormat>On-screen Show (4:3)</PresentationFormat>
  <Paragraphs>104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Monotype Corsiva</vt:lpstr>
      <vt:lpstr>Calibri</vt:lpstr>
      <vt:lpstr>Tahoma</vt:lpstr>
      <vt:lpstr>Wingdings</vt:lpstr>
      <vt:lpstr>Georgia</vt:lpstr>
      <vt:lpstr>Footlight MT Light</vt:lpstr>
      <vt:lpstr>Arial</vt:lpstr>
      <vt:lpstr>Office Theme</vt:lpstr>
      <vt:lpstr>1_Office Theme</vt:lpstr>
      <vt:lpstr>Foundations of Absolutism</vt:lpstr>
      <vt:lpstr>The Absolutists</vt:lpstr>
      <vt:lpstr>17th &amp; 18th c.</vt:lpstr>
      <vt:lpstr>Their Goal?</vt:lpstr>
      <vt:lpstr>Sovereignty</vt:lpstr>
      <vt:lpstr>Sovereignty</vt:lpstr>
      <vt:lpstr>#PimpinAintEasy</vt:lpstr>
      <vt:lpstr>PowerPoint Presentation</vt:lpstr>
      <vt:lpstr>CHECK!</vt:lpstr>
      <vt:lpstr>CHECK!</vt:lpstr>
      <vt:lpstr>CHECK!</vt:lpstr>
      <vt:lpstr>Wealth and Power</vt:lpstr>
      <vt:lpstr>CHECK!</vt:lpstr>
      <vt:lpstr>Feudalism</vt:lpstr>
      <vt:lpstr>The Feudal Contract</vt:lpstr>
      <vt:lpstr>Feudal France</vt:lpstr>
      <vt:lpstr>Banners</vt:lpstr>
      <vt:lpstr>Castles</vt:lpstr>
      <vt:lpstr>CHECK!</vt:lpstr>
      <vt:lpstr>CHECK!</vt:lpstr>
      <vt:lpstr>CHECK!</vt:lpstr>
      <vt:lpstr>WALLS</vt:lpstr>
      <vt:lpstr>CHECK!</vt:lpstr>
      <vt:lpstr>The Absolutist’s Goal</vt:lpstr>
      <vt:lpstr>PowerPoint Presentation</vt:lpstr>
      <vt:lpstr>IN REVERSE</vt:lpstr>
      <vt:lpstr>SOVEREIGNTY</vt:lpstr>
      <vt:lpstr>REVIEW</vt:lpstr>
      <vt:lpstr>The Absolutists</vt:lpstr>
      <vt:lpstr>PowerPoint Presentation</vt:lpstr>
    </vt:vector>
  </TitlesOfParts>
  <Company>tctc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Absolutism and Constitutionalism in Western Europe</dc:title>
  <dc:creator>Tom Richey</dc:creator>
  <cp:lastModifiedBy>Tom Richey</cp:lastModifiedBy>
  <cp:revision>235</cp:revision>
  <dcterms:created xsi:type="dcterms:W3CDTF">2007-08-28T15:05:56Z</dcterms:created>
  <dcterms:modified xsi:type="dcterms:W3CDTF">2013-11-24T17:30:46Z</dcterms:modified>
</cp:coreProperties>
</file>