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42"/>
  </p:notesMasterIdLst>
  <p:sldIdLst>
    <p:sldId id="300" r:id="rId3"/>
    <p:sldId id="301" r:id="rId4"/>
    <p:sldId id="349" r:id="rId5"/>
    <p:sldId id="295" r:id="rId6"/>
    <p:sldId id="353" r:id="rId7"/>
    <p:sldId id="354" r:id="rId8"/>
    <p:sldId id="293" r:id="rId9"/>
    <p:sldId id="309" r:id="rId10"/>
    <p:sldId id="336" r:id="rId11"/>
    <p:sldId id="329" r:id="rId12"/>
    <p:sldId id="330" r:id="rId13"/>
    <p:sldId id="342" r:id="rId14"/>
    <p:sldId id="343" r:id="rId15"/>
    <p:sldId id="334" r:id="rId16"/>
    <p:sldId id="312" r:id="rId17"/>
    <p:sldId id="344" r:id="rId18"/>
    <p:sldId id="345" r:id="rId19"/>
    <p:sldId id="355" r:id="rId20"/>
    <p:sldId id="346" r:id="rId21"/>
    <p:sldId id="347" r:id="rId22"/>
    <p:sldId id="308" r:id="rId23"/>
    <p:sldId id="341" r:id="rId24"/>
    <p:sldId id="331" r:id="rId25"/>
    <p:sldId id="332" r:id="rId26"/>
    <p:sldId id="314" r:id="rId27"/>
    <p:sldId id="333" r:id="rId28"/>
    <p:sldId id="338" r:id="rId29"/>
    <p:sldId id="310" r:id="rId30"/>
    <p:sldId id="339" r:id="rId31"/>
    <p:sldId id="340" r:id="rId32"/>
    <p:sldId id="352" r:id="rId33"/>
    <p:sldId id="305" r:id="rId34"/>
    <p:sldId id="335" r:id="rId35"/>
    <p:sldId id="337" r:id="rId36"/>
    <p:sldId id="350" r:id="rId37"/>
    <p:sldId id="351" r:id="rId38"/>
    <p:sldId id="303" r:id="rId39"/>
    <p:sldId id="297" r:id="rId40"/>
    <p:sldId id="348" r:id="rId41"/>
  </p:sldIdLst>
  <p:sldSz cx="12192000" cy="6858000"/>
  <p:notesSz cx="6858000" cy="9144000"/>
  <p:embeddedFontLst>
    <p:embeddedFont>
      <p:font typeface="Franklin Gothic Demi" panose="020B0703020102020204" pitchFamily="34" charset="0"/>
      <p:regular r:id="rId43"/>
      <p:italic r:id="rId44"/>
    </p:embeddedFont>
    <p:embeddedFont>
      <p:font typeface="Kartika" panose="02020503030404060203" pitchFamily="18" charset="0"/>
      <p:regular r:id="rId45"/>
      <p:bold r:id="rId46"/>
    </p:embeddedFont>
    <p:embeddedFont>
      <p:font typeface="Dalek" panose="02000400000000000000" pitchFamily="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Diogenes" panose="02000605040000020004" pitchFamily="2" charset="0"/>
      <p:regular r:id="rId52"/>
    </p:embeddedFont>
    <p:embeddedFont>
      <p:font typeface="Wingdings 2" panose="05020102010507070707" pitchFamily="18" charset="2"/>
      <p:regular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EC7"/>
    <a:srgbClr val="FF7171"/>
    <a:srgbClr val="96B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32" autoAdjust="0"/>
  </p:normalViewPr>
  <p:slideViewPr>
    <p:cSldViewPr>
      <p:cViewPr>
        <p:scale>
          <a:sx n="40" d="100"/>
          <a:sy n="40" d="100"/>
        </p:scale>
        <p:origin x="-924" y="-5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15EDB-5762-41C3-8E75-338E61D3331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A63B094-ECF8-4710-91B0-D59FB19F127F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King</a:t>
          </a:r>
          <a:endParaRPr lang="en-US" sz="6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D24A2D4-CDF1-45EE-BE91-9CC6FDB78206}" type="parTrans" cxnId="{910712CA-3E69-482A-B814-4DC8FA403080}">
      <dgm:prSet/>
      <dgm:spPr/>
      <dgm:t>
        <a:bodyPr/>
        <a:lstStyle/>
        <a:p>
          <a:endParaRPr lang="en-US"/>
        </a:p>
      </dgm:t>
    </dgm:pt>
    <dgm:pt modelId="{C7724E97-F91A-4B92-9853-76847D25C32D}" type="sibTrans" cxnId="{910712CA-3E69-482A-B814-4DC8FA403080}">
      <dgm:prSet/>
      <dgm:spPr/>
      <dgm:t>
        <a:bodyPr/>
        <a:lstStyle/>
        <a:p>
          <a:endParaRPr lang="en-US"/>
        </a:p>
      </dgm:t>
    </dgm:pt>
    <dgm:pt modelId="{FC727735-DB49-4D55-9471-933184E6B5F2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Nobles</a:t>
          </a:r>
          <a:endParaRPr lang="en-US" sz="6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0A5B56D-EBCD-41C9-8DC9-BD12789E54AD}" type="parTrans" cxnId="{B42D355D-2D8B-4CE6-8D3A-60A29A1AE1BC}">
      <dgm:prSet/>
      <dgm:spPr/>
      <dgm:t>
        <a:bodyPr/>
        <a:lstStyle/>
        <a:p>
          <a:endParaRPr lang="en-US"/>
        </a:p>
      </dgm:t>
    </dgm:pt>
    <dgm:pt modelId="{4DB2B8DD-FDA6-464E-9811-FF8E8B66E8B5}" type="sibTrans" cxnId="{B42D355D-2D8B-4CE6-8D3A-60A29A1AE1BC}">
      <dgm:prSet/>
      <dgm:spPr/>
      <dgm:t>
        <a:bodyPr/>
        <a:lstStyle/>
        <a:p>
          <a:endParaRPr lang="en-US"/>
        </a:p>
      </dgm:t>
    </dgm:pt>
    <dgm:pt modelId="{4D0BB7FD-B1EC-4377-AD3D-289A96706854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Slaves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403C6FC-A9FE-4051-BE5C-000A0BC97B4B}" type="parTrans" cxnId="{7ABFDEA2-54ED-4B76-95F5-E464A54E5E3D}">
      <dgm:prSet/>
      <dgm:spPr/>
      <dgm:t>
        <a:bodyPr/>
        <a:lstStyle/>
        <a:p>
          <a:endParaRPr lang="en-US"/>
        </a:p>
      </dgm:t>
    </dgm:pt>
    <dgm:pt modelId="{7A34E1F1-5F3E-4E7D-9B12-34E09752DF51}" type="sibTrans" cxnId="{7ABFDEA2-54ED-4B76-95F5-E464A54E5E3D}">
      <dgm:prSet/>
      <dgm:spPr/>
      <dgm:t>
        <a:bodyPr/>
        <a:lstStyle/>
        <a:p>
          <a:endParaRPr lang="en-US"/>
        </a:p>
      </dgm:t>
    </dgm:pt>
    <dgm:pt modelId="{B8C1DCE6-5805-4A8A-A1FC-50F788EF01B3}">
      <dgm:prSet phldrT="[Text]" custT="1"/>
      <dgm:spPr>
        <a:solidFill>
          <a:schemeClr val="accent6">
            <a:lumMod val="50000"/>
            <a:lumOff val="50000"/>
          </a:schemeClr>
        </a:solidFill>
      </dgm:spPr>
      <dgm:t>
        <a:bodyPr/>
        <a:lstStyle/>
        <a:p>
          <a:r>
            <a:rPr lang="en-US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Commoners</a:t>
          </a:r>
          <a:endParaRPr lang="en-US" sz="5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D0F009A-4DEB-410B-BF6B-AB3F8F7304A7}" type="parTrans" cxnId="{8CB0C9EA-4574-426D-AE6A-A52B03388F17}">
      <dgm:prSet/>
      <dgm:spPr/>
      <dgm:t>
        <a:bodyPr/>
        <a:lstStyle/>
        <a:p>
          <a:endParaRPr lang="en-US"/>
        </a:p>
      </dgm:t>
    </dgm:pt>
    <dgm:pt modelId="{6FFF84BB-12BB-4A57-BB1E-F98AB17D8837}" type="sibTrans" cxnId="{8CB0C9EA-4574-426D-AE6A-A52B03388F17}">
      <dgm:prSet/>
      <dgm:spPr/>
      <dgm:t>
        <a:bodyPr/>
        <a:lstStyle/>
        <a:p>
          <a:endParaRPr lang="en-US"/>
        </a:p>
      </dgm:t>
    </dgm:pt>
    <dgm:pt modelId="{13096D9D-ECA3-4E78-BC9C-727383C0D56C}" type="pres">
      <dgm:prSet presAssocID="{A7815EDB-5762-41C3-8E75-338E61D33319}" presName="Name0" presStyleCnt="0">
        <dgm:presLayoutVars>
          <dgm:dir/>
          <dgm:animLvl val="lvl"/>
          <dgm:resizeHandles val="exact"/>
        </dgm:presLayoutVars>
      </dgm:prSet>
      <dgm:spPr/>
    </dgm:pt>
    <dgm:pt modelId="{9964232E-1F70-44AC-BC06-114624313F3B}" type="pres">
      <dgm:prSet presAssocID="{AA63B094-ECF8-4710-91B0-D59FB19F127F}" presName="Name8" presStyleCnt="0"/>
      <dgm:spPr/>
    </dgm:pt>
    <dgm:pt modelId="{8E0EF478-A53C-4DE0-8A96-8CB7946A49C3}" type="pres">
      <dgm:prSet presAssocID="{AA63B094-ECF8-4710-91B0-D59FB19F127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07B79-7831-46A0-98C2-D6416451C9B4}" type="pres">
      <dgm:prSet presAssocID="{AA63B094-ECF8-4710-91B0-D59FB19F12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49E65-A207-4789-8069-7252A9735CDE}" type="pres">
      <dgm:prSet presAssocID="{FC727735-DB49-4D55-9471-933184E6B5F2}" presName="Name8" presStyleCnt="0"/>
      <dgm:spPr/>
    </dgm:pt>
    <dgm:pt modelId="{2843DE06-F351-4301-B2E1-4B33AF025506}" type="pres">
      <dgm:prSet presAssocID="{FC727735-DB49-4D55-9471-933184E6B5F2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4611A-B34D-447C-BFAE-DDB06C4B387E}" type="pres">
      <dgm:prSet presAssocID="{FC727735-DB49-4D55-9471-933184E6B5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74B14-4658-4173-9191-3E8AD3A10157}" type="pres">
      <dgm:prSet presAssocID="{B8C1DCE6-5805-4A8A-A1FC-50F788EF01B3}" presName="Name8" presStyleCnt="0"/>
      <dgm:spPr/>
    </dgm:pt>
    <dgm:pt modelId="{A8CD162F-7B94-4782-8EAE-50E73744A6D0}" type="pres">
      <dgm:prSet presAssocID="{B8C1DCE6-5805-4A8A-A1FC-50F788EF01B3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192113-AE0B-4009-9C9A-391862F9806E}" type="pres">
      <dgm:prSet presAssocID="{B8C1DCE6-5805-4A8A-A1FC-50F788EF01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B1D3C-5766-44B6-BB79-9BF849ACED3D}" type="pres">
      <dgm:prSet presAssocID="{4D0BB7FD-B1EC-4377-AD3D-289A96706854}" presName="Name8" presStyleCnt="0"/>
      <dgm:spPr/>
    </dgm:pt>
    <dgm:pt modelId="{D57DFE7F-382E-4B3A-84DD-00BB945D7A6B}" type="pres">
      <dgm:prSet presAssocID="{4D0BB7FD-B1EC-4377-AD3D-289A9670685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98320-3712-4CBC-ADC8-E2607A8D46C2}" type="pres">
      <dgm:prSet presAssocID="{4D0BB7FD-B1EC-4377-AD3D-289A967068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0712CA-3E69-482A-B814-4DC8FA403080}" srcId="{A7815EDB-5762-41C3-8E75-338E61D33319}" destId="{AA63B094-ECF8-4710-91B0-D59FB19F127F}" srcOrd="0" destOrd="0" parTransId="{FD24A2D4-CDF1-45EE-BE91-9CC6FDB78206}" sibTransId="{C7724E97-F91A-4B92-9853-76847D25C32D}"/>
    <dgm:cxn modelId="{EA906DAA-5E4B-4B48-BDB3-E8D4BA1D8876}" type="presOf" srcId="{4D0BB7FD-B1EC-4377-AD3D-289A96706854}" destId="{BFA98320-3712-4CBC-ADC8-E2607A8D46C2}" srcOrd="1" destOrd="0" presId="urn:microsoft.com/office/officeart/2005/8/layout/pyramid1"/>
    <dgm:cxn modelId="{7ABFDEA2-54ED-4B76-95F5-E464A54E5E3D}" srcId="{A7815EDB-5762-41C3-8E75-338E61D33319}" destId="{4D0BB7FD-B1EC-4377-AD3D-289A96706854}" srcOrd="3" destOrd="0" parTransId="{4403C6FC-A9FE-4051-BE5C-000A0BC97B4B}" sibTransId="{7A34E1F1-5F3E-4E7D-9B12-34E09752DF51}"/>
    <dgm:cxn modelId="{4DA72793-E4B9-4514-8EFD-03105561C25D}" type="presOf" srcId="{B8C1DCE6-5805-4A8A-A1FC-50F788EF01B3}" destId="{2F192113-AE0B-4009-9C9A-391862F9806E}" srcOrd="1" destOrd="0" presId="urn:microsoft.com/office/officeart/2005/8/layout/pyramid1"/>
    <dgm:cxn modelId="{7FFEE677-BE1E-4753-8BC1-79F15FFD38C6}" type="presOf" srcId="{AA63B094-ECF8-4710-91B0-D59FB19F127F}" destId="{8E0EF478-A53C-4DE0-8A96-8CB7946A49C3}" srcOrd="0" destOrd="0" presId="urn:microsoft.com/office/officeart/2005/8/layout/pyramid1"/>
    <dgm:cxn modelId="{37A17109-F8FB-434B-8728-13D16CF85E68}" type="presOf" srcId="{FC727735-DB49-4D55-9471-933184E6B5F2}" destId="{2843DE06-F351-4301-B2E1-4B33AF025506}" srcOrd="0" destOrd="0" presId="urn:microsoft.com/office/officeart/2005/8/layout/pyramid1"/>
    <dgm:cxn modelId="{1C13146E-AFBD-4372-B0D1-F2825D773BBC}" type="presOf" srcId="{B8C1DCE6-5805-4A8A-A1FC-50F788EF01B3}" destId="{A8CD162F-7B94-4782-8EAE-50E73744A6D0}" srcOrd="0" destOrd="0" presId="urn:microsoft.com/office/officeart/2005/8/layout/pyramid1"/>
    <dgm:cxn modelId="{3986A173-B880-4066-9DF1-2B30CD48054A}" type="presOf" srcId="{FC727735-DB49-4D55-9471-933184E6B5F2}" destId="{5764611A-B34D-447C-BFAE-DDB06C4B387E}" srcOrd="1" destOrd="0" presId="urn:microsoft.com/office/officeart/2005/8/layout/pyramid1"/>
    <dgm:cxn modelId="{8CB0C9EA-4574-426D-AE6A-A52B03388F17}" srcId="{A7815EDB-5762-41C3-8E75-338E61D33319}" destId="{B8C1DCE6-5805-4A8A-A1FC-50F788EF01B3}" srcOrd="2" destOrd="0" parTransId="{1D0F009A-4DEB-410B-BF6B-AB3F8F7304A7}" sibTransId="{6FFF84BB-12BB-4A57-BB1E-F98AB17D8837}"/>
    <dgm:cxn modelId="{B42D355D-2D8B-4CE6-8D3A-60A29A1AE1BC}" srcId="{A7815EDB-5762-41C3-8E75-338E61D33319}" destId="{FC727735-DB49-4D55-9471-933184E6B5F2}" srcOrd="1" destOrd="0" parTransId="{70A5B56D-EBCD-41C9-8DC9-BD12789E54AD}" sibTransId="{4DB2B8DD-FDA6-464E-9811-FF8E8B66E8B5}"/>
    <dgm:cxn modelId="{2B3BCB81-6C81-4FE7-BCDC-C3479F51EC03}" type="presOf" srcId="{AA63B094-ECF8-4710-91B0-D59FB19F127F}" destId="{3F907B79-7831-46A0-98C2-D6416451C9B4}" srcOrd="1" destOrd="0" presId="urn:microsoft.com/office/officeart/2005/8/layout/pyramid1"/>
    <dgm:cxn modelId="{9799BD33-70A2-4C45-AACF-28021F667398}" type="presOf" srcId="{A7815EDB-5762-41C3-8E75-338E61D33319}" destId="{13096D9D-ECA3-4E78-BC9C-727383C0D56C}" srcOrd="0" destOrd="0" presId="urn:microsoft.com/office/officeart/2005/8/layout/pyramid1"/>
    <dgm:cxn modelId="{E1A04489-27E7-4890-8A6B-3DE4B3EA6CA4}" type="presOf" srcId="{4D0BB7FD-B1EC-4377-AD3D-289A96706854}" destId="{D57DFE7F-382E-4B3A-84DD-00BB945D7A6B}" srcOrd="0" destOrd="0" presId="urn:microsoft.com/office/officeart/2005/8/layout/pyramid1"/>
    <dgm:cxn modelId="{A6ACE385-8463-423E-ACA2-448507E90174}" type="presParOf" srcId="{13096D9D-ECA3-4E78-BC9C-727383C0D56C}" destId="{9964232E-1F70-44AC-BC06-114624313F3B}" srcOrd="0" destOrd="0" presId="urn:microsoft.com/office/officeart/2005/8/layout/pyramid1"/>
    <dgm:cxn modelId="{4CE0F016-F9F4-4BD1-885F-1E7A87CD4CE2}" type="presParOf" srcId="{9964232E-1F70-44AC-BC06-114624313F3B}" destId="{8E0EF478-A53C-4DE0-8A96-8CB7946A49C3}" srcOrd="0" destOrd="0" presId="urn:microsoft.com/office/officeart/2005/8/layout/pyramid1"/>
    <dgm:cxn modelId="{6A835969-1A25-4952-A335-CCB849508374}" type="presParOf" srcId="{9964232E-1F70-44AC-BC06-114624313F3B}" destId="{3F907B79-7831-46A0-98C2-D6416451C9B4}" srcOrd="1" destOrd="0" presId="urn:microsoft.com/office/officeart/2005/8/layout/pyramid1"/>
    <dgm:cxn modelId="{3185B731-143F-4691-9DE3-E4E784D11B72}" type="presParOf" srcId="{13096D9D-ECA3-4E78-BC9C-727383C0D56C}" destId="{E7849E65-A207-4789-8069-7252A9735CDE}" srcOrd="1" destOrd="0" presId="urn:microsoft.com/office/officeart/2005/8/layout/pyramid1"/>
    <dgm:cxn modelId="{88B65861-851D-4199-ADF4-06010405DBED}" type="presParOf" srcId="{E7849E65-A207-4789-8069-7252A9735CDE}" destId="{2843DE06-F351-4301-B2E1-4B33AF025506}" srcOrd="0" destOrd="0" presId="urn:microsoft.com/office/officeart/2005/8/layout/pyramid1"/>
    <dgm:cxn modelId="{AC7DC388-3BDA-41F9-ABE4-F968D44B1FE7}" type="presParOf" srcId="{E7849E65-A207-4789-8069-7252A9735CDE}" destId="{5764611A-B34D-447C-BFAE-DDB06C4B387E}" srcOrd="1" destOrd="0" presId="urn:microsoft.com/office/officeart/2005/8/layout/pyramid1"/>
    <dgm:cxn modelId="{05240241-9300-4385-B986-386446F0C23F}" type="presParOf" srcId="{13096D9D-ECA3-4E78-BC9C-727383C0D56C}" destId="{3C874B14-4658-4173-9191-3E8AD3A10157}" srcOrd="2" destOrd="0" presId="urn:microsoft.com/office/officeart/2005/8/layout/pyramid1"/>
    <dgm:cxn modelId="{FA9C153D-C393-4BBB-99B5-BAC8F4203E1D}" type="presParOf" srcId="{3C874B14-4658-4173-9191-3E8AD3A10157}" destId="{A8CD162F-7B94-4782-8EAE-50E73744A6D0}" srcOrd="0" destOrd="0" presId="urn:microsoft.com/office/officeart/2005/8/layout/pyramid1"/>
    <dgm:cxn modelId="{0890E892-03DC-45B4-B7F2-2DC784B7EB1A}" type="presParOf" srcId="{3C874B14-4658-4173-9191-3E8AD3A10157}" destId="{2F192113-AE0B-4009-9C9A-391862F9806E}" srcOrd="1" destOrd="0" presId="urn:microsoft.com/office/officeart/2005/8/layout/pyramid1"/>
    <dgm:cxn modelId="{6C8B0EBA-4963-4584-BE4A-A4B5D067B0E7}" type="presParOf" srcId="{13096D9D-ECA3-4E78-BC9C-727383C0D56C}" destId="{2BDB1D3C-5766-44B6-BB79-9BF849ACED3D}" srcOrd="3" destOrd="0" presId="urn:microsoft.com/office/officeart/2005/8/layout/pyramid1"/>
    <dgm:cxn modelId="{3C8A9F9B-5470-4297-B6D5-2C51900E3B41}" type="presParOf" srcId="{2BDB1D3C-5766-44B6-BB79-9BF849ACED3D}" destId="{D57DFE7F-382E-4B3A-84DD-00BB945D7A6B}" srcOrd="0" destOrd="0" presId="urn:microsoft.com/office/officeart/2005/8/layout/pyramid1"/>
    <dgm:cxn modelId="{4177552C-9BD4-4A93-8426-114E3FAB252A}" type="presParOf" srcId="{2BDB1D3C-5766-44B6-BB79-9BF849ACED3D}" destId="{BFA98320-3712-4CBC-ADC8-E2607A8D46C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EF478-A53C-4DE0-8A96-8CB7946A49C3}">
      <dsp:nvSpPr>
        <dsp:cNvPr id="0" name=""/>
        <dsp:cNvSpPr/>
      </dsp:nvSpPr>
      <dsp:spPr>
        <a:xfrm>
          <a:off x="3001196" y="0"/>
          <a:ext cx="2000797" cy="1354666"/>
        </a:xfrm>
        <a:prstGeom prst="trapezoid">
          <a:avLst>
            <a:gd name="adj" fmla="val 73848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King</a:t>
          </a:r>
          <a:endParaRPr lang="en-US" sz="6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001196" y="0"/>
        <a:ext cx="2000797" cy="1354666"/>
      </dsp:txXfrm>
    </dsp:sp>
    <dsp:sp modelId="{2843DE06-F351-4301-B2E1-4B33AF025506}">
      <dsp:nvSpPr>
        <dsp:cNvPr id="0" name=""/>
        <dsp:cNvSpPr/>
      </dsp:nvSpPr>
      <dsp:spPr>
        <a:xfrm>
          <a:off x="2000797" y="1354666"/>
          <a:ext cx="4001595" cy="1354666"/>
        </a:xfrm>
        <a:prstGeom prst="trapezoid">
          <a:avLst>
            <a:gd name="adj" fmla="val 73848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Nobles</a:t>
          </a:r>
          <a:endParaRPr lang="en-US" sz="6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701076" y="1354666"/>
        <a:ext cx="2601036" cy="1354666"/>
      </dsp:txXfrm>
    </dsp:sp>
    <dsp:sp modelId="{A8CD162F-7B94-4782-8EAE-50E73744A6D0}">
      <dsp:nvSpPr>
        <dsp:cNvPr id="0" name=""/>
        <dsp:cNvSpPr/>
      </dsp:nvSpPr>
      <dsp:spPr>
        <a:xfrm>
          <a:off x="1000398" y="2709333"/>
          <a:ext cx="6002392" cy="1354666"/>
        </a:xfrm>
        <a:prstGeom prst="trapezoid">
          <a:avLst>
            <a:gd name="adj" fmla="val 73848"/>
          </a:avLst>
        </a:prstGeom>
        <a:solidFill>
          <a:schemeClr val="accent6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Commoners</a:t>
          </a:r>
          <a:endParaRPr lang="en-US" sz="5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050817" y="2709333"/>
        <a:ext cx="3901555" cy="1354666"/>
      </dsp:txXfrm>
    </dsp:sp>
    <dsp:sp modelId="{D57DFE7F-382E-4B3A-84DD-00BB945D7A6B}">
      <dsp:nvSpPr>
        <dsp:cNvPr id="0" name=""/>
        <dsp:cNvSpPr/>
      </dsp:nvSpPr>
      <dsp:spPr>
        <a:xfrm>
          <a:off x="0" y="4064000"/>
          <a:ext cx="8003190" cy="1354666"/>
        </a:xfrm>
        <a:prstGeom prst="trapezoid">
          <a:avLst>
            <a:gd name="adj" fmla="val 73848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Slaves</a:t>
          </a:r>
          <a:endParaRPr lang="en-US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1400558" y="4064000"/>
        <a:ext cx="5202073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DB23-BD62-4879-9517-25EB4FC9CDDB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C826-4DA6-47ED-90B6-D851CD7D92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stated purposes of Hammurabi’s Code were, </a:t>
            </a:r>
            <a:r>
              <a:rPr lang="en-US" dirty="0" smtClean="0"/>
              <a:t>“to bring about the rule of righteousness in the land, to destroy the wicked and the evil-doers; so that the strong should not harm the weak; so that I should rule… and enlighten the land, to further the well-being of mankind…</a:t>
            </a:r>
            <a:r>
              <a:rPr lang="en-US" baseline="0" dirty="0" smtClean="0"/>
              <a:t> </a:t>
            </a:r>
            <a:r>
              <a:rPr lang="en-US" dirty="0" smtClean="0"/>
              <a:t>to give the protection of right to the land, I did right and righteousness in . . . , and brought about the well-being of the oppressed.”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9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17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26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2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8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93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59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2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61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49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9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05CE1B-C4AC-4D85-AB84-CABBE643864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10/6/2014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A0EDD1-9187-4CD4-9135-5A1D210F195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3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erin_can_spel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991279@N03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34991279@N03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zongo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ylasmith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ylasmith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underpant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per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dcorporalpunishment.org/pages/pdfs/charts/Chart-Europe-CentralAsia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L.ta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icef.org/crc/files/Rights_overview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_talk:Theshibboleth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menintheancientworld.com/hammurabilawcode.htm" TargetMode="Externa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omenintheancientworld.com/hammurabilawcode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omenintheancientworld.com/hammurabilawcode.ht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omenintheancientworld.com/hammurabilawcode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alfred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galfred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asap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asap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4.staticflickr.com/3268/3252509159_8b8b83f97c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-5693"/>
            <a:ext cx="12192000" cy="686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733800"/>
            <a:ext cx="12192000" cy="3124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569023"/>
            <a:ext cx="12192000" cy="1755577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en-US" sz="8500" dirty="0">
                <a:effectLst>
                  <a:glow rad="63500">
                    <a:schemeClr val="bg1">
                      <a:alpha val="8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Hammurabi’s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9530808" y="6248400"/>
            <a:ext cx="189442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Photo by </a:t>
            </a:r>
            <a:r>
              <a:rPr lang="en-US" sz="1400" dirty="0" err="1">
                <a:hlinkClick r:id="rId4"/>
              </a:rPr>
              <a:t>erin</a:t>
            </a:r>
            <a:r>
              <a:rPr lang="en-US" sz="1400" dirty="0">
                <a:hlinkClick r:id="rId4"/>
              </a:rPr>
              <a:t> &amp; camera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r="-1"/>
          <a:stretch/>
        </p:blipFill>
        <p:spPr>
          <a:xfrm>
            <a:off x="-76200" y="0"/>
            <a:ext cx="124399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57800"/>
            <a:ext cx="6019800" cy="1143000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Theocracy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91724" y="6364705"/>
            <a:ext cx="187647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Daan M's photostream"/>
              </a:rPr>
              <a:t>Daan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Daan M's photostream"/>
              </a:rPr>
              <a:t> </a:t>
            </a:r>
            <a:r>
              <a:rPr lang="en-US" b="1" dirty="0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Daan M's photostream"/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00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16" r="-1"/>
          <a:stretch/>
        </p:blipFill>
        <p:spPr>
          <a:xfrm>
            <a:off x="-76200" y="0"/>
            <a:ext cx="1243991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91724" y="6364705"/>
            <a:ext cx="187647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4" tooltip="Go to Daan M's photostream"/>
              </a:rPr>
              <a:t>Daan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4" tooltip="Go to Daan M's photostream"/>
              </a:rPr>
              <a:t> </a:t>
            </a:r>
            <a:r>
              <a:rPr lang="en-US" b="1" dirty="0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4" tooltip="Go to Daan M's photostream"/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743200"/>
            <a:ext cx="1066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When Marduk sent me to rule over men, </a:t>
            </a:r>
            <a:r>
              <a:rPr lang="en-US" sz="4800" dirty="0">
                <a:solidFill>
                  <a:srgbClr val="A5BE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to give the protection of right to the land, I did right and righteousness... and brought about the well-being of the oppressed. </a:t>
            </a:r>
            <a:endParaRPr lang="en-US" sz="4800" dirty="0">
              <a:solidFill>
                <a:srgbClr val="A5BE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87562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DIVINE RIGHT</a:t>
            </a:r>
            <a:endParaRPr lang="en-US" sz="115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12192000" cy="1143000"/>
          </a:xfrm>
        </p:spPr>
        <p:txBody>
          <a:bodyPr>
            <a:noAutofit/>
          </a:bodyPr>
          <a:lstStyle/>
          <a:p>
            <a:r>
              <a:rPr lang="en-US" sz="28700" dirty="0" smtClean="0"/>
              <a:t>TRIAL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7407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1676400"/>
          </a:xfrm>
        </p:spPr>
        <p:txBody>
          <a:bodyPr>
            <a:noAutofit/>
          </a:bodyPr>
          <a:lstStyle/>
          <a:p>
            <a:r>
              <a:rPr lang="en-US" sz="10500" dirty="0" smtClean="0"/>
              <a:t>Burden of </a:t>
            </a:r>
            <a:r>
              <a:rPr lang="en-US" sz="10500" dirty="0" err="1" smtClean="0"/>
              <a:t>pROOF</a:t>
            </a:r>
            <a:endParaRPr lang="en-US" sz="10500" dirty="0"/>
          </a:p>
        </p:txBody>
      </p:sp>
      <p:pic>
        <p:nvPicPr>
          <p:cNvPr id="1026" name="Picture 2" descr="http://upload.wikimedia.org/wikipedia/en/thumb/a/a4/Flag_of_the_United_States.svg/640px-Flag_of_the_United_Stat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743200"/>
            <a:ext cx="564377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1972" y="2743200"/>
            <a:ext cx="5710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INNOCENT</a:t>
            </a:r>
          </a:p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proven </a:t>
            </a:r>
          </a:p>
          <a:p>
            <a:pPr algn="ctr"/>
            <a:r>
              <a:rPr lang="en-US" sz="66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GUILTY</a:t>
            </a:r>
            <a:endParaRPr lang="en-US" sz="6600" dirty="0">
              <a:solidFill>
                <a:schemeClr val="accent6">
                  <a:lumMod val="25000"/>
                  <a:lumOff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12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12192000" cy="1143000"/>
          </a:xfrm>
        </p:spPr>
        <p:txBody>
          <a:bodyPr>
            <a:noAutofit/>
          </a:bodyPr>
          <a:lstStyle/>
          <a:p>
            <a:r>
              <a:rPr lang="en-US" sz="11500" dirty="0" smtClean="0"/>
              <a:t>DUE  PROCESS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0652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57" y="457200"/>
            <a:ext cx="8229600" cy="868362"/>
          </a:xfrm>
        </p:spPr>
        <p:txBody>
          <a:bodyPr>
            <a:noAutofit/>
          </a:bodyPr>
          <a:lstStyle/>
          <a:p>
            <a:r>
              <a:rPr lang="en-US" sz="6600" dirty="0"/>
              <a:t>SIXTH AMENDMENT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670" y="2514600"/>
            <a:ext cx="8177930" cy="3870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>
                <a:latin typeface="+mj-lt"/>
              </a:rPr>
              <a:t>In all criminal prosecutions, the accused shall enjoy the right to a speedy and public trial, by an impartial jury… to be informed of the nature and cause of the accusation; to be confronted with the witnesses against him…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78006" y="2895600"/>
            <a:ext cx="1752600" cy="45089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1676400"/>
            <a:ext cx="42206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n w="6350">
                  <a:noFill/>
                </a:ln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TO THE U.S. CONSTITUTION</a:t>
            </a:r>
            <a:endParaRPr lang="en-US" dirty="0">
              <a:solidFill>
                <a:schemeClr val="accent6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b="1241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4953000" cy="2286000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Gonna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Jump in the </a:t>
            </a:r>
            <a:r>
              <a:rPr lang="en-US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RiveR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, but First…</a:t>
            </a:r>
            <a:endParaRPr lang="en-US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6260068"/>
            <a:ext cx="22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>
                <a:hlinkClick r:id="rId3" tooltip="Go to DAVID HOLT's photostream"/>
              </a:rPr>
              <a:t>DAVID </a:t>
            </a:r>
            <a:r>
              <a:rPr lang="en-US" dirty="0" smtClean="0">
                <a:hlinkClick r:id="rId3" tooltip="Go to DAVID HOLT's photostream"/>
              </a:rPr>
              <a:t>HOLT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23494" r="3827" b="165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4419600"/>
            <a:ext cx="9067800" cy="1143000"/>
          </a:xfrm>
        </p:spPr>
        <p:txBody>
          <a:bodyPr>
            <a:noAutofit/>
          </a:bodyPr>
          <a:lstStyle/>
          <a:p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ORDEAL</a:t>
            </a:r>
            <a:endParaRPr lang="en-US" sz="13800" dirty="0"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305490"/>
            <a:ext cx="1568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Photo by </a:t>
            </a:r>
            <a:r>
              <a:rPr lang="en-US" sz="2000" b="1" dirty="0" smtClean="0">
                <a:hlinkClick r:id="rId3" tooltip="Go to Kyla's photostream"/>
              </a:rPr>
              <a:t>Kyla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25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33022" r="29310" b="359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9067800" cy="6858000"/>
          </a:xfrm>
        </p:spPr>
        <p:txBody>
          <a:bodyPr>
            <a:noAutofit/>
          </a:bodyPr>
          <a:lstStyle/>
          <a:p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PROVE </a:t>
            </a:r>
            <a:r>
              <a:rPr 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YOUR </a:t>
            </a: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INNOCENCE</a:t>
            </a:r>
            <a:endParaRPr lang="en-US" sz="11500" dirty="0"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305490"/>
            <a:ext cx="1568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Photo by </a:t>
            </a:r>
            <a:r>
              <a:rPr lang="en-US" sz="2000" b="1" dirty="0" smtClean="0">
                <a:hlinkClick r:id="rId3" tooltip="Go to Kyla's photostream"/>
              </a:rPr>
              <a:t>Kyla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79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12192000" cy="3916362"/>
          </a:xfrm>
        </p:spPr>
        <p:txBody>
          <a:bodyPr>
            <a:noAutofit/>
          </a:bodyPr>
          <a:lstStyle/>
          <a:p>
            <a:r>
              <a:rPr lang="en-US" sz="13800" dirty="0" smtClean="0"/>
              <a:t>REPUTATION</a:t>
            </a:r>
            <a:endParaRPr lang="en-US" sz="1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657600"/>
            <a:ext cx="9677400" cy="24231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48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Harsh punishments for </a:t>
            </a:r>
            <a:r>
              <a:rPr lang="en-US" sz="4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perjury</a:t>
            </a:r>
            <a:r>
              <a:rPr lang="en-US" sz="48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were intended to safeguard people’s reputation from false accusers.</a:t>
            </a:r>
            <a:endParaRPr lang="en-US" sz="4800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0" t="-60" r="2701" b="21709"/>
          <a:stretch/>
        </p:blipFill>
        <p:spPr bwMode="auto">
          <a:xfrm>
            <a:off x="533400" y="-32084"/>
            <a:ext cx="7479513" cy="689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3" t="-77" b="-1"/>
          <a:stretch/>
        </p:blipFill>
        <p:spPr bwMode="auto">
          <a:xfrm>
            <a:off x="6403516" y="-32082"/>
            <a:ext cx="5788484" cy="68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607" y="457201"/>
            <a:ext cx="5306193" cy="59436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sz="1990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Why</a:t>
            </a:r>
            <a:r>
              <a:rPr lang="en-US" sz="880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br>
              <a:rPr lang="en-US" sz="880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660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do </a:t>
            </a:r>
            <a:r>
              <a:rPr lang="en-US" sz="66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we need </a:t>
            </a:r>
            <a:r>
              <a:rPr lang="en-US" sz="1250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Laws?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0" y="6400801"/>
            <a:ext cx="2012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Go to Jason Rosenberg's photostream"/>
              </a:rPr>
              <a:t>Jason Rosenberg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" r="94906" b="-1"/>
          <a:stretch/>
        </p:blipFill>
        <p:spPr bwMode="auto">
          <a:xfrm>
            <a:off x="0" y="-32084"/>
            <a:ext cx="914401" cy="692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6000" dirty="0" smtClean="0"/>
              <a:t>Thou shalt not bear false witness against thy neighbor.</a:t>
            </a:r>
          </a:p>
          <a:p>
            <a:pPr marL="137160" indent="0">
              <a:buNone/>
            </a:pPr>
            <a:endParaRPr lang="en-US" sz="2400" dirty="0"/>
          </a:p>
          <a:p>
            <a:pPr marL="137160" indent="0">
              <a:buNone/>
            </a:pPr>
            <a:r>
              <a:rPr lang="en-US" sz="6000" dirty="0" smtClean="0"/>
              <a:t>					-- Exodus 20:16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75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ichey\Box Sync\Design Resources\Stock Photos\US History and Government\Constitutio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" b="89833" l="0" r="100000">
                        <a14:foregroundMark x1="5463" y1="63038" x2="97049" y2="39354"/>
                        <a14:backgroundMark x1="2671" y1="46890" x2="96730" y2="3529"/>
                        <a14:backgroundMark x1="86563" y1="6340" x2="6100" y2="36065"/>
                        <a14:backgroundMark x1="3748" y1="4426" x2="41866" y2="2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953"/>
          <a:stretch/>
        </p:blipFill>
        <p:spPr bwMode="auto">
          <a:xfrm>
            <a:off x="1" y="1733551"/>
            <a:ext cx="12192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Fourteenth Amendment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69598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/>
              <a:t>Ratified July 9, 1868</a:t>
            </a:r>
            <a:endParaRPr lang="en-US" sz="28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1724024"/>
            <a:ext cx="5486400" cy="277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6600" dirty="0" smtClean="0">
                <a:solidFill>
                  <a:schemeClr val="accent6">
                    <a:lumMod val="10000"/>
                    <a:lumOff val="90000"/>
                  </a:schemeClr>
                </a:solidFill>
                <a:latin typeface="+mj-lt"/>
                <a:cs typeface="Calibri" pitchFamily="34" charset="0"/>
              </a:rPr>
              <a:t>BIRTHRIGHT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6600" dirty="0" smtClean="0">
                <a:solidFill>
                  <a:schemeClr val="accent6">
                    <a:lumMod val="10000"/>
                    <a:lumOff val="90000"/>
                  </a:schemeClr>
                </a:solidFill>
                <a:latin typeface="+mj-lt"/>
                <a:cs typeface="Calibri" pitchFamily="34" charset="0"/>
              </a:rPr>
              <a:t>CITIZENSHIP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ichey\Box Sync\Design Resources\Stock Photos\US History and Government\Constitutio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" b="89833" l="0" r="100000">
                        <a14:foregroundMark x1="5463" y1="63038" x2="97049" y2="39354"/>
                        <a14:backgroundMark x1="2671" y1="46890" x2="96730" y2="3529"/>
                        <a14:backgroundMark x1="86563" y1="6340" x2="6100" y2="36065"/>
                        <a14:backgroundMark x1="3748" y1="4426" x2="41866" y2="2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953"/>
          <a:stretch/>
        </p:blipFill>
        <p:spPr bwMode="auto">
          <a:xfrm>
            <a:off x="1" y="1733551"/>
            <a:ext cx="12192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Fourteenth Amendment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69598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/>
              <a:t>Ratified July 9, 1868</a:t>
            </a:r>
            <a:endParaRPr lang="en-US" sz="28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1724024"/>
            <a:ext cx="7391400" cy="277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600" dirty="0" smtClean="0">
                <a:solidFill>
                  <a:schemeClr val="accent6">
                    <a:lumMod val="10000"/>
                    <a:lumOff val="90000"/>
                  </a:schemeClr>
                </a:solidFill>
                <a:latin typeface="+mj-lt"/>
                <a:cs typeface="Calibri" pitchFamily="34" charset="0"/>
              </a:rPr>
              <a:t>Equal protection of laws</a:t>
            </a:r>
          </a:p>
        </p:txBody>
      </p:sp>
    </p:spTree>
    <p:extLst>
      <p:ext uri="{BB962C8B-B14F-4D97-AF65-F5344CB8AC3E}">
        <p14:creationId xmlns:p14="http://schemas.microsoft.com/office/powerpoint/2010/main" val="1480131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4419600"/>
          </a:xfrm>
        </p:spPr>
        <p:txBody>
          <a:bodyPr>
            <a:noAutofit/>
          </a:bodyPr>
          <a:lstStyle/>
          <a:p>
            <a:r>
              <a:rPr lang="en-US" sz="9600" dirty="0" smtClean="0"/>
              <a:t>FAMILY </a:t>
            </a:r>
            <a:r>
              <a:rPr lang="en-US" sz="11500" dirty="0" smtClean="0"/>
              <a:t>LAW</a:t>
            </a:r>
            <a:endParaRPr lang="en-US" sz="11500" dirty="0"/>
          </a:p>
        </p:txBody>
      </p:sp>
      <p:pic>
        <p:nvPicPr>
          <p:cNvPr id="4" name="Picture 12" descr="C:\Users\Tom\AppData\Local\Microsoft\Windows\Temporary Internet Files\Content.IE5\DQRHCO83\MP90040943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4196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Hammurabi’s Code gave fathers unlimited control over their families.</a:t>
            </a:r>
            <a:endParaRPr lang="en-US" sz="32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0" y="274638"/>
            <a:ext cx="4114800" cy="2011362"/>
          </a:xfrm>
        </p:spPr>
        <p:txBody>
          <a:bodyPr>
            <a:noAutofit/>
          </a:bodyPr>
          <a:lstStyle/>
          <a:p>
            <a:r>
              <a:rPr lang="en-US" sz="11500" dirty="0" smtClean="0"/>
              <a:t>195</a:t>
            </a:r>
            <a:endParaRPr lang="en-US" sz="1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4436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686800" y="2305050"/>
            <a:ext cx="3352800" cy="3505200"/>
          </a:xfrm>
        </p:spPr>
        <p:txBody>
          <a:bodyPr>
            <a:normAutofit/>
          </a:bodyPr>
          <a:lstStyle/>
          <a:p>
            <a:pPr marL="57150" indent="4763">
              <a:buNone/>
            </a:pPr>
            <a:r>
              <a:rPr lang="en-US" sz="4800" b="1" dirty="0" smtClean="0">
                <a:latin typeface="+mj-lt"/>
              </a:rPr>
              <a:t>If </a:t>
            </a:r>
            <a:r>
              <a:rPr lang="en-US" sz="4800" b="1" dirty="0">
                <a:latin typeface="+mj-lt"/>
              </a:rPr>
              <a:t>a son </a:t>
            </a:r>
            <a:r>
              <a:rPr lang="en-US" sz="4000" b="1" dirty="0">
                <a:latin typeface="+mj-lt"/>
              </a:rPr>
              <a:t>strikes his father, </a:t>
            </a:r>
            <a:r>
              <a:rPr lang="en-US" sz="4000" b="1" dirty="0" smtClean="0">
                <a:latin typeface="+mj-lt"/>
              </a:rPr>
              <a:t>his </a:t>
            </a:r>
            <a:r>
              <a:rPr lang="en-US" sz="4000" b="1" dirty="0">
                <a:latin typeface="+mj-lt"/>
              </a:rPr>
              <a:t>hands shall be hewn off.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62122" y="6244828"/>
            <a:ext cx="215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 err="1">
                <a:solidFill>
                  <a:srgbClr val="212124"/>
                </a:solidFill>
                <a:hlinkClick r:id="rId3" tooltip="Go to Alper Çuğun's photostream"/>
              </a:rPr>
              <a:t>Alper</a:t>
            </a:r>
            <a:r>
              <a:rPr lang="en-US" dirty="0">
                <a:solidFill>
                  <a:srgbClr val="212124"/>
                </a:solidFill>
                <a:hlinkClick r:id="rId3" tooltip="Go to Alper Çuğun's photostream"/>
              </a:rPr>
              <a:t> </a:t>
            </a:r>
            <a:r>
              <a:rPr lang="en-US" dirty="0" err="1" smtClean="0">
                <a:solidFill>
                  <a:srgbClr val="212124"/>
                </a:solidFill>
                <a:hlinkClick r:id="rId3" tooltip="Go to Alper Çuğun's photostream"/>
              </a:rPr>
              <a:t>Çuğun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3200" y="0"/>
            <a:ext cx="17312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/>
          <a:stretch/>
        </p:blipFill>
        <p:spPr bwMode="auto">
          <a:xfrm>
            <a:off x="4445876" y="0"/>
            <a:ext cx="7746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752" y="610651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Source</a:t>
            </a:r>
            <a:r>
              <a:rPr lang="en-US" dirty="0" smtClean="0"/>
              <a:t>:  </a:t>
            </a:r>
            <a:r>
              <a:rPr lang="en-US" dirty="0" smtClean="0">
                <a:hlinkClick r:id="rId4"/>
              </a:rPr>
              <a:t>http://www.endcorporalpunishment.org</a:t>
            </a:r>
            <a:r>
              <a:rPr lang="en-US" dirty="0" smtClean="0"/>
              <a:t> </a:t>
            </a:r>
            <a:endParaRPr lang="en-US" dirty="0"/>
          </a:p>
        </p:txBody>
      </p:sp>
      <p:sp useBgFill="1">
        <p:nvSpPr>
          <p:cNvPr id="5" name="Rectangle 4"/>
          <p:cNvSpPr/>
          <p:nvPr/>
        </p:nvSpPr>
        <p:spPr>
          <a:xfrm>
            <a:off x="4114800" y="0"/>
            <a:ext cx="3429000" cy="15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5676900" cy="2743200"/>
          </a:xfrm>
          <a:noFill/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dirty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</a:rPr>
              <a:t>Corporal </a:t>
            </a:r>
            <a:r>
              <a:rPr lang="en-US" sz="6000" dirty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</a:rPr>
              <a:t>Punishment</a:t>
            </a:r>
            <a:r>
              <a:rPr lang="en-US" sz="6600" dirty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en-US" sz="5400" dirty="0" smtClean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</a:rPr>
              <a:t/>
            </a:r>
            <a:br>
              <a:rPr lang="en-US" sz="5400" dirty="0" smtClean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</a:rPr>
            </a:br>
            <a:r>
              <a:rPr lang="en-US" sz="4400" dirty="0" smtClean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+mn-lt"/>
              </a:rPr>
              <a:t>in </a:t>
            </a:r>
            <a:r>
              <a:rPr lang="en-US" sz="4400" dirty="0">
                <a:ln w="50800"/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+mn-lt"/>
              </a:rPr>
              <a:t>Europe Today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58006" y="3962400"/>
            <a:ext cx="3294993" cy="1600200"/>
          </a:xfrm>
        </p:spPr>
        <p:txBody>
          <a:bodyPr>
            <a:normAutofit/>
          </a:bodyPr>
          <a:lstStyle/>
          <a:p>
            <a:pPr marL="137160" indent="0">
              <a:lnSpc>
                <a:spcPct val="150000"/>
              </a:lnSpc>
              <a:buNone/>
            </a:pPr>
            <a:r>
              <a:rPr lang="en-US" dirty="0" smtClean="0"/>
              <a:t>Illegal in the Home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en-US" dirty="0" smtClean="0"/>
              <a:t>Legal in Home Only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77007" y="4038600"/>
            <a:ext cx="457200" cy="457200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007" y="4803231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U.N. CONVENTION ON THE RIGHTS OF THE CHILD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350194"/>
            <a:ext cx="10058400" cy="1126806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3200" dirty="0" smtClean="0"/>
              <a:t>The U.S. has not ratified the U.N. Convention on the Rights of the Child due to concerns over parental rights.</a:t>
            </a:r>
            <a:endParaRPr lang="en-US" sz="3200" dirty="0"/>
          </a:p>
        </p:txBody>
      </p:sp>
      <p:pic>
        <p:nvPicPr>
          <p:cNvPr id="1026" name="Picture 2" descr="http://upload.wikimedia.org/wikipedia/commons/thumb/f/f2/Convention_on_the_Rights_of_the_Child.svg/640px-Convention_on_the_Rights_of_the_Chil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76769"/>
            <a:ext cx="6248400" cy="32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4139" y="4693503"/>
            <a:ext cx="1405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Map by </a:t>
            </a:r>
            <a:r>
              <a:rPr lang="en-US" sz="1600" dirty="0" err="1">
                <a:solidFill>
                  <a:schemeClr val="accent1"/>
                </a:solidFill>
                <a:latin typeface="+mj-lt"/>
                <a:hlinkClick r:id="rId3" tooltip="User:L.tak"/>
              </a:rPr>
              <a:t>L.tak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7609955" y="4038600"/>
            <a:ext cx="3743845" cy="584775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smtClean="0">
                <a:hlinkClick r:id="rId4"/>
              </a:rPr>
              <a:t>http://www.unicef.org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28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Corporal punishment in the U.S.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710" y="2133600"/>
            <a:ext cx="2667000" cy="1600200"/>
          </a:xfrm>
        </p:spPr>
        <p:txBody>
          <a:bodyPr/>
          <a:lstStyle/>
          <a:p>
            <a:pPr marL="137160" indent="0">
              <a:lnSpc>
                <a:spcPct val="150000"/>
              </a:lnSpc>
              <a:buNone/>
            </a:pPr>
            <a:r>
              <a:rPr lang="en-US" dirty="0" smtClean="0"/>
              <a:t>Legal in Schools</a:t>
            </a:r>
          </a:p>
          <a:p>
            <a:pPr marL="137160" indent="0">
              <a:lnSpc>
                <a:spcPct val="150000"/>
              </a:lnSpc>
              <a:buNone/>
            </a:pPr>
            <a:r>
              <a:rPr lang="en-US" dirty="0" smtClean="0"/>
              <a:t>Home Only</a:t>
            </a:r>
            <a:endParaRPr lang="en-US" dirty="0"/>
          </a:p>
        </p:txBody>
      </p:sp>
      <p:pic>
        <p:nvPicPr>
          <p:cNvPr id="4098" name="Picture 2" descr="http://upload.wikimedia.org/wikipedia/commons/thumb/8/8f/Corporal_punishment_in_the_United_States.svg/640px-Corporal_punishment_in_the_United_States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7820121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8710" y="2209800"/>
            <a:ext cx="457200" cy="45720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710" y="2974431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6189530"/>
            <a:ext cx="2874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Source:</a:t>
            </a:r>
            <a:r>
              <a:rPr lang="en-US" sz="1600" dirty="0"/>
              <a:t> </a:t>
            </a:r>
            <a:r>
              <a:rPr lang="en-US" sz="1600" dirty="0" err="1" smtClean="0">
                <a:hlinkClick r:id="rId4" tooltip="User talk:Theshibboleth"/>
              </a:rPr>
              <a:t>Theshibboleth</a:t>
            </a:r>
            <a:r>
              <a:rPr lang="en-US" sz="1600" dirty="0" smtClean="0"/>
              <a:t>  (</a:t>
            </a:r>
            <a:r>
              <a:rPr lang="en-US" sz="1600" dirty="0"/>
              <a:t>Wikipedia)</a:t>
            </a:r>
          </a:p>
        </p:txBody>
      </p:sp>
    </p:spTree>
    <p:extLst>
      <p:ext uri="{BB962C8B-B14F-4D97-AF65-F5344CB8AC3E}">
        <p14:creationId xmlns:p14="http://schemas.microsoft.com/office/powerpoint/2010/main" val="749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5468" r="2825" b="30969"/>
          <a:stretch/>
        </p:blipFill>
        <p:spPr bwMode="auto">
          <a:xfrm>
            <a:off x="-1" y="1"/>
            <a:ext cx="7686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11" t="5468" r="564" b="30969"/>
          <a:stretch/>
        </p:blipFill>
        <p:spPr bwMode="auto">
          <a:xfrm>
            <a:off x="5343196" y="1"/>
            <a:ext cx="6848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752" y="381000"/>
            <a:ext cx="4526994" cy="1340284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Women</a:t>
            </a:r>
            <a: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/>
            </a:r>
            <a:b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</a:br>
            <a:r>
              <a:rPr lang="en-US" sz="2000" b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Under Hammurabi’s Code</a:t>
            </a:r>
            <a:endParaRPr lang="en-US" sz="2800" b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472" y="6165503"/>
            <a:ext cx="365760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Article about Babylonian women:  </a:t>
            </a:r>
            <a:r>
              <a:rPr lang="en-US" sz="1600" dirty="0">
                <a:hlinkClick r:id="rId5"/>
              </a:rPr>
              <a:t>http://www.womenintheancientworld.com</a:t>
            </a:r>
            <a:r>
              <a:rPr lang="en-US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1" y="6550224"/>
            <a:ext cx="361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 Some rights reserved by K. Sawyer Photography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00800" y="2362200"/>
            <a:ext cx="5257800" cy="380330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indent="-835025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129. If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 man's wife be surprised (in flagrante delicto) with another man, both shall be tied and thrown into the water, but the husband may pardon his wife and the king his slaves. 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115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5468" r="2825" b="30969"/>
          <a:stretch/>
        </p:blipFill>
        <p:spPr bwMode="auto">
          <a:xfrm>
            <a:off x="-1" y="1"/>
            <a:ext cx="7686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11" t="5468" r="564" b="30969"/>
          <a:stretch/>
        </p:blipFill>
        <p:spPr bwMode="auto">
          <a:xfrm>
            <a:off x="5343196" y="1"/>
            <a:ext cx="6848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752" y="381000"/>
            <a:ext cx="4526994" cy="1340284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Women</a:t>
            </a:r>
            <a: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/>
            </a:r>
            <a:b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</a:br>
            <a:r>
              <a:rPr lang="en-US" sz="2000" b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Under Hammurabi’s Code</a:t>
            </a:r>
            <a:endParaRPr lang="en-US" sz="2800" b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472" y="6165503"/>
            <a:ext cx="365760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Article about Babylonian women:  </a:t>
            </a:r>
            <a:r>
              <a:rPr lang="en-US" sz="1600" dirty="0">
                <a:hlinkClick r:id="rId4"/>
              </a:rPr>
              <a:t>http://www.womenintheancientworld.com</a:t>
            </a:r>
            <a:r>
              <a:rPr lang="en-US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1" y="6550224"/>
            <a:ext cx="361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 Some rights reserved by K. Sawyer Photography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00800" y="2362200"/>
            <a:ext cx="5486400" cy="3803303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0" indent="-777875">
              <a:spcBef>
                <a:spcPts val="0"/>
              </a:spcBef>
              <a:buClr>
                <a:srgbClr val="D0C3B3">
                  <a:shade val="95000"/>
                </a:srgbClr>
              </a:buClr>
              <a:buNone/>
            </a:pPr>
            <a:r>
              <a:rPr lang="en-US" dirty="0">
                <a:solidFill>
                  <a:srgbClr val="000000"/>
                </a:solidFill>
                <a:latin typeface="Dalek"/>
              </a:rPr>
              <a:t>130. 	If a man violate the wife (betrothed or child-wife) of another man, who has never known a man, and still lives in her father's house, and sleep with her and be surprised, this man shall be put to death, but the wife is blameless. </a:t>
            </a:r>
          </a:p>
        </p:txBody>
      </p:sp>
    </p:spTree>
    <p:extLst>
      <p:ext uri="{BB962C8B-B14F-4D97-AF65-F5344CB8AC3E}">
        <p14:creationId xmlns:p14="http://schemas.microsoft.com/office/powerpoint/2010/main" val="1482828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0838"/>
            <a:ext cx="10972800" cy="6126162"/>
          </a:xfrm>
        </p:spPr>
        <p:txBody>
          <a:bodyPr>
            <a:noAutofit/>
          </a:bodyPr>
          <a:lstStyle/>
          <a:p>
            <a:r>
              <a:rPr lang="en-US" sz="16600" dirty="0" smtClean="0"/>
              <a:t>THE RULE </a:t>
            </a:r>
            <a:br>
              <a:rPr lang="en-US" sz="16600" dirty="0" smtClean="0"/>
            </a:br>
            <a:r>
              <a:rPr lang="en-US" sz="16600" dirty="0" smtClean="0"/>
              <a:t>OF LAW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6809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5468" r="2825" b="30969"/>
          <a:stretch/>
        </p:blipFill>
        <p:spPr bwMode="auto">
          <a:xfrm>
            <a:off x="-1" y="1"/>
            <a:ext cx="7686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11" t="5468" r="564" b="30969"/>
          <a:stretch/>
        </p:blipFill>
        <p:spPr bwMode="auto">
          <a:xfrm>
            <a:off x="5343196" y="1"/>
            <a:ext cx="6848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752" y="381000"/>
            <a:ext cx="4526994" cy="1340284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Women</a:t>
            </a:r>
            <a: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/>
            </a:r>
            <a:br>
              <a:rPr lang="en-US" sz="540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</a:br>
            <a:r>
              <a:rPr lang="en-US" sz="2000" b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Under Hammurabi’s Code</a:t>
            </a:r>
            <a:endParaRPr lang="en-US" sz="2800" b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362200"/>
            <a:ext cx="5257800" cy="3429001"/>
          </a:xfrm>
        </p:spPr>
        <p:txBody>
          <a:bodyPr>
            <a:normAutofit/>
          </a:bodyPr>
          <a:lstStyle/>
          <a:p>
            <a:pPr marL="857250" indent="-720725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132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If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 "finger is pointed" at a man's wife about another man, but she is not caught sleeping with the other man, she shall jump into the river for her husband.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472" y="6165503"/>
            <a:ext cx="365760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Article about Babylonian women:  </a:t>
            </a:r>
            <a:r>
              <a:rPr lang="en-US" sz="1600" dirty="0">
                <a:hlinkClick r:id="rId4"/>
              </a:rPr>
              <a:t>http://www.womenintheancientworld.com</a:t>
            </a:r>
            <a:r>
              <a:rPr lang="en-US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1" y="6550224"/>
            <a:ext cx="361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 Some rights reserved by K. Sawyer Photography</a:t>
            </a:r>
          </a:p>
        </p:txBody>
      </p:sp>
    </p:spTree>
    <p:extLst>
      <p:ext uri="{BB962C8B-B14F-4D97-AF65-F5344CB8AC3E}">
        <p14:creationId xmlns:p14="http://schemas.microsoft.com/office/powerpoint/2010/main" val="21227381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5468" r="2825" b="30969"/>
          <a:stretch/>
        </p:blipFill>
        <p:spPr bwMode="auto">
          <a:xfrm>
            <a:off x="-1" y="1"/>
            <a:ext cx="7686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arm4.staticflickr.com/3609/3311885373_10637f43c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11" t="5468" r="564" b="30969"/>
          <a:stretch/>
        </p:blipFill>
        <p:spPr bwMode="auto">
          <a:xfrm>
            <a:off x="5343196" y="1"/>
            <a:ext cx="6848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381000"/>
            <a:ext cx="7010400" cy="3886200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DOUBLE </a:t>
            </a:r>
            <a:r>
              <a:rPr lang="en-US" sz="9600" b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/>
            </a:r>
            <a:br>
              <a:rPr lang="en-US" sz="9600" b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</a:br>
            <a:r>
              <a:rPr lang="en-US" sz="8000" b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STANDARD</a:t>
            </a:r>
            <a:endParaRPr lang="en-US" sz="8000" b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472" y="6165503"/>
            <a:ext cx="365760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Article about Babylonian women:  </a:t>
            </a:r>
            <a:r>
              <a:rPr lang="en-US" sz="1600" dirty="0">
                <a:hlinkClick r:id="rId4"/>
              </a:rPr>
              <a:t>http://www.womenintheancientworld.com</a:t>
            </a:r>
            <a:r>
              <a:rPr lang="en-US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1" y="6550224"/>
            <a:ext cx="361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 Some rights reserved by K. Sawyer Photography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8916" y="44196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Women were not equal under the law.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815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112014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7200" dirty="0"/>
              <a:t>Property and Commerce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2514600"/>
            <a:ext cx="5715000" cy="334088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4000" dirty="0"/>
              <a:t>Hammurabi’s Code protects </a:t>
            </a:r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property rights</a:t>
            </a:r>
            <a:r>
              <a:rPr lang="en-US" sz="4000" dirty="0"/>
              <a:t>, but also contains extensive economic </a:t>
            </a:r>
            <a:r>
              <a:rPr lang="en-US" sz="4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regulation</a:t>
            </a:r>
            <a:r>
              <a:rPr lang="en-US" sz="4000" dirty="0"/>
              <a:t> by the government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1026" name="Picture 2" descr="C:\Users\trichey\AppData\Local\Microsoft\Windows\Temporary Internet Files\Content.IE5\LLLW90PJ\MP900305770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111" y1="5833" x2="84922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981200"/>
            <a:ext cx="3511296" cy="46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0352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67200"/>
            <a:ext cx="10972800" cy="1600200"/>
          </a:xfrm>
        </p:spPr>
        <p:txBody>
          <a:bodyPr>
            <a:noAutofit/>
          </a:bodyPr>
          <a:lstStyle/>
          <a:p>
            <a:pPr algn="r"/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Liability</a:t>
            </a:r>
            <a:endParaRPr lang="en-US" sz="13800" dirty="0"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2600" y="6248400"/>
            <a:ext cx="2252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>
                <a:hlinkClick r:id="rId3" tooltip="Go to Gail Frederick's photostream"/>
              </a:rPr>
              <a:t>Gail </a:t>
            </a:r>
            <a:r>
              <a:rPr lang="en-US" dirty="0" smtClean="0">
                <a:hlinkClick r:id="rId3" tooltip="Go to Gail Frederick's photostream"/>
              </a:rPr>
              <a:t>Frederick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" r="10352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11625524" cy="16002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YOU ARE RESPONSIBLE</a:t>
            </a:r>
            <a:endParaRPr lang="en-US" sz="72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2600" y="6248400"/>
            <a:ext cx="2252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>
                <a:hlinkClick r:id="rId4" tooltip="Go to Gail Frederick's photostream"/>
              </a:rPr>
              <a:t>Gail </a:t>
            </a:r>
            <a:r>
              <a:rPr lang="en-US" dirty="0" smtClean="0">
                <a:hlinkClick r:id="rId4" tooltip="Go to Gail Frederick's photostream"/>
              </a:rPr>
              <a:t>Frederick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199537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what happens on your property.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quality of your </a:t>
            </a:r>
            <a:r>
              <a:rPr lang="en-US" sz="4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work.</a:t>
            </a:r>
            <a:endParaRPr lang="en-US" sz="48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9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164" y="274638"/>
            <a:ext cx="6518636" cy="6202362"/>
          </a:xfrm>
        </p:spPr>
        <p:txBody>
          <a:bodyPr>
            <a:normAutofit/>
          </a:bodyPr>
          <a:lstStyle/>
          <a:p>
            <a:r>
              <a:rPr lang="en-US" sz="11500" dirty="0" smtClean="0"/>
              <a:t>AN EYE </a:t>
            </a:r>
            <a:br>
              <a:rPr lang="en-US" sz="11500" dirty="0" smtClean="0"/>
            </a:br>
            <a:r>
              <a:rPr lang="en-US" sz="8800" dirty="0" smtClean="0">
                <a:latin typeface="+mn-lt"/>
              </a:rPr>
              <a:t>FOR</a:t>
            </a:r>
            <a:r>
              <a:rPr lang="en-US" sz="11500" dirty="0" smtClean="0"/>
              <a:t> </a:t>
            </a:r>
            <a:br>
              <a:rPr lang="en-US" sz="11500" dirty="0" smtClean="0"/>
            </a:br>
            <a:r>
              <a:rPr lang="en-US" sz="10000" dirty="0" smtClean="0"/>
              <a:t>AN EYE?</a:t>
            </a:r>
            <a:endParaRPr lang="en-US" sz="10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/>
          <a:stretch/>
        </p:blipFill>
        <p:spPr bwMode="auto">
          <a:xfrm>
            <a:off x="-1" y="0"/>
            <a:ext cx="5063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0"/>
            <a:ext cx="1101364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91800" y="6443246"/>
            <a:ext cx="1478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Photo by </a:t>
            </a:r>
            <a:r>
              <a:rPr lang="en-US" sz="1600" dirty="0" err="1" smtClean="0">
                <a:hlinkClick r:id="rId3" tooltip="Go to peasap's photostream"/>
              </a:rPr>
              <a:t>peasap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30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164" y="274638"/>
            <a:ext cx="6518636" cy="6202362"/>
          </a:xfrm>
        </p:spPr>
        <p:txBody>
          <a:bodyPr>
            <a:normAutofit/>
          </a:bodyPr>
          <a:lstStyle/>
          <a:p>
            <a:r>
              <a:rPr lang="en-US" sz="115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DEPENDS </a:t>
            </a:r>
            <a:r>
              <a:rPr lang="en-US" sz="6600" b="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on whose eye</a:t>
            </a:r>
            <a:endParaRPr lang="en-US" sz="6000" b="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/>
          <a:stretch/>
        </p:blipFill>
        <p:spPr bwMode="auto">
          <a:xfrm>
            <a:off x="-1" y="0"/>
            <a:ext cx="5063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0"/>
            <a:ext cx="1101364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91800" y="6443246"/>
            <a:ext cx="1478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Photo by </a:t>
            </a:r>
            <a:r>
              <a:rPr lang="en-US" sz="1600" dirty="0" err="1" smtClean="0">
                <a:hlinkClick r:id="rId3" tooltip="Go to peasap's photostream"/>
              </a:rPr>
              <a:t>peasap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06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3800" dirty="0" smtClean="0"/>
              <a:t>Social </a:t>
            </a:r>
            <a:r>
              <a:rPr lang="en-US" sz="8000" dirty="0" smtClean="0"/>
              <a:t>Hierarchy</a:t>
            </a:r>
            <a:endParaRPr lang="en-US" sz="72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89061067"/>
              </p:ext>
            </p:extLst>
          </p:nvPr>
        </p:nvGraphicFramePr>
        <p:xfrm>
          <a:off x="3884010" y="1134533"/>
          <a:ext cx="80031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38862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Someone’s social class would often determine the severity of the punishment.</a:t>
            </a:r>
            <a:endParaRPr lang="en-US" sz="3200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962"/>
            <a:ext cx="8229600" cy="12656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7200" dirty="0" smtClean="0"/>
              <a:t>IN A NUTSHELL...</a:t>
            </a:r>
            <a:endParaRPr lang="en-US" sz="72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086600" cy="4343400"/>
          </a:xfrm>
        </p:spPr>
        <p:txBody>
          <a:bodyPr vert="horz">
            <a:normAutofit/>
          </a:bodyPr>
          <a:lstStyle/>
          <a:p>
            <a:pPr marL="137160" indent="0">
              <a:buNone/>
              <a:defRPr/>
            </a:pPr>
            <a:r>
              <a:rPr lang="en-US" sz="3600" dirty="0" smtClean="0"/>
              <a:t>Hammurabi’s Code is known for:</a:t>
            </a:r>
          </a:p>
          <a:p>
            <a:pPr marL="914400" indent="-411163">
              <a:defRPr/>
            </a:pPr>
            <a:r>
              <a:rPr lang="en-US" sz="36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Strict </a:t>
            </a:r>
            <a:r>
              <a:rPr lang="en-US" sz="36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Penalties </a:t>
            </a:r>
          </a:p>
          <a:p>
            <a:pPr marL="1314450" lvl="1" indent="-411163">
              <a:defRPr/>
            </a:pPr>
            <a:r>
              <a:rPr lang="en-US" sz="2800" dirty="0"/>
              <a:t>most involving death and mutilation</a:t>
            </a:r>
          </a:p>
          <a:p>
            <a:pPr marL="914400" indent="-411163">
              <a:defRPr/>
            </a:pPr>
            <a:r>
              <a:rPr lang="en-US" sz="32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Gender </a:t>
            </a:r>
            <a:r>
              <a:rPr lang="en-US" sz="32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&amp; Class </a:t>
            </a:r>
            <a:r>
              <a:rPr lang="en-US" sz="32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Discrimination</a:t>
            </a:r>
          </a:p>
          <a:p>
            <a:pPr marL="914400" indent="-411163">
              <a:defRPr/>
            </a:pPr>
            <a:r>
              <a:rPr lang="en-US" sz="32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Harsh Punishment of </a:t>
            </a:r>
            <a:r>
              <a:rPr lang="en-US" sz="32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perjury</a:t>
            </a:r>
            <a:endParaRPr lang="en-US" sz="3200" dirty="0">
              <a:solidFill>
                <a:schemeClr val="bg2">
                  <a:lumMod val="25000"/>
                  <a:lumOff val="75000"/>
                </a:schemeClr>
              </a:solidFill>
              <a:latin typeface="+mj-lt"/>
            </a:endParaRPr>
          </a:p>
          <a:p>
            <a:pPr marL="1314450" lvl="1" indent="-411163">
              <a:defRPr/>
            </a:pPr>
            <a:r>
              <a:rPr lang="en-US" dirty="0" smtClean="0"/>
              <a:t>Reputation was important in an age </a:t>
            </a:r>
            <a:br>
              <a:rPr lang="en-US" dirty="0" smtClean="0"/>
            </a:br>
            <a:r>
              <a:rPr lang="en-US" dirty="0" smtClean="0"/>
              <a:t>without electronic records.</a:t>
            </a:r>
          </a:p>
        </p:txBody>
      </p:sp>
      <p:pic>
        <p:nvPicPr>
          <p:cNvPr id="8" name="Picture 2" descr="F:\Global Studies I\Unit 2.1- Mesopotamia\Hammurabi_Stel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73480"/>
            <a:ext cx="2471313" cy="630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2219" y="5047131"/>
            <a:ext cx="5257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</a:t>
            </a:r>
            <a:endParaRPr lang="en-US" sz="72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26217" y="5047130"/>
            <a:ext cx="50513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DELIVERED.</a:t>
            </a:r>
            <a:endParaRPr lang="en-US" sz="72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438400"/>
            <a:ext cx="7315200" cy="3535363"/>
          </a:xfrm>
        </p:spPr>
        <p:txBody>
          <a:bodyPr vert="horz">
            <a:normAutofit/>
          </a:bodyPr>
          <a:lstStyle/>
          <a:p>
            <a:pPr>
              <a:buNone/>
              <a:defRPr/>
            </a:pPr>
            <a:r>
              <a:rPr lang="en-US" sz="4000" dirty="0"/>
              <a:t>Law codes attempt to establish the </a:t>
            </a:r>
            <a:r>
              <a:rPr lang="en-US" sz="4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RULE OF LAW </a:t>
            </a:r>
            <a:r>
              <a:rPr lang="en-US" sz="4000" dirty="0" smtClean="0"/>
              <a:t>by</a:t>
            </a:r>
            <a:r>
              <a:rPr lang="en-US" sz="4000" dirty="0"/>
              <a:t>:</a:t>
            </a:r>
          </a:p>
          <a:p>
            <a:pPr>
              <a:buNone/>
              <a:defRPr/>
            </a:pPr>
            <a:endParaRPr lang="en-US" sz="1200" dirty="0"/>
          </a:p>
          <a:p>
            <a:pPr marL="912813" lvl="1" indent="-449263">
              <a:buClr>
                <a:schemeClr val="tx1">
                  <a:shade val="95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en-US" sz="4000" dirty="0"/>
              <a:t>Defining Criminal Acts</a:t>
            </a:r>
          </a:p>
          <a:p>
            <a:pPr marL="912813" lvl="1" indent="-449263">
              <a:buClr>
                <a:schemeClr val="tx1">
                  <a:shade val="95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en-US" sz="4000" dirty="0"/>
              <a:t>Punishing Violators</a:t>
            </a:r>
          </a:p>
        </p:txBody>
      </p:sp>
      <p:pic>
        <p:nvPicPr>
          <p:cNvPr id="52226" name="Picture 2" descr="F:\Global Studies I\Unit 2.1- Mesopotamia\Hammurabi_Stel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42" y="152400"/>
            <a:ext cx="2479335" cy="6324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350838"/>
            <a:ext cx="4953000" cy="2087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11500" dirty="0"/>
              <a:t>Laws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314700"/>
            <a:ext cx="6477000" cy="2628900"/>
          </a:xfrm>
        </p:spPr>
        <p:txBody>
          <a:bodyPr vert="horz" anchor="ctr">
            <a:normAutofit/>
          </a:bodyPr>
          <a:lstStyle/>
          <a:p>
            <a:pPr algn="ctr">
              <a:buNone/>
              <a:defRPr/>
            </a:pPr>
            <a:r>
              <a:rPr lang="en-US" sz="48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c.</a:t>
            </a:r>
            <a:r>
              <a:rPr lang="en-US" sz="20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 </a:t>
            </a:r>
            <a:r>
              <a:rPr lang="en-US" sz="48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 </a:t>
            </a:r>
            <a:r>
              <a:rPr lang="en-US" sz="8800" dirty="0" smtClean="0">
                <a:solidFill>
                  <a:schemeClr val="accent6">
                    <a:lumMod val="25000"/>
                    <a:lumOff val="75000"/>
                  </a:schemeClr>
                </a:solidFill>
                <a:latin typeface="+mj-lt"/>
              </a:rPr>
              <a:t>1772 B.C.</a:t>
            </a:r>
            <a:endParaRPr lang="en-US" sz="8800" dirty="0">
              <a:solidFill>
                <a:schemeClr val="accent6">
                  <a:lumMod val="25000"/>
                  <a:lumOff val="75000"/>
                </a:schemeClr>
              </a:solidFill>
              <a:latin typeface="+mj-lt"/>
            </a:endParaRPr>
          </a:p>
        </p:txBody>
      </p:sp>
      <p:pic>
        <p:nvPicPr>
          <p:cNvPr id="52226" name="Picture 2" descr="F:\Global Studies I\Unit 2.1- Mesopotamia\Hammurabi_Stel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42" y="152400"/>
            <a:ext cx="2479335" cy="6324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26209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8800" dirty="0" smtClean="0"/>
              <a:t>HAMMURABI’S CODE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463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3581400"/>
            <a:ext cx="5757042" cy="2209800"/>
          </a:xfrm>
        </p:spPr>
        <p:txBody>
          <a:bodyPr vert="horz">
            <a:noAutofit/>
          </a:bodyPr>
          <a:lstStyle/>
          <a:p>
            <a:pPr marL="0" indent="0" algn="ctr">
              <a:buNone/>
              <a:defRPr/>
            </a:pPr>
            <a:r>
              <a:rPr lang="en-US" sz="4800" dirty="0" smtClean="0"/>
              <a:t>The oldest </a:t>
            </a:r>
            <a:r>
              <a:rPr lang="en-US" sz="48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known</a:t>
            </a:r>
            <a:r>
              <a:rPr lang="en-US" sz="4800" i="1" dirty="0" smtClean="0"/>
              <a:t> 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6000" dirty="0" smtClean="0"/>
              <a:t>code </a:t>
            </a:r>
            <a:r>
              <a:rPr lang="en-US" sz="6000" dirty="0" smtClean="0"/>
              <a:t>of </a:t>
            </a:r>
            <a:r>
              <a:rPr lang="en-US" sz="6000" dirty="0" smtClean="0"/>
              <a:t>laws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400" dirty="0" smtClean="0"/>
              <a:t>in </a:t>
            </a:r>
            <a:r>
              <a:rPr lang="en-US" sz="4400" dirty="0" smtClean="0"/>
              <a:t>human history</a:t>
            </a:r>
          </a:p>
        </p:txBody>
      </p:sp>
      <p:pic>
        <p:nvPicPr>
          <p:cNvPr id="52226" name="Picture 2" descr="F:\Global Studies I\Unit 2.1- Mesopotamia\Hammurabi_Stel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42" y="152400"/>
            <a:ext cx="2479335" cy="6324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26209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8800" dirty="0" smtClean="0"/>
              <a:t>HAMMURABI’S CODE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340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4"/>
          <a:stretch/>
        </p:blipFill>
        <p:spPr bwMode="auto">
          <a:xfrm>
            <a:off x="-8022" y="-76200"/>
            <a:ext cx="12200021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026502" y="6248400"/>
            <a:ext cx="2122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Map by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MapMaster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248400" cy="1752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PREAMBLE</a:t>
            </a:r>
            <a:endParaRPr lang="en-US" sz="9600" dirty="0"/>
          </a:p>
        </p:txBody>
      </p:sp>
      <p:pic>
        <p:nvPicPr>
          <p:cNvPr id="4" name="Picture 2" descr="F:\Global Studies I\Unit 2.1- Mesopotamia\Hammurabi_Ste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24" y="228600"/>
            <a:ext cx="2521376" cy="64318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38200" y="2229481"/>
            <a:ext cx="81534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to bring about the rule of righteousness </a:t>
            </a:r>
            <a:endParaRPr lang="en-US" sz="3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destroy the wicked and the evil-doers; </a:t>
            </a:r>
            <a:endParaRPr lang="en-US" sz="3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 </a:t>
            </a: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that the strong should not harm the weak; </a:t>
            </a:r>
            <a:endParaRPr lang="en-US" sz="3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 </a:t>
            </a: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that I should rule… </a:t>
            </a:r>
            <a:endParaRPr lang="en-US" sz="3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enlighten the land, </a:t>
            </a:r>
            <a:endParaRPr lang="en-US" sz="3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3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further the well-being of mankind…</a:t>
            </a:r>
          </a:p>
        </p:txBody>
      </p:sp>
    </p:spTree>
    <p:extLst>
      <p:ext uri="{BB962C8B-B14F-4D97-AF65-F5344CB8AC3E}">
        <p14:creationId xmlns:p14="http://schemas.microsoft.com/office/powerpoint/2010/main" val="3442060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ichey\Box Sync\Design Resources\Stock Photos\US History and Government\Constitutio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" b="89833" l="0" r="100000">
                        <a14:foregroundMark x1="5463" y1="63038" x2="97049" y2="39354"/>
                        <a14:backgroundMark x1="2671" y1="46890" x2="96730" y2="3529"/>
                        <a14:backgroundMark x1="86563" y1="6340" x2="6100" y2="36065"/>
                        <a14:backgroundMark x1="3748" y1="4426" x2="41866" y2="2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86" b="26159"/>
          <a:stretch/>
        </p:blipFill>
        <p:spPr bwMode="auto">
          <a:xfrm rot="21021136">
            <a:off x="3755239" y="1851542"/>
            <a:ext cx="9171216" cy="56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248400" cy="1752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PREAMBLE</a:t>
            </a:r>
            <a:endParaRPr lang="en-US" sz="9600" dirty="0"/>
          </a:p>
        </p:txBody>
      </p:sp>
      <p:pic>
        <p:nvPicPr>
          <p:cNvPr id="7" name="Picture 2" descr="C:\Users\trichey\Box Sync\Design Resources\Stock Photos\US History and Government\Constitutio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" b="89833" l="0" r="100000">
                        <a14:foregroundMark x1="5463" y1="63038" x2="97049" y2="39354"/>
                        <a14:backgroundMark x1="2671" y1="46890" x2="96730" y2="3529"/>
                        <a14:backgroundMark x1="86563" y1="6340" x2="6100" y2="36065"/>
                        <a14:backgroundMark x1="3748" y1="4426" x2="41866" y2="2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348" b="26159"/>
          <a:stretch/>
        </p:blipFill>
        <p:spPr bwMode="auto">
          <a:xfrm rot="20648351">
            <a:off x="3103107" y="2696189"/>
            <a:ext cx="1720230" cy="56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2286000"/>
            <a:ext cx="815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 More Perfect Union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Establish justice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Insure domestic tranquility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Provide for the common defense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Promote the general welfare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Secure the blessings of liberty</a:t>
            </a:r>
            <a:endParaRPr lang="en-US" sz="3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Sumerian">
      <a:dk1>
        <a:srgbClr val="000000"/>
      </a:dk1>
      <a:lt1>
        <a:srgbClr val="D0C3B3"/>
      </a:lt1>
      <a:dk2>
        <a:srgbClr val="223136"/>
      </a:dk2>
      <a:lt2>
        <a:srgbClr val="9E9381"/>
      </a:lt2>
      <a:accent1>
        <a:srgbClr val="D0C3B3"/>
      </a:accent1>
      <a:accent2>
        <a:srgbClr val="9E9381"/>
      </a:accent2>
      <a:accent3>
        <a:srgbClr val="D0C3B3"/>
      </a:accent3>
      <a:accent4>
        <a:srgbClr val="D0C3B3"/>
      </a:accent4>
      <a:accent5>
        <a:srgbClr val="8D7849"/>
      </a:accent5>
      <a:accent6>
        <a:srgbClr val="223136"/>
      </a:accent6>
      <a:hlink>
        <a:srgbClr val="D0C3B3"/>
      </a:hlink>
      <a:folHlink>
        <a:srgbClr val="8D7849"/>
      </a:folHlink>
    </a:clrScheme>
    <a:fontScheme name="Sumerian">
      <a:majorFont>
        <a:latin typeface="Dalek"/>
        <a:ea typeface=""/>
        <a:cs typeface=""/>
      </a:majorFont>
      <a:minorFont>
        <a:latin typeface="Diogene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8476</TotalTime>
  <Words>705</Words>
  <Application>Microsoft Office PowerPoint</Application>
  <PresentationFormat>Custom</PresentationFormat>
  <Paragraphs>126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Franklin Gothic Demi</vt:lpstr>
      <vt:lpstr>Times New Roman</vt:lpstr>
      <vt:lpstr>Kartika</vt:lpstr>
      <vt:lpstr>Dalek</vt:lpstr>
      <vt:lpstr>Calibri</vt:lpstr>
      <vt:lpstr>Diogenes</vt:lpstr>
      <vt:lpstr>Wingdings 2</vt:lpstr>
      <vt:lpstr>Wingdings</vt:lpstr>
      <vt:lpstr>Wingdings 3</vt:lpstr>
      <vt:lpstr>Proxima Nova</vt:lpstr>
      <vt:lpstr>Apex</vt:lpstr>
      <vt:lpstr>3_Office Theme</vt:lpstr>
      <vt:lpstr>Hammurabi’s Code</vt:lpstr>
      <vt:lpstr>Why  do we need Laws?</vt:lpstr>
      <vt:lpstr>THE RULE  OF LAW</vt:lpstr>
      <vt:lpstr>Laws</vt:lpstr>
      <vt:lpstr>HAMMURABI’S CODE</vt:lpstr>
      <vt:lpstr>HAMMURABI’S CODE</vt:lpstr>
      <vt:lpstr>PowerPoint Presentation</vt:lpstr>
      <vt:lpstr>PREAMBLE</vt:lpstr>
      <vt:lpstr>PREAMBLE</vt:lpstr>
      <vt:lpstr>Theocracy</vt:lpstr>
      <vt:lpstr>DIVINE RIGHT</vt:lpstr>
      <vt:lpstr>TRIAL</vt:lpstr>
      <vt:lpstr>Burden of pROOF</vt:lpstr>
      <vt:lpstr>DUE  PROCESS</vt:lpstr>
      <vt:lpstr>SIXTH AMENDMENT</vt:lpstr>
      <vt:lpstr>Gonna Jump in the RiveR, but First…</vt:lpstr>
      <vt:lpstr>ORDEAL</vt:lpstr>
      <vt:lpstr>PROVE YOUR INNOCENCE</vt:lpstr>
      <vt:lpstr>REPUTATION</vt:lpstr>
      <vt:lpstr>PowerPoint Presentation</vt:lpstr>
      <vt:lpstr>Fourteenth Amendment</vt:lpstr>
      <vt:lpstr>Fourteenth Amendment</vt:lpstr>
      <vt:lpstr>FAMILY LAW</vt:lpstr>
      <vt:lpstr>195</vt:lpstr>
      <vt:lpstr>Corporal Punishment  in Europe Today</vt:lpstr>
      <vt:lpstr>U.N. CONVENTION ON THE RIGHTS OF THE CHILD</vt:lpstr>
      <vt:lpstr>Corporal punishment in the U.S.</vt:lpstr>
      <vt:lpstr>Women Under Hammurabi’s Code</vt:lpstr>
      <vt:lpstr>Women Under Hammurabi’s Code</vt:lpstr>
      <vt:lpstr>Women Under Hammurabi’s Code</vt:lpstr>
      <vt:lpstr>DOUBLE  STANDARD</vt:lpstr>
      <vt:lpstr>Property and Commerce</vt:lpstr>
      <vt:lpstr>Liability</vt:lpstr>
      <vt:lpstr>YOU ARE RESPONSIBLE</vt:lpstr>
      <vt:lpstr>AN EYE  FOR  AN EYE?</vt:lpstr>
      <vt:lpstr>DEPENDS on whose eye</vt:lpstr>
      <vt:lpstr>Social Hierarchy</vt:lpstr>
      <vt:lpstr>IN A NUTSHELL...</vt:lpstr>
      <vt:lpstr>PowerPoint Presentation</vt:lpstr>
    </vt:vector>
  </TitlesOfParts>
  <Company>tctc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Hammurabi's Code</dc:title>
  <dc:creator>Tom Richey</dc:creator>
  <cp:lastModifiedBy>Tom Richey</cp:lastModifiedBy>
  <cp:revision>273</cp:revision>
  <dcterms:created xsi:type="dcterms:W3CDTF">2009-09-01T21:14:46Z</dcterms:created>
  <dcterms:modified xsi:type="dcterms:W3CDTF">2014-10-06T18:08:35Z</dcterms:modified>
</cp:coreProperties>
</file>