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3"/>
  </p:notesMasterIdLst>
  <p:sldIdLst>
    <p:sldId id="399" r:id="rId3"/>
    <p:sldId id="361" r:id="rId4"/>
    <p:sldId id="284" r:id="rId5"/>
    <p:sldId id="362" r:id="rId6"/>
    <p:sldId id="363" r:id="rId7"/>
    <p:sldId id="364" r:id="rId8"/>
    <p:sldId id="293" r:id="rId9"/>
    <p:sldId id="290" r:id="rId10"/>
    <p:sldId id="291" r:id="rId11"/>
    <p:sldId id="401" r:id="rId12"/>
    <p:sldId id="348" r:id="rId13"/>
    <p:sldId id="294" r:id="rId14"/>
    <p:sldId id="308" r:id="rId15"/>
    <p:sldId id="316" r:id="rId16"/>
    <p:sldId id="355" r:id="rId17"/>
    <p:sldId id="296" r:id="rId18"/>
    <p:sldId id="319" r:id="rId19"/>
    <p:sldId id="366" r:id="rId20"/>
    <p:sldId id="367" r:id="rId21"/>
    <p:sldId id="368" r:id="rId22"/>
    <p:sldId id="309" r:id="rId23"/>
    <p:sldId id="298" r:id="rId24"/>
    <p:sldId id="391" r:id="rId25"/>
    <p:sldId id="392" r:id="rId26"/>
    <p:sldId id="299" r:id="rId27"/>
    <p:sldId id="300" r:id="rId28"/>
    <p:sldId id="303" r:id="rId29"/>
    <p:sldId id="345" r:id="rId30"/>
    <p:sldId id="346" r:id="rId31"/>
    <p:sldId id="360" r:id="rId32"/>
    <p:sldId id="356" r:id="rId33"/>
    <p:sldId id="305" r:id="rId34"/>
    <p:sldId id="370" r:id="rId35"/>
    <p:sldId id="369" r:id="rId36"/>
    <p:sldId id="373" r:id="rId37"/>
    <p:sldId id="372" r:id="rId38"/>
    <p:sldId id="371" r:id="rId39"/>
    <p:sldId id="375" r:id="rId40"/>
    <p:sldId id="374" r:id="rId41"/>
    <p:sldId id="312" r:id="rId42"/>
    <p:sldId id="377" r:id="rId43"/>
    <p:sldId id="379" r:id="rId44"/>
    <p:sldId id="380" r:id="rId45"/>
    <p:sldId id="381" r:id="rId46"/>
    <p:sldId id="382" r:id="rId47"/>
    <p:sldId id="384" r:id="rId48"/>
    <p:sldId id="386" r:id="rId49"/>
    <p:sldId id="385" r:id="rId50"/>
    <p:sldId id="387" r:id="rId51"/>
    <p:sldId id="324" r:id="rId52"/>
    <p:sldId id="388" r:id="rId53"/>
    <p:sldId id="390" r:id="rId54"/>
    <p:sldId id="389" r:id="rId55"/>
    <p:sldId id="383" r:id="rId56"/>
    <p:sldId id="328" r:id="rId57"/>
    <p:sldId id="347" r:id="rId58"/>
    <p:sldId id="329" r:id="rId59"/>
    <p:sldId id="394" r:id="rId60"/>
    <p:sldId id="395" r:id="rId61"/>
    <p:sldId id="396" r:id="rId62"/>
    <p:sldId id="393" r:id="rId63"/>
    <p:sldId id="402" r:id="rId64"/>
    <p:sldId id="333" r:id="rId65"/>
    <p:sldId id="334" r:id="rId66"/>
    <p:sldId id="397" r:id="rId67"/>
    <p:sldId id="358" r:id="rId68"/>
    <p:sldId id="336" r:id="rId69"/>
    <p:sldId id="398" r:id="rId70"/>
    <p:sldId id="357" r:id="rId71"/>
    <p:sldId id="400" r:id="rId72"/>
  </p:sldIdLst>
  <p:sldSz cx="9144000" cy="6858000" type="screen4x3"/>
  <p:notesSz cx="6858000" cy="9144000"/>
  <p:embeddedFontLst>
    <p:embeddedFont>
      <p:font typeface="Engravers MT" panose="02090707080505020304" pitchFamily="18" charset="0"/>
      <p:regular r:id="rId74"/>
    </p:embeddedFont>
    <p:embeddedFont>
      <p:font typeface="Castellar" panose="020A0402060406010301" pitchFamily="18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Book Antiqua" panose="02040602050305030304" pitchFamily="18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0" autoAdjust="0"/>
    <p:restoredTop sz="94675" autoAdjust="0"/>
  </p:normalViewPr>
  <p:slideViewPr>
    <p:cSldViewPr>
      <p:cViewPr>
        <p:scale>
          <a:sx n="60" d="100"/>
          <a:sy n="60" d="100"/>
        </p:scale>
        <p:origin x="-68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3.fntdata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9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7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6F797-CFFB-EE44-8063-C8C58D2BB2E3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6C1C9-D555-CF4F-BFEC-F7F9DD2816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by John Leech, from: </a:t>
            </a:r>
            <a:r>
              <a:rPr lang="en-US" i="1" dirty="0" smtClean="0"/>
              <a:t>The Comic History of Rome</a:t>
            </a:r>
            <a:r>
              <a:rPr lang="en-US" dirty="0" smtClean="0"/>
              <a:t> by Gilbert Abbott A Beckett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C1C9-D555-CF4F-BFEC-F7F9DD2816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2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 smtClean="0">
                <a:solidFill>
                  <a:schemeClr val="bg2"/>
                </a:solidFill>
              </a:rPr>
              <a:t>Jacques-Louis David, “Napoleon Crossing the Alps,” 1800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C1C9-D555-CF4F-BFEC-F7F9DD2816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Cincinato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abandona el arado para dictar leyes a Roma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c.1806 de Juan Antonio Ribera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C1C9-D555-CF4F-BFEC-F7F9DD2816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5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67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1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8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9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2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6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7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6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0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2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1924-6BF9-42E5-A32A-14BFD1C1D1FB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5/20/2014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tomrichey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5.xml"/><Relationship Id="rId4" Type="http://schemas.openxmlformats.org/officeDocument/2006/relationships/hyperlink" Target="http://www.dean.usma.edu/history/Atlases/AncientWarfare/AncientWarfare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C:\Documents%20and%20Settings\trichey.SDOC\Desktop\Rome%20-%20Total%20War%20Demo.l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.usma.edu/history/web03/atlases/AncientWarfare/index.ht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unechaser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llider.com/vin-diesel-hannibal-the-conqueror-trilog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partheaven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inciples_of_War#United_States_principles_of_war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Uydy6KmN1f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.usma.edu/history/Atlases/AncientWarfare/AncientWarfar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tcosmin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h_darling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Metauro_%C3%A0_San_Angelo_in_Vado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jpeg"/><Relationship Id="rId4" Type="http://schemas.openxmlformats.org/officeDocument/2006/relationships/hyperlink" Target="http://en.wikipedia.org/wiki/File:Replica_catapult.jp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slide" Target="slide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fansonly.com/photos/schools/clem/sports/m-footbl/usc-tombstone-600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bellica.com/Scenarios/Zama/sc_zama.ht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youtu.be/BPnJOITdS1g?t=5m4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cipio_Africanus_the_Elder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mansandals.co.uk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hyperlink" Target="http://www.youtube.com/tomforameri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56508" y="388883"/>
            <a:ext cx="4187492" cy="4792717"/>
            <a:chOff x="3733800" y="160283"/>
            <a:chExt cx="5453677" cy="6621517"/>
          </a:xfrm>
        </p:grpSpPr>
        <p:sp>
          <p:nvSpPr>
            <p:cNvPr id="8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2" b="100000" l="1750" r="99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6200" y="457200"/>
            <a:ext cx="5410200" cy="4419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SECOND </a:t>
            </a: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Punic </a:t>
            </a:r>
            <a:r>
              <a:rPr lang="en-US" sz="11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War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95300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/>
              <a:t>Hannibal vs. </a:t>
            </a:r>
            <a:br>
              <a:rPr lang="en-US" sz="5400" b="1" i="1" dirty="0" smtClean="0"/>
            </a:br>
            <a:r>
              <a:rPr lang="en-US" sz="5400" b="1" i="1" dirty="0" smtClean="0"/>
              <a:t>the Romans</a:t>
            </a:r>
            <a:endParaRPr lang="en-US" sz="5400" b="1" i="1" dirty="0"/>
          </a:p>
        </p:txBody>
      </p:sp>
      <p:sp useBgFill="1">
        <p:nvSpPr>
          <p:cNvPr id="4" name="Rectangle 3"/>
          <p:cNvSpPr/>
          <p:nvPr/>
        </p:nvSpPr>
        <p:spPr>
          <a:xfrm>
            <a:off x="5715000" y="4876800"/>
            <a:ext cx="2895600" cy="66551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29" y="5181600"/>
            <a:ext cx="3128710" cy="143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0/0e/Napoleon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95" r="45252" b="1"/>
          <a:stretch/>
        </p:blipFill>
        <p:spPr bwMode="auto">
          <a:xfrm>
            <a:off x="1" y="-1"/>
            <a:ext cx="9144000" cy="68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hlinkClick r:id="rId2" action="ppaction://hlinksldjump"/>
          </p:cNvPr>
          <p:cNvSpPr/>
          <p:nvPr/>
        </p:nvSpPr>
        <p:spPr>
          <a:xfrm>
            <a:off x="5952068" y="212834"/>
            <a:ext cx="1371600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962400" cy="1630362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latin typeface="+mj-lt"/>
              </a:rPr>
              <a:t>Hannibal </a:t>
            </a:r>
            <a:br>
              <a:rPr lang="en-US" sz="4000" b="1" dirty="0" smtClean="0">
                <a:latin typeface="+mj-lt"/>
              </a:rPr>
            </a:br>
            <a:r>
              <a:rPr lang="en-US" sz="4000" b="1" dirty="0" smtClean="0">
                <a:latin typeface="+mj-lt"/>
              </a:rPr>
              <a:t>in Italy</a:t>
            </a:r>
            <a:endParaRPr lang="en-US" sz="40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97977"/>
            <a:ext cx="3429000" cy="523220"/>
          </a:xfr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Cannae 	</a:t>
            </a:r>
            <a:r>
              <a:rPr lang="en-US" sz="2000" b="1" dirty="0" smtClean="0">
                <a:solidFill>
                  <a:schemeClr val="bg1"/>
                </a:solidFill>
              </a:rPr>
              <a:t>(216 B.C.)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664"/>
            <a:ext cx="5105401" cy="66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228600" y="6091535"/>
            <a:ext cx="34290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Map Credit:  </a:t>
            </a:r>
            <a:r>
              <a:rPr lang="en-US" sz="2400" b="1" dirty="0" smtClean="0">
                <a:hlinkClick r:id="rId4"/>
              </a:rPr>
              <a:t>USMA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113868" y="212834"/>
            <a:ext cx="3886200" cy="3352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228600" y="2088178"/>
            <a:ext cx="3429000" cy="523220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  <a:buNone/>
              <a:tabLst>
                <a:tab pos="1885950" algn="l"/>
              </a:tabLst>
            </a:pPr>
            <a:r>
              <a:rPr lang="en-US" sz="2800" b="1" dirty="0" err="1">
                <a:solidFill>
                  <a:schemeClr val="bg1"/>
                </a:solidFill>
              </a:rPr>
              <a:t>Trebia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218 B.C.)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2964360"/>
            <a:ext cx="3429000" cy="954107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1800"/>
              </a:spcBef>
              <a:spcAft>
                <a:spcPts val="1800"/>
              </a:spcAft>
              <a:buNone/>
              <a:tabLst>
                <a:tab pos="1885950" algn="l"/>
              </a:tabLst>
            </a:pPr>
            <a:r>
              <a:rPr lang="en-US" sz="2800" b="1" dirty="0" smtClean="0">
                <a:solidFill>
                  <a:schemeClr val="bg1"/>
                </a:solidFill>
              </a:rPr>
              <a:t>Lake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err="1" smtClean="0">
                <a:solidFill>
                  <a:schemeClr val="bg1"/>
                </a:solidFill>
              </a:rPr>
              <a:t>Trasimene</a:t>
            </a:r>
            <a:r>
              <a:rPr lang="en-US" sz="2800" b="1" dirty="0" smtClean="0">
                <a:solidFill>
                  <a:schemeClr val="bg1"/>
                </a:solidFill>
              </a:rPr>
              <a:t> 	</a:t>
            </a:r>
            <a:r>
              <a:rPr lang="en-US" sz="2000" b="1" dirty="0" smtClean="0">
                <a:solidFill>
                  <a:schemeClr val="bg1"/>
                </a:solidFill>
              </a:rPr>
              <a:t>(217 B.C.)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hlinkClick r:id="rId2" action="ppaction://hlinksldjump" tooltip="Trebia (216 B.C.)"/>
          </p:cNvPr>
          <p:cNvSpPr/>
          <p:nvPr/>
        </p:nvSpPr>
        <p:spPr>
          <a:xfrm>
            <a:off x="6485468" y="2890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5" action="ppaction://hlinksldjump" tooltip="Lake Trasimene (217 B.C.)"/>
          </p:cNvPr>
          <p:cNvSpPr/>
          <p:nvPr/>
        </p:nvSpPr>
        <p:spPr>
          <a:xfrm>
            <a:off x="5418668" y="23464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04668" y="14320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68" y="136634"/>
            <a:ext cx="5105400" cy="43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cyRi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800600" cy="102076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 eaLnBrk="1" hangingPunct="1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TREBIA</a:t>
            </a:r>
            <a:endParaRPr lang="en-US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0"/>
            <a:ext cx="4876800" cy="2209800"/>
          </a:xfrm>
          <a:solidFill>
            <a:schemeClr val="tx1">
              <a:alpha val="46000"/>
            </a:schemeClr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>
                <a:solidFill>
                  <a:srgbClr val="CC3300"/>
                </a:solidFill>
              </a:rPr>
              <a:t>Hannibal defeats </a:t>
            </a:r>
            <a:r>
              <a:rPr lang="en-US" sz="4400" b="1" i="1" dirty="0" smtClean="0">
                <a:solidFill>
                  <a:srgbClr val="CC3300"/>
                </a:solidFill>
              </a:rPr>
              <a:t>IMPETUOUS</a:t>
            </a:r>
            <a:r>
              <a:rPr lang="en-US" sz="4400" b="1" dirty="0" smtClean="0">
                <a:solidFill>
                  <a:srgbClr val="CC3300"/>
                </a:solidFill>
              </a:rPr>
              <a:t> </a:t>
            </a:r>
            <a:r>
              <a:rPr lang="en-US" sz="4000" b="1" dirty="0" smtClean="0">
                <a:solidFill>
                  <a:srgbClr val="CC3300"/>
                </a:solidFill>
              </a:rPr>
              <a:t>Romans</a:t>
            </a:r>
            <a:endParaRPr lang="en-US" b="1" i="1" dirty="0" smtClean="0">
              <a:solidFill>
                <a:srgbClr val="CC33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533400"/>
            <a:ext cx="215956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216 B.C.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0766" y="1922383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Three things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6966" y="45792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responsible for the Roman defeat.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2346434"/>
            <a:ext cx="281940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mbush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iver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lephants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6966" y="2362200"/>
            <a:ext cx="60960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A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R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E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6781800" y="6004034"/>
            <a:ext cx="213360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1397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BACK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c/c5/Battle_Trebia-en.svg/1000px-Battle_Trebia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4864"/>
            <a:ext cx="9143999" cy="69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343400" cy="3124200"/>
          </a:xfrm>
        </p:spPr>
        <p:txBody>
          <a:bodyPr>
            <a:noAutofit/>
          </a:bodyPr>
          <a:lstStyle/>
          <a:p>
            <a:r>
              <a:rPr lang="en-US" sz="11500" b="1" i="1" dirty="0" smtClean="0">
                <a:latin typeface="+mn-lt"/>
              </a:rPr>
              <a:t>Game Time!</a:t>
            </a:r>
            <a:endParaRPr lang="en-US" sz="11500" b="1" i="1" dirty="0">
              <a:latin typeface="+mn-lt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593420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0512"/>
            <a:ext cx="4019341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4267200" cy="4191000"/>
          </a:xfrm>
          <a:solidFill>
            <a:schemeClr val="accent1">
              <a:lumMod val="1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400" b="1" dirty="0" smtClean="0"/>
              <a:t>Hannibal vs. </a:t>
            </a:r>
            <a:br>
              <a:rPr lang="en-US" sz="4400" b="1" dirty="0" smtClean="0"/>
            </a:br>
            <a:r>
              <a:rPr lang="en-US" sz="4400" b="1" dirty="0" smtClean="0"/>
              <a:t>G. Flaminius</a:t>
            </a:r>
            <a:endParaRPr lang="en-US" sz="1600" b="1" dirty="0" smtClean="0"/>
          </a:p>
          <a:p>
            <a:pPr marL="0" indent="0" algn="ctr" eaLnBrk="1" hangingPunct="1">
              <a:buFontTx/>
              <a:buNone/>
            </a:pPr>
            <a:endParaRPr lang="en-US" sz="6000" b="1" dirty="0" smtClean="0"/>
          </a:p>
          <a:p>
            <a:pPr marL="0" indent="0" algn="ctr" eaLnBrk="1" hangingPunct="1">
              <a:buFontTx/>
              <a:buNone/>
            </a:pPr>
            <a:r>
              <a:rPr lang="en-US" sz="6000" b="1" dirty="0" smtClean="0"/>
              <a:t>Hannibal:</a:t>
            </a:r>
            <a:br>
              <a:rPr lang="en-US" sz="6000" b="1" dirty="0" smtClean="0"/>
            </a:br>
            <a:r>
              <a:rPr lang="en-US" b="1" i="1" dirty="0" smtClean="0"/>
              <a:t>Know the Enemy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0207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>
                <a:latin typeface="Castellar" pitchFamily="18" charset="0"/>
              </a:rPr>
              <a:t>Lake </a:t>
            </a:r>
            <a:r>
              <a:rPr lang="en-US" sz="6000" b="1" dirty="0" err="1" smtClean="0">
                <a:latin typeface="Castellar" pitchFamily="18" charset="0"/>
              </a:rPr>
              <a:t>Trasimene</a:t>
            </a:r>
            <a:endParaRPr lang="en-US" sz="2400" b="1" dirty="0" smtClean="0">
              <a:latin typeface="Castellar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020762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stellar" pitchFamily="18" charset="0"/>
              </a:rPr>
              <a:t>217 B.C.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" y="6412468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3"/>
              </a:rPr>
              <a:t>http://www.dean.usma.edu</a:t>
            </a:r>
            <a:r>
              <a:rPr lang="en-US" sz="1400" b="1" dirty="0" smtClean="0">
                <a:hlinkClick r:id="rId3"/>
              </a:rPr>
              <a:t>/history/web03/atlases/AncientWarfare/index.htm</a:t>
            </a:r>
            <a:r>
              <a:rPr lang="en-US" sz="1400" b="1" dirty="0" smtClean="0"/>
              <a:t> </a:t>
            </a:r>
            <a:endParaRPr lang="en-US" sz="1600" b="1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0207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>
                <a:solidFill>
                  <a:srgbClr val="CC0000"/>
                </a:solidFill>
                <a:latin typeface="Castellar" pitchFamily="18" charset="0"/>
              </a:rPr>
              <a:t>Lake </a:t>
            </a:r>
            <a:r>
              <a:rPr lang="en-US" sz="6000" b="1" dirty="0" err="1" smtClean="0">
                <a:solidFill>
                  <a:srgbClr val="CC0000"/>
                </a:solidFill>
                <a:latin typeface="Castellar" pitchFamily="18" charset="0"/>
              </a:rPr>
              <a:t>Trasimene</a:t>
            </a:r>
            <a:endParaRPr lang="en-US" sz="2400" b="1" dirty="0" smtClean="0">
              <a:solidFill>
                <a:srgbClr val="CC0000"/>
              </a:solidFill>
              <a:latin typeface="Castellar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020762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C0000"/>
                </a:solidFill>
                <a:latin typeface="Castellar" pitchFamily="18" charset="0"/>
              </a:rPr>
              <a:t>217 B.C.</a:t>
            </a:r>
            <a:endParaRPr lang="en-US" sz="3200" dirty="0">
              <a:solidFill>
                <a:srgbClr val="CC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5200"/>
            <a:ext cx="9144000" cy="221599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/>
              <a:t>AMBUSH</a:t>
            </a:r>
            <a:endParaRPr lang="en-US" sz="13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xit" presetSubtype="37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/>
              <a:t>QUESTION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 smtClean="0"/>
              <a:t>After being decisively defeated by Hannibal in two major battles, how would you recommend that the Romans conduct the war from this point?</a:t>
            </a:r>
            <a:endParaRPr lang="en-US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479/3204283053_1eb029dca7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32"/>
            <a:ext cx="9144000" cy="68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</a:rPr>
              <a:t>EMERGENCY!!!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5562599"/>
            <a:ext cx="4953000" cy="838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5600" y="6400800"/>
            <a:ext cx="237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Photo by </a:t>
            </a:r>
            <a:r>
              <a:rPr lang="en-US" dirty="0">
                <a:hlinkClick r:id="rId3" action="ppaction://hlinkfile"/>
              </a:rPr>
              <a:t>Dunechaser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68580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DICTATOR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4267200"/>
            <a:ext cx="2362200" cy="2133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16600" b="1" dirty="0" smtClean="0"/>
              <a:t>6</a:t>
            </a:r>
            <a:r>
              <a:rPr lang="en-US" sz="9600" b="1" dirty="0" smtClean="0"/>
              <a:t> </a:t>
            </a:r>
            <a:r>
              <a:rPr lang="en-US" b="1" dirty="0" smtClean="0"/>
              <a:t>Months 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467">
            <a:off x="4669817" y="524156"/>
            <a:ext cx="2470514" cy="61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428762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IN CASE OF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4800" b="1" dirty="0" smtClean="0"/>
              <a:t>EMERGENCY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0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5228" y="6519446"/>
            <a:ext cx="7388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Source:  </a:t>
            </a:r>
            <a:r>
              <a:rPr lang="en-US" sz="1600" dirty="0">
                <a:hlinkClick r:id="rId3"/>
              </a:rPr>
              <a:t>http://collider.com/vin-diesel-hannibal-the-conqueror-trilogy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41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1/Cincinato_abandona_el_arado_para_dictar_leyes_a_Roma%2C_c.1806_de_Juan_Antonio_Ribera.jpg/1280px-Cincinato_abandona_el_arado_para_dictar_leyes_a_Roma%2C_c.1806_de_Juan_Antonio_Ribe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518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</a:rPr>
              <a:t>Cincinnatus</a:t>
            </a:r>
            <a:endParaRPr lang="en-US" sz="6000" dirty="0">
              <a:effectLst>
                <a:glow rad="101600">
                  <a:schemeClr val="bg2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5532437"/>
            <a:ext cx="3200400" cy="1096963"/>
          </a:xfrm>
          <a:solidFill>
            <a:schemeClr val="accent4">
              <a:lumMod val="10000"/>
              <a:alpha val="40000"/>
            </a:schemeClr>
          </a:solidFill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Model Dictator</a:t>
            </a:r>
          </a:p>
          <a:p>
            <a:pPr marL="0" indent="0" algn="ctr">
              <a:buNone/>
            </a:pPr>
            <a:r>
              <a:rPr lang="en-US" b="1" dirty="0" smtClean="0"/>
              <a:t>16 Days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14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91" y="1"/>
            <a:ext cx="34100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5048191" cy="1554162"/>
          </a:xfrm>
        </p:spPr>
        <p:txBody>
          <a:bodyPr>
            <a:noAutofit/>
          </a:bodyPr>
          <a:lstStyle/>
          <a:p>
            <a:r>
              <a:rPr lang="en-US" sz="6600" dirty="0" smtClean="0"/>
              <a:t>Fabius</a:t>
            </a:r>
            <a:r>
              <a:rPr lang="en-US" sz="6000" dirty="0" smtClean="0"/>
              <a:t> </a:t>
            </a:r>
            <a:r>
              <a:rPr lang="en-US" dirty="0" smtClean="0"/>
              <a:t>Maximus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94037"/>
            <a:ext cx="4495800" cy="2620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 smtClean="0"/>
              <a:t>Dictator</a:t>
            </a:r>
            <a:endParaRPr lang="en-US" dirty="0" smtClean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4800" b="1" dirty="0" smtClean="0"/>
              <a:t>“Fabian Tactics”</a:t>
            </a:r>
          </a:p>
          <a:p>
            <a:pPr marL="0" indent="0" algn="ctr">
              <a:buNone/>
            </a:pPr>
            <a:r>
              <a:rPr lang="en-US" sz="2600" b="1" i="1" dirty="0" smtClean="0"/>
              <a:t>AVOID Decisive Engagements</a:t>
            </a:r>
            <a:endParaRPr lang="en-US" sz="2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/>
              <a:t>Fabian Tactics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5486400"/>
            <a:ext cx="2819400" cy="6397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015458" y="3695925"/>
            <a:ext cx="1749397" cy="1936750"/>
            <a:chOff x="3690323" y="153865"/>
            <a:chExt cx="5453677" cy="6704135"/>
          </a:xfrm>
        </p:grpSpPr>
        <p:sp>
          <p:nvSpPr>
            <p:cNvPr id="24" name="Rectangle 3"/>
            <p:cNvSpPr/>
            <p:nvPr/>
          </p:nvSpPr>
          <p:spPr>
            <a:xfrm>
              <a:off x="5304784" y="527538"/>
              <a:ext cx="1963542" cy="6199356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3690323" y="153865"/>
              <a:ext cx="5453677" cy="670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38" y="2209800"/>
            <a:ext cx="1212447" cy="228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ular Callout 2"/>
          <p:cNvSpPr/>
          <p:nvPr/>
        </p:nvSpPr>
        <p:spPr>
          <a:xfrm>
            <a:off x="1699542" y="3124200"/>
            <a:ext cx="2567658" cy="838200"/>
          </a:xfrm>
          <a:prstGeom prst="wedgeRoundRectCallout">
            <a:avLst>
              <a:gd name="adj1" fmla="val 54140"/>
              <a:gd name="adj2" fmla="val 82337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Let’s Fight!</a:t>
            </a:r>
            <a:endParaRPr lang="en-US" sz="3200" b="1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6576342" y="1600200"/>
            <a:ext cx="2262858" cy="838200"/>
          </a:xfrm>
          <a:prstGeom prst="wedgeRoundRectCallout">
            <a:avLst>
              <a:gd name="adj1" fmla="val -51760"/>
              <a:gd name="adj2" fmla="val 70854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Not Now!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9/95/Washington_Crossing_the_Delaware_by_Emanuel_Leutze%2C_MMA-NYC%2C_1851.jpg/1024px-Washington_Crossing_the_Delaware_by_Emanuel_Leutze%2C_MMA-NYC%2C_18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7024" r="18016" b="7024"/>
          <a:stretch/>
        </p:blipFill>
        <p:spPr bwMode="auto">
          <a:xfrm>
            <a:off x="-1" y="0"/>
            <a:ext cx="9144001" cy="685800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0"/>
            <a:ext cx="9144000" cy="914400"/>
          </a:xfrm>
          <a:solidFill>
            <a:schemeClr val="bg1">
              <a:lumMod val="5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4800" dirty="0" smtClean="0"/>
              <a:t>“American </a:t>
            </a:r>
            <a:r>
              <a:rPr lang="en-US" sz="4800" dirty="0" err="1" smtClean="0"/>
              <a:t>Fabius</a:t>
            </a:r>
            <a:r>
              <a:rPr lang="en-US" sz="4800" dirty="0" smtClean="0"/>
              <a:t>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18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3352800" cy="292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Fabian tactics frustrated Hannibal.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4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90600"/>
            <a:ext cx="5181601" cy="1143000"/>
          </a:xfrm>
        </p:spPr>
        <p:txBody>
          <a:bodyPr>
            <a:noAutofit/>
          </a:bodyPr>
          <a:lstStyle/>
          <a:p>
            <a:r>
              <a:rPr lang="en-US" sz="6600" i="1" dirty="0" smtClean="0"/>
              <a:t>URGH!!!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25851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64008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5400" b="1" dirty="0" smtClean="0"/>
              <a:t>CUNCTATOR</a:t>
            </a:r>
            <a:endParaRPr lang="en-US" sz="6000" b="1" dirty="0" smtClean="0"/>
          </a:p>
        </p:txBody>
      </p:sp>
      <p:pic>
        <p:nvPicPr>
          <p:cNvPr id="2050" name="Picture 2" descr="http://upload.wikimedia.org/wikipedia/commons/f/fb/N26FabioTemporeggiator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200" y="-76200"/>
            <a:ext cx="598387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3810000"/>
            <a:ext cx="4495800" cy="1905000"/>
          </a:xfrm>
          <a:noFill/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en-US" sz="4400" b="1" i="1" dirty="0" smtClean="0"/>
              <a:t>Fabian tactics frustrated the Romans, too!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2057400"/>
            <a:ext cx="2436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“</a:t>
            </a:r>
            <a:r>
              <a:rPr lang="en-US" sz="4000" b="1" dirty="0" smtClean="0"/>
              <a:t>delayer”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/>
              <a:t>Consular Elections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42182"/>
            <a:ext cx="181104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98640" y="6484442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Clipart from Clipartheaven.com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1742182"/>
            <a:ext cx="182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5018782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L.A. Paulus </a:t>
            </a:r>
          </a:p>
          <a:p>
            <a:pPr algn="ctr"/>
            <a:r>
              <a:rPr lang="en-US" sz="3200" b="1" i="1" dirty="0"/>
              <a:t>Patrician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5018782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G.T. Varro </a:t>
            </a:r>
            <a:endParaRPr lang="en-US" sz="3200" b="1" dirty="0"/>
          </a:p>
          <a:p>
            <a:pPr algn="ctr"/>
            <a:r>
              <a:rPr lang="en-US" sz="3200" b="1" i="1" dirty="0" smtClean="0"/>
              <a:t>Plebeian</a:t>
            </a:r>
            <a:endParaRPr lang="en-US" sz="3200" b="1" i="1" dirty="0"/>
          </a:p>
        </p:txBody>
      </p:sp>
      <p:sp>
        <p:nvSpPr>
          <p:cNvPr id="8" name="Rectangle 7"/>
          <p:cNvSpPr/>
          <p:nvPr/>
        </p:nvSpPr>
        <p:spPr>
          <a:xfrm>
            <a:off x="7010400" y="914400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216 B.C.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364867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DISTRUST</a:t>
            </a:r>
            <a:endParaRPr lang="en-US" sz="54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276600" y="1295400"/>
            <a:ext cx="3352800" cy="1457980"/>
          </a:xfrm>
          <a:prstGeom prst="wedgeRoundRectCallout">
            <a:avLst>
              <a:gd name="adj1" fmla="val 67005"/>
              <a:gd name="adj2" fmla="val 12941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The Patricians </a:t>
            </a:r>
            <a:r>
              <a:rPr lang="en-US" sz="2800" b="1" dirty="0" smtClean="0"/>
              <a:t>WANT</a:t>
            </a:r>
            <a:r>
              <a:rPr lang="en-US" sz="2800" dirty="0" smtClean="0"/>
              <a:t> Hannibal to win the war!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391353"/>
              </p:ext>
            </p:extLst>
          </p:nvPr>
        </p:nvGraphicFramePr>
        <p:xfrm>
          <a:off x="0" y="1447801"/>
          <a:ext cx="9144000" cy="478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667000"/>
                <a:gridCol w="4191000"/>
              </a:tblGrid>
              <a:tr h="7619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ROME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CARTHAGE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38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70,000 Men</a:t>
                      </a:r>
                      <a:endParaRPr lang="en-US" sz="3200" b="1" dirty="0"/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40,000 Men</a:t>
                      </a:r>
                      <a:endParaRPr lang="en-US" sz="3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1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Paulus</a:t>
                      </a:r>
                      <a:endParaRPr lang="en-US" sz="4000" b="1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Varro</a:t>
                      </a:r>
                      <a:endParaRPr lang="en-US" sz="40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Hannibal</a:t>
                      </a: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029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10058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733800"/>
            <a:ext cx="10515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536378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600" dirty="0" smtClean="0"/>
              <a:t>CANNAE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/>
              <a:t>STRATEGIES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0904"/>
              </p:ext>
            </p:extLst>
          </p:nvPr>
        </p:nvGraphicFramePr>
        <p:xfrm>
          <a:off x="0" y="1447801"/>
          <a:ext cx="9144000" cy="478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667000"/>
                <a:gridCol w="4191000"/>
              </a:tblGrid>
              <a:tr h="7619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ROME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CARTHAGE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Restraint</a:t>
                      </a:r>
                      <a:endParaRPr lang="en-US" sz="3200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ENGAGE!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Hope</a:t>
                      </a:r>
                      <a:r>
                        <a:rPr lang="en-US" sz="36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for Stupidity</a:t>
                      </a:r>
                      <a:endParaRPr lang="en-US" sz="3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1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Paulus</a:t>
                      </a:r>
                      <a:endParaRPr lang="en-US" sz="4000" b="1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Varro</a:t>
                      </a:r>
                      <a:endParaRPr lang="en-US" sz="40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Hannibal</a:t>
                      </a: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029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10058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733800"/>
            <a:ext cx="10515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536378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600" dirty="0" smtClean="0"/>
              <a:t>CANNAE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344578"/>
              </p:ext>
            </p:extLst>
          </p:nvPr>
        </p:nvGraphicFramePr>
        <p:xfrm>
          <a:off x="0" y="1676400"/>
          <a:ext cx="9144000" cy="339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20754">
                <a:tc gridSpan="6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The consuls</a:t>
                      </a:r>
                      <a:r>
                        <a:rPr lang="en-US" sz="2400" baseline="0" dirty="0" smtClean="0"/>
                        <a:t> took turns commanding on alternate days…</a:t>
                      </a:r>
                      <a:endParaRPr 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9844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7536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34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4953000" cy="16002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Engravers MT" pitchFamily="18" charset="0"/>
              </a:rPr>
              <a:t>Dido and Aeneas</a:t>
            </a:r>
            <a:br>
              <a:rPr lang="en-US" b="1" dirty="0" smtClean="0">
                <a:latin typeface="Engravers MT" pitchFamily="18" charset="0"/>
              </a:rPr>
            </a:br>
            <a:r>
              <a:rPr lang="en-US" sz="2400" b="1" dirty="0" smtClean="0">
                <a:latin typeface="Book Antiqua" pitchFamily="18" charset="0"/>
              </a:rPr>
              <a:t>From Virgil’s </a:t>
            </a:r>
            <a:r>
              <a:rPr lang="en-US" sz="2400" b="1" i="1" dirty="0" err="1" smtClean="0">
                <a:latin typeface="Book Antiqua" pitchFamily="18" charset="0"/>
              </a:rPr>
              <a:t>Aeneid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Pierre-</a:t>
            </a:r>
            <a:r>
              <a:rPr lang="en-US" b="1" dirty="0" err="1" smtClean="0"/>
              <a:t>Narcisse</a:t>
            </a:r>
            <a:r>
              <a:rPr lang="en-US" b="1" dirty="0" smtClean="0"/>
              <a:t> </a:t>
            </a:r>
            <a:r>
              <a:rPr lang="en-US" b="1" dirty="0" err="1" smtClean="0"/>
              <a:t>Guérin</a:t>
            </a:r>
            <a:r>
              <a:rPr lang="en-US" b="1" dirty="0" smtClean="0"/>
              <a:t>, </a:t>
            </a:r>
            <a:r>
              <a:rPr lang="en-US" b="1" i="1" dirty="0" smtClean="0"/>
              <a:t>Aeneas tells Dido the misfortunes of the Trojan city</a:t>
            </a:r>
            <a:r>
              <a:rPr lang="en-US" b="1" dirty="0" smtClean="0"/>
              <a:t>. </a:t>
            </a:r>
          </a:p>
          <a:p>
            <a:pPr algn="ctr"/>
            <a:r>
              <a:rPr lang="en-US" sz="1600" b="1" dirty="0" smtClean="0"/>
              <a:t>Oil on canvas, 1815.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81800" cy="2286000"/>
          </a:xfrm>
        </p:spPr>
        <p:txBody>
          <a:bodyPr>
            <a:noAutofit/>
          </a:bodyPr>
          <a:lstStyle/>
          <a:p>
            <a:r>
              <a:rPr lang="en-US" b="1" dirty="0" smtClean="0"/>
              <a:t>United States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Principles </a:t>
            </a:r>
            <a:br>
              <a:rPr lang="en-US" sz="4800" b="1" dirty="0" smtClean="0"/>
            </a:br>
            <a:r>
              <a:rPr lang="en-US" sz="4800" b="1" dirty="0" smtClean="0"/>
              <a:t>of War</a:t>
            </a:r>
            <a:endParaRPr lang="en-US" sz="4800" b="1" dirty="0"/>
          </a:p>
        </p:txBody>
      </p:sp>
      <p:pic>
        <p:nvPicPr>
          <p:cNvPr id="7" name="Picture 6" descr="moose_charging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828800" cy="18288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/>
          <p:cNvSpPr txBox="1"/>
          <p:nvPr/>
        </p:nvSpPr>
        <p:spPr>
          <a:xfrm>
            <a:off x="7801892" y="1752600"/>
            <a:ext cx="718082" cy="51054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3000" b="1" dirty="0" smtClean="0"/>
              <a:t>MOOSEMUSS</a:t>
            </a:r>
            <a:endParaRPr lang="en-US" sz="3000" b="1" dirty="0"/>
          </a:p>
        </p:txBody>
      </p:sp>
      <p:pic>
        <p:nvPicPr>
          <p:cNvPr id="2050" name="Picture 2" descr="File:United States Department of the Army Seal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3733800" cy="37338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343400" cy="3124200"/>
          </a:xfrm>
        </p:spPr>
        <p:txBody>
          <a:bodyPr>
            <a:noAutofit/>
          </a:bodyPr>
          <a:lstStyle/>
          <a:p>
            <a:r>
              <a:rPr lang="en-US" sz="11500" b="1" i="1" dirty="0" smtClean="0">
                <a:latin typeface="+mn-lt"/>
              </a:rPr>
              <a:t>Video Time!</a:t>
            </a:r>
            <a:endParaRPr lang="en-US" sz="11500" b="1" i="1" dirty="0">
              <a:latin typeface="+mn-lt"/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601718" cy="64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r="6238"/>
          <a:stretch>
            <a:fillRect/>
          </a:stretch>
        </p:blipFill>
        <p:spPr bwMode="auto">
          <a:xfrm>
            <a:off x="228600" y="3581400"/>
            <a:ext cx="373380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le:Battle of Cannae, 215 BC - Initial Roman attack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1716" r="1396" b="26230"/>
          <a:stretch/>
        </p:blipFill>
        <p:spPr bwMode="auto">
          <a:xfrm>
            <a:off x="0" y="0"/>
            <a:ext cx="9189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21" y="2171699"/>
            <a:ext cx="2516679" cy="330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Battle cannae destructio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006" r="32915" b="34737"/>
          <a:stretch/>
        </p:blipFill>
        <p:spPr bwMode="auto">
          <a:xfrm>
            <a:off x="0" y="0"/>
            <a:ext cx="9144000" cy="689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19399"/>
            <a:ext cx="4191000" cy="2667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10000"/>
                  </a:schemeClr>
                </a:solidFill>
              </a:rPr>
              <a:t>Hannibal encircled and </a:t>
            </a:r>
            <a:r>
              <a:rPr lang="en-US" b="1" i="1" dirty="0" smtClean="0">
                <a:solidFill>
                  <a:schemeClr val="accent1">
                    <a:lumMod val="10000"/>
                  </a:schemeClr>
                </a:solidFill>
              </a:rPr>
              <a:t>destroyed</a:t>
            </a:r>
            <a:r>
              <a:rPr lang="en-US" b="1" dirty="0" smtClean="0">
                <a:solidFill>
                  <a:schemeClr val="accent1">
                    <a:lumMod val="10000"/>
                  </a:schemeClr>
                </a:solidFill>
              </a:rPr>
              <a:t> a Roman army nearly twice the size of his own.</a:t>
            </a:r>
            <a:endParaRPr lang="en-US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4800" y="0"/>
            <a:ext cx="1219200" cy="2514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914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6000" dirty="0" smtClean="0"/>
              <a:t>encirclement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43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5/50/The_Death_of_Aemilius_Paul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8768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>
                    <a:lumMod val="75000"/>
                  </a:schemeClr>
                </a:solidFill>
              </a:rPr>
              <a:t>DUTY</a:t>
            </a:r>
            <a:endParaRPr lang="en-US" sz="8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3581400" cy="3124200"/>
          </a:xfrm>
          <a:solidFill>
            <a:schemeClr val="bg1">
              <a:lumMod val="5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300" dirty="0" err="1" smtClean="0"/>
              <a:t>Aemelius</a:t>
            </a:r>
            <a:r>
              <a:rPr lang="en-US" sz="2300" dirty="0" smtClean="0"/>
              <a:t> Paulus, the patrician consul, refused to leave the battlefield (although he had been against going to battle).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300" dirty="0" smtClean="0"/>
              <a:t>Varro, his colleague, left the field.</a:t>
            </a:r>
            <a:endParaRPr 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3048000" y="6400800"/>
            <a:ext cx="6019801" cy="40011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John Trumbull, </a:t>
            </a:r>
            <a:r>
              <a:rPr lang="en-US" sz="2000" i="1" dirty="0" smtClean="0"/>
              <a:t>The </a:t>
            </a:r>
            <a:r>
              <a:rPr lang="en-US" sz="2000" i="1" dirty="0"/>
              <a:t>Death of Aemilius </a:t>
            </a:r>
            <a:r>
              <a:rPr lang="en-US" sz="2000" i="1" dirty="0" smtClean="0"/>
              <a:t>Paulus </a:t>
            </a:r>
            <a:r>
              <a:rPr lang="en-US" sz="2000" dirty="0" smtClean="0"/>
              <a:t>(1773)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818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799"/>
            <a:ext cx="3962400" cy="3387649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700" b="1" dirty="0" smtClean="0">
                <a:latin typeface="+mj-lt"/>
              </a:rPr>
              <a:t>3</a:t>
            </a:r>
            <a:endParaRPr lang="en-US" sz="28700" b="1" dirty="0">
              <a:latin typeface="+mj-lt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664"/>
            <a:ext cx="5105401" cy="66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228600" y="6091535"/>
            <a:ext cx="34290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Map Credit:  </a:t>
            </a:r>
            <a:r>
              <a:rPr lang="en-US" sz="2400" b="1" dirty="0" smtClean="0">
                <a:solidFill>
                  <a:prstClr val="white"/>
                </a:solidFill>
                <a:hlinkClick r:id="rId3"/>
              </a:rPr>
              <a:t>USMA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700332"/>
            <a:ext cx="3962400" cy="1633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Victories</a:t>
            </a:r>
            <a:endParaRPr lang="en-US" b="1" dirty="0" smtClean="0"/>
          </a:p>
          <a:p>
            <a:pPr marL="0" indent="0" algn="ctr">
              <a:buNone/>
            </a:pPr>
            <a:r>
              <a:rPr lang="en-US" i="1" dirty="0" smtClean="0"/>
              <a:t>in three years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70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9.staticflickr.com/8378/8549167208_6676122f82_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3" y="1"/>
            <a:ext cx="9168523" cy="68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4572000"/>
            <a:ext cx="5105400" cy="1905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Follow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Your Shot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3417176"/>
            <a:ext cx="3657600" cy="91440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875" y="6550223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4"/>
              </a:rPr>
              <a:t>rtcosmin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78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ersonkent.com/images/hannibal_invas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962400"/>
            <a:ext cx="5105400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Hannibal’s Objective</a:t>
            </a:r>
            <a:endParaRPr lang="en-US" b="1" dirty="0">
              <a:ln w="50800"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86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8153639">
            <a:off x="2277709" y="2508392"/>
            <a:ext cx="2169249" cy="6858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3/31/Celio_-_le_mura_tra_porta_san_Sebastiano_e_porta_Ardeatina_1974.JPG/1024px-Celio_-_le_mura_tra_porta_san_Sebastiano_e_porta_Ardeatina_19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361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57" y="1981200"/>
            <a:ext cx="437121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5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04800" y="2286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538" indent="-236538"/>
            <a:r>
              <a:rPr lang="en-US" sz="4000" b="1" i="1" dirty="0"/>
              <a:t>“Hannibal, you know how to gain a victory, but you don’t know how to use it!”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- </a:t>
            </a:r>
            <a:r>
              <a:rPr lang="en-US" sz="4000" b="1" dirty="0"/>
              <a:t>Maharbal</a:t>
            </a:r>
          </a:p>
        </p:txBody>
      </p:sp>
    </p:spTree>
    <p:extLst>
      <p:ext uri="{BB962C8B-B14F-4D97-AF65-F5344CB8AC3E}">
        <p14:creationId xmlns:p14="http://schemas.microsoft.com/office/powerpoint/2010/main" val="8537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76200" y="166796"/>
            <a:ext cx="9067800" cy="96860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Carthage Rebounds</a:t>
            </a:r>
            <a:endParaRPr lang="en-US" sz="4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arm3.staticflickr.com/2439/3874454498_bf70ef3f6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1752600"/>
            <a:ext cx="3124200" cy="1981200"/>
          </a:xfrm>
          <a:prstGeom prst="ellipse">
            <a:avLst/>
          </a:prstGeom>
          <a:solidFill>
            <a:schemeClr val="accent1">
              <a:lumMod val="10000"/>
            </a:schemeClr>
          </a:solidFill>
        </p:spPr>
        <p:txBody>
          <a:bodyPr lIns="0" rIns="0">
            <a:noAutofit/>
          </a:bodyPr>
          <a:lstStyle/>
          <a:p>
            <a:pPr eaLnBrk="1" hangingPunct="1"/>
            <a:r>
              <a:rPr lang="en-US" sz="3400" b="1" i="1" dirty="0" smtClean="0">
                <a:latin typeface="+mn-lt"/>
              </a:rPr>
              <a:t>“Hannibal ad </a:t>
            </a:r>
            <a:r>
              <a:rPr lang="en-US" sz="3400" b="1" i="1" dirty="0" err="1" smtClean="0">
                <a:latin typeface="+mn-lt"/>
              </a:rPr>
              <a:t>portas</a:t>
            </a:r>
            <a:r>
              <a:rPr lang="en-US" sz="3400" b="1" i="1" dirty="0" smtClean="0">
                <a:latin typeface="+mn-lt"/>
              </a:rPr>
              <a:t>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ersonkent.com/images/hannibal_invas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276600"/>
            <a:ext cx="3124200" cy="2163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Hannibal spent fourteen years wandering around Italy.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267200" cy="2057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Spanish Front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3429000" cy="2819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211 B.C.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600" dirty="0" smtClean="0"/>
              <a:t>The </a:t>
            </a:r>
            <a:r>
              <a:rPr lang="en-US" sz="3600" b="1" i="1" dirty="0" err="1" smtClean="0"/>
              <a:t>Scipios</a:t>
            </a:r>
            <a:r>
              <a:rPr lang="en-US" sz="3600" dirty="0" smtClean="0"/>
              <a:t> are killed in Spain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5562600" y="2895600"/>
            <a:ext cx="2209800" cy="1905000"/>
          </a:xfrm>
          <a:prstGeom prst="irregularSeal2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22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Volunteers???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14226"/>
            <a:ext cx="9144001" cy="5643774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20601892" flipH="1">
            <a:off x="2881315" y="3615580"/>
            <a:ext cx="4132368" cy="1143000"/>
          </a:xfrm>
          <a:prstGeom prst="notchedRightArrow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6.staticflickr.com/5073/5803222359_59b8a5a04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4038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NOPE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2819400"/>
            <a:ext cx="1524000" cy="3306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40915" y="6550223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3"/>
              </a:rPr>
              <a:t>ohsarahrose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74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/>
          <a:stretch/>
        </p:blipFill>
        <p:spPr bwMode="auto">
          <a:xfrm>
            <a:off x="0" y="11167"/>
            <a:ext cx="7055069" cy="68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1167"/>
            <a:ext cx="2743200" cy="68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276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Publius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c.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Scipio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828800"/>
            <a:ext cx="3124200" cy="2581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Age 24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2255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Massimo </a:t>
            </a:r>
            <a:r>
              <a:rPr lang="en-US" sz="1400" dirty="0">
                <a:hlinkClick r:id="rId4"/>
              </a:rPr>
              <a:t>Finizio</a:t>
            </a:r>
            <a:endParaRPr lang="en-US" sz="1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400800" y="3124200"/>
            <a:ext cx="2514600" cy="1066800"/>
          </a:xfrm>
          <a:prstGeom prst="wedgeRoundRectCallout">
            <a:avLst>
              <a:gd name="adj1" fmla="val -70990"/>
              <a:gd name="adj2" fmla="val 11570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I’ll go.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64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214226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/>
              <a:t>VICTORY!!!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14226"/>
            <a:ext cx="9144001" cy="5643774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20601892" flipH="1">
            <a:off x="2881315" y="3615580"/>
            <a:ext cx="4132368" cy="1143000"/>
          </a:xfrm>
          <a:prstGeom prst="notchedRightArrow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</p:spPr>
      </p:pic>
      <p:sp>
        <p:nvSpPr>
          <p:cNvPr id="6" name="Explosion 2 5"/>
          <p:cNvSpPr/>
          <p:nvPr/>
        </p:nvSpPr>
        <p:spPr>
          <a:xfrm>
            <a:off x="2133600" y="51054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914400" y="44196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>
            <a:off x="2590800" y="38100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27038"/>
            <a:ext cx="5486400" cy="1401762"/>
          </a:xfrm>
        </p:spPr>
        <p:txBody>
          <a:bodyPr>
            <a:noAutofit/>
          </a:bodyPr>
          <a:lstStyle/>
          <a:p>
            <a:pPr marL="520700" indent="-520700" algn="l"/>
            <a:r>
              <a:rPr lang="en-US" sz="4800" dirty="0" smtClean="0"/>
              <a:t>Hasdrubal     </a:t>
            </a:r>
            <a:r>
              <a:rPr lang="en-US" sz="4800" dirty="0" err="1" smtClean="0"/>
              <a:t>Barca</a:t>
            </a:r>
            <a:endParaRPr lang="en-US" sz="4800" dirty="0"/>
          </a:p>
        </p:txBody>
      </p:sp>
      <p:pic>
        <p:nvPicPr>
          <p:cNvPr id="3" name="Picture 2" descr="File:Hasdrubal co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751" b="1751"/>
          <a:stretch/>
        </p:blipFill>
        <p:spPr bwMode="auto">
          <a:xfrm>
            <a:off x="4114800" y="1371600"/>
            <a:ext cx="4833740" cy="48862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438400"/>
            <a:ext cx="3581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Hannibal’s Brother</a:t>
            </a:r>
          </a:p>
          <a:p>
            <a:endParaRPr lang="en-US" sz="2800" dirty="0"/>
          </a:p>
          <a:p>
            <a:pPr algn="ctr"/>
            <a:r>
              <a:rPr lang="en-US" sz="5400" b="1" dirty="0" smtClean="0"/>
              <a:t>PLAN:</a:t>
            </a:r>
          </a:p>
          <a:p>
            <a:pPr algn="ctr"/>
            <a:r>
              <a:rPr lang="en-US" sz="4000" dirty="0" smtClean="0"/>
              <a:t>Reinforce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9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222109"/>
          </a:xfrm>
        </p:spPr>
        <p:txBody>
          <a:bodyPr>
            <a:noAutofit/>
          </a:bodyPr>
          <a:lstStyle/>
          <a:p>
            <a:pPr algn="l"/>
            <a:r>
              <a:rPr lang="en-US" sz="5100" dirty="0" smtClean="0"/>
              <a:t>Hasdrubal’s Plan</a:t>
            </a:r>
            <a:endParaRPr lang="en-US" sz="5100" dirty="0"/>
          </a:p>
        </p:txBody>
      </p:sp>
      <p:sp>
        <p:nvSpPr>
          <p:cNvPr id="5" name="Freeform 4"/>
          <p:cNvSpPr/>
          <p:nvPr/>
        </p:nvSpPr>
        <p:spPr>
          <a:xfrm>
            <a:off x="2286000" y="2209800"/>
            <a:ext cx="4191000" cy="256714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6442842" y="3576426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84884" y="2971800"/>
            <a:ext cx="449316" cy="914400"/>
          </a:xfrm>
          <a:prstGeom prst="straightConnector1">
            <a:avLst/>
          </a:prstGeom>
          <a:ln w="47625">
            <a:solidFill>
              <a:schemeClr val="bg2"/>
            </a:solidFill>
            <a:tailEnd type="arrow"/>
          </a:ln>
          <a:effectLst>
            <a:glow rad="63500">
              <a:schemeClr val="accent3">
                <a:satMod val="175000"/>
                <a:alpha val="7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086602" y="4038600"/>
            <a:ext cx="846081" cy="304800"/>
          </a:xfrm>
          <a:prstGeom prst="straightConnector1">
            <a:avLst/>
          </a:prstGeom>
          <a:ln w="47625">
            <a:solidFill>
              <a:schemeClr val="bg2"/>
            </a:solidFill>
            <a:tailEnd type="arrow"/>
          </a:ln>
          <a:effectLst>
            <a:glow rad="63500">
              <a:schemeClr val="accent3">
                <a:satMod val="175000"/>
                <a:alpha val="7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222109"/>
          </a:xfrm>
        </p:spPr>
        <p:txBody>
          <a:bodyPr>
            <a:noAutofit/>
          </a:bodyPr>
          <a:lstStyle/>
          <a:p>
            <a:pPr algn="l"/>
            <a:r>
              <a:rPr lang="en-US" sz="5700" dirty="0" smtClean="0"/>
              <a:t>The roman risk</a:t>
            </a:r>
            <a:endParaRPr lang="en-US" sz="5700" dirty="0"/>
          </a:p>
        </p:txBody>
      </p:sp>
      <p:sp>
        <p:nvSpPr>
          <p:cNvPr id="3" name="5-Point Star 2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286000" y="2209800"/>
            <a:ext cx="4191000" cy="256714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2 17"/>
          <p:cNvSpPr/>
          <p:nvPr/>
        </p:nvSpPr>
        <p:spPr>
          <a:xfrm>
            <a:off x="6096000" y="23622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094842"/>
            <a:ext cx="564143" cy="141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70000"/>
              </a:schemeClr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061418"/>
            <a:ext cx="564143" cy="141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5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8073 -0.1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90600"/>
            <a:ext cx="5380985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HANNIBAL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3352800" cy="292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Carthaginian General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4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904671" y="1905000"/>
            <a:ext cx="1819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BARCA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Metauro à San Angelo in V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" y="7882"/>
            <a:ext cx="9146629" cy="68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971800"/>
            <a:ext cx="9144000" cy="762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 smtClean="0"/>
              <a:t>ROMANS DEFEAT HASDRUBAL</a:t>
            </a:r>
          </a:p>
        </p:txBody>
      </p:sp>
      <p:sp>
        <p:nvSpPr>
          <p:cNvPr id="2" name="Rectangle 1"/>
          <p:cNvSpPr/>
          <p:nvPr/>
        </p:nvSpPr>
        <p:spPr>
          <a:xfrm>
            <a:off x="7651284" y="6550223"/>
            <a:ext cx="1492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3"/>
              </a:rPr>
              <a:t>Adri08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54102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Metaurus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0" y="329625"/>
            <a:ext cx="167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 B.C.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309408"/>
            <a:ext cx="6324600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i="1" dirty="0" smtClean="0"/>
              <a:t>The Battle of the </a:t>
            </a:r>
            <a:r>
              <a:rPr lang="en-US" sz="3000" b="1" i="1" dirty="0" err="1" smtClean="0"/>
              <a:t>Metaurus</a:t>
            </a:r>
            <a:r>
              <a:rPr lang="en-US" sz="3000" b="1" i="1" dirty="0" smtClean="0"/>
              <a:t> was decisive because it guaranteed that Hannibal would not have a large enough army to besiege Rome.</a:t>
            </a:r>
            <a:endParaRPr lang="en-US" sz="3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Replica catap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r="18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0" y="6553200"/>
            <a:ext cx="1539204" cy="307777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Image by </a:t>
            </a:r>
            <a:r>
              <a:rPr lang="en-US" sz="1400" dirty="0">
                <a:hlinkClick r:id="rId4" tooltip="en:User:ChrisO"/>
              </a:rPr>
              <a:t>ChrisO</a:t>
            </a:r>
            <a:endParaRPr lang="en-US" sz="1400" dirty="0"/>
          </a:p>
        </p:txBody>
      </p:sp>
      <p:pic>
        <p:nvPicPr>
          <p:cNvPr id="6" name="Picture 5" descr="File:Hasdrubal coi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751" b="1751"/>
          <a:stretch/>
        </p:blipFill>
        <p:spPr bwMode="auto">
          <a:xfrm>
            <a:off x="1215106" y="1295400"/>
            <a:ext cx="1756694" cy="1775778"/>
          </a:xfrm>
          <a:prstGeom prst="ellips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22238"/>
            <a:ext cx="5638800" cy="1706562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A Present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for Hannibal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93 L 0.24462 -0.09537 C 0.29601 -0.1176 0.37274 -0.1294 0.4526 -0.1294 C 0.54375 -0.1294 0.61667 -0.1176 0.66806 -0.09537 L 0.91285 0.00393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2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14300"/>
            <a:ext cx="2667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57150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Consular Elections</a:t>
            </a:r>
            <a:endParaRPr lang="en-US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207603"/>
            <a:ext cx="464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206 B.C.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32121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1167"/>
            <a:ext cx="2743200" cy="68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276600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Publius</a:t>
            </a:r>
            <a:r>
              <a:rPr lang="en-US" sz="2800" dirty="0" smtClean="0"/>
              <a:t> c. </a:t>
            </a:r>
            <a:r>
              <a:rPr lang="en-US" dirty="0" smtClean="0"/>
              <a:t>Scipio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828800"/>
            <a:ext cx="3124200" cy="2581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Age 30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1167"/>
            <a:ext cx="7055069" cy="6875736"/>
            <a:chOff x="0" y="11167"/>
            <a:chExt cx="7055069" cy="6875736"/>
          </a:xfrm>
        </p:grpSpPr>
        <p:sp>
          <p:nvSpPr>
            <p:cNvPr id="10" name="Oval 9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6553200"/>
              <a:ext cx="2255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4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4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6324600" y="2667000"/>
            <a:ext cx="2514600" cy="1981200"/>
          </a:xfrm>
          <a:prstGeom prst="wedgeRoundRectCallout">
            <a:avLst>
              <a:gd name="adj1" fmla="val -64929"/>
              <a:gd name="adj2" fmla="val 72540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prstClr val="white"/>
                </a:solidFill>
              </a:rPr>
              <a:t>Vote</a:t>
            </a:r>
            <a:r>
              <a:rPr lang="en-US" sz="4800" b="1" dirty="0" smtClean="0">
                <a:solidFill>
                  <a:prstClr val="white"/>
                </a:solidFill>
              </a:rPr>
              <a:t> for me.</a:t>
            </a:r>
            <a:endParaRPr lang="en-US" sz="4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981200"/>
            <a:ext cx="17950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1600200" y="2209800"/>
            <a:ext cx="24384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Consul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600200" y="3726359"/>
            <a:ext cx="24384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Praetor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flipV="1">
            <a:off x="2362200" y="2884106"/>
            <a:ext cx="920818" cy="925894"/>
          </a:xfrm>
          <a:prstGeom prst="downArrow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600200" y="5218093"/>
            <a:ext cx="24384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Military Service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2362200" y="4343400"/>
            <a:ext cx="920818" cy="925894"/>
          </a:xfrm>
          <a:prstGeom prst="downArrow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14300"/>
            <a:ext cx="2667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102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Cursus</a:t>
            </a:r>
            <a: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honorum</a:t>
            </a:r>
            <a:endParaRPr lang="en-US" sz="5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14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 animBg="1"/>
      <p:bldP spid="12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4226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6600" b="1" dirty="0" smtClean="0"/>
              <a:t>Scipio’s Plan</a:t>
            </a:r>
            <a:endParaRPr lang="en-US" sz="2800" b="1" dirty="0" smtClean="0"/>
          </a:p>
        </p:txBody>
      </p:sp>
      <p:sp>
        <p:nvSpPr>
          <p:cNvPr id="7" name="Freeform 6"/>
          <p:cNvSpPr/>
          <p:nvPr/>
        </p:nvSpPr>
        <p:spPr>
          <a:xfrm>
            <a:off x="6267450" y="3905250"/>
            <a:ext cx="2343150" cy="234315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5864117" y="58674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732284" y="6096000"/>
            <a:ext cx="128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Carthage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graphics.fansonly.com/photos/schools/clem/sports/m-footbl/usc-tombstone-6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6250" b="20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8000" b="1" dirty="0" smtClean="0"/>
              <a:t>ROAD WIN</a:t>
            </a:r>
            <a:endParaRPr lang="en-US" sz="8000" b="1" dirty="0"/>
          </a:p>
        </p:txBody>
      </p:sp>
      <p:sp>
        <p:nvSpPr>
          <p:cNvPr id="5" name="Rectangle 4"/>
          <p:cNvSpPr/>
          <p:nvPr/>
        </p:nvSpPr>
        <p:spPr>
          <a:xfrm>
            <a:off x="76200" y="6488668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Photo Source:  </a:t>
            </a:r>
            <a:r>
              <a:rPr lang="en-US" sz="1400" b="1" dirty="0">
                <a:hlinkClick r:id="rId3"/>
              </a:rPr>
              <a:t>http://graphics.fansonly.com/photos</a:t>
            </a:r>
            <a:r>
              <a:rPr lang="en-US" sz="14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load.wikimedia.org/wikipedia/commons/f/fb/N26FabioTemporeggiator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1160022"/>
            <a:ext cx="4917075" cy="56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Scipio Vs. </a:t>
            </a:r>
            <a:r>
              <a:rPr lang="en-US" sz="5400" dirty="0" err="1" smtClean="0"/>
              <a:t>Fabius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562600"/>
            <a:ext cx="5715000" cy="79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i="1" dirty="0" smtClean="0"/>
              <a:t>Is the plan too risky?</a:t>
            </a:r>
            <a:endParaRPr lang="en-US" sz="4400" b="1" i="1" dirty="0"/>
          </a:p>
        </p:txBody>
      </p:sp>
      <p:sp>
        <p:nvSpPr>
          <p:cNvPr id="4" name="Cloud Callout 3"/>
          <p:cNvSpPr/>
          <p:nvPr/>
        </p:nvSpPr>
        <p:spPr>
          <a:xfrm>
            <a:off x="3657600" y="1600200"/>
            <a:ext cx="2590800" cy="1676400"/>
          </a:xfrm>
          <a:prstGeom prst="cloudCallout">
            <a:avLst>
              <a:gd name="adj1" fmla="val 79524"/>
              <a:gd name="adj2" fmla="val 3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C0000"/>
                </a:solidFill>
              </a:rPr>
              <a:t>I don’t like it.</a:t>
            </a:r>
            <a:endParaRPr lang="en-US" sz="4000" dirty="0">
              <a:solidFill>
                <a:srgbClr val="CC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380797"/>
            <a:ext cx="3657600" cy="3419803"/>
            <a:chOff x="0" y="11167"/>
            <a:chExt cx="7055069" cy="6875736"/>
          </a:xfrm>
        </p:grpSpPr>
        <p:sp>
          <p:nvSpPr>
            <p:cNvPr id="10" name="Oval 9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0" y="6258350"/>
              <a:ext cx="5029200" cy="618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4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4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7631824" y="3247099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025" y="3790679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497A">
                    <a:lumMod val="75000"/>
                  </a:srgbClr>
                </a:solidFill>
              </a:rPr>
              <a:t>Hannibal</a:t>
            </a:r>
            <a:endParaRPr lang="en-US" sz="2800" b="1" dirty="0">
              <a:solidFill>
                <a:srgbClr val="5F497A">
                  <a:lumMod val="75000"/>
                </a:srgb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90800" y="4313899"/>
            <a:ext cx="2278116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Help!!!</a:t>
            </a:r>
            <a:endParaRPr lang="en-US" sz="4800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7631824" y="3247099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025" y="3790679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497A">
                    <a:lumMod val="75000"/>
                  </a:srgbClr>
                </a:solidFill>
              </a:rPr>
              <a:t>Hannibal</a:t>
            </a:r>
            <a:endParaRPr lang="en-US" sz="2800" b="1" dirty="0">
              <a:solidFill>
                <a:srgbClr val="5F497A">
                  <a:lumMod val="75000"/>
                </a:srgb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90800" y="4313899"/>
            <a:ext cx="2278116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Help!!!</a:t>
            </a:r>
            <a:endParaRPr lang="en-US" sz="4800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772400" y="1995448"/>
            <a:ext cx="1283576" cy="1433552"/>
            <a:chOff x="3733800" y="160283"/>
            <a:chExt cx="5453677" cy="6621517"/>
          </a:xfrm>
        </p:grpSpPr>
        <p:sp>
          <p:nvSpPr>
            <p:cNvPr id="12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ular Callout 13"/>
          <p:cNvSpPr/>
          <p:nvPr/>
        </p:nvSpPr>
        <p:spPr>
          <a:xfrm>
            <a:off x="5186042" y="1235641"/>
            <a:ext cx="2762112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Uh… okay.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7037E-7 L -0.36181 0.4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1/1d/Comic_History_of_Rome_Table_06_Hannibal_whilst_even_yet_a_child_swears_eternal_hatred_to_the_Romans.jpg/1280px-Comic_History_of_Rome_Table_06_Hannibal_whilst_even_yet_a_child_swears_eternal_hatred_to_the_Roman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1" y="441434"/>
            <a:ext cx="9164049" cy="6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029200" y="2971800"/>
            <a:ext cx="2209800" cy="1295400"/>
          </a:xfrm>
          <a:prstGeom prst="wedgeRoundRectCallout">
            <a:avLst>
              <a:gd name="adj1" fmla="val -81475"/>
              <a:gd name="adj2" fmla="val -112754"/>
              <a:gd name="adj3" fmla="val 16667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I’ll NEVER be a friend to Rome!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thumb/b/bb/Schlacht_bei_Zama_Gem%C3%A4lde_H_P_Motte.jpg/1024px-Schlacht_bei_Zama_Gem%C3%A4lde_H_P_Mot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9" b="3223"/>
          <a:stretch/>
        </p:blipFill>
        <p:spPr bwMode="auto">
          <a:xfrm>
            <a:off x="-1" y="-6638"/>
            <a:ext cx="9144001" cy="686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7068"/>
            <a:ext cx="4235466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7200" b="1" dirty="0" smtClean="0">
                <a:solidFill>
                  <a:schemeClr val="bg1">
                    <a:lumMod val="75000"/>
                  </a:schemeClr>
                </a:solidFill>
              </a:rPr>
              <a:t>ZAMA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1295400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202 B.C.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6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39200" cy="49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63868" y="644137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http://www.visbellica.com/Scenarios/Zama/sc_zama.htm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7068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b="1" dirty="0" smtClean="0"/>
              <a:t>Scipio’s Victory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595853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March on 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9144000" cy="68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00601"/>
            <a:ext cx="9144000" cy="838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i="1" dirty="0" smtClean="0"/>
              <a:t>What do dictators do in their free time?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3782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52" y="-12032"/>
            <a:ext cx="4749248" cy="687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63500"/>
          </a:effectLst>
        </p:spPr>
      </p:pic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394752" cy="3765332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b="1" dirty="0" smtClean="0"/>
              <a:t>Fascist Italy’s Epic Movie</a:t>
            </a:r>
            <a:endParaRPr lang="en-US" sz="2000" b="1" dirty="0" smtClean="0"/>
          </a:p>
        </p:txBody>
      </p:sp>
      <p:pic>
        <p:nvPicPr>
          <p:cNvPr id="31" name="Picture 3" descr="C:\Documents and Settings\trichey.SDOC\Local Settings\Temp\Temporary Internet Files\Content.IE5\HJRQGEQE\MC900432637[1].pn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49"/>
            <a:ext cx="1518225" cy="15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12700"/>
          </a:effectLst>
        </p:spPr>
      </p:pic>
      <p:sp>
        <p:nvSpPr>
          <p:cNvPr id="32" name="TextBox 31">
            <a:hlinkClick r:id="rId2"/>
          </p:cNvPr>
          <p:cNvSpPr txBox="1"/>
          <p:nvPr/>
        </p:nvSpPr>
        <p:spPr>
          <a:xfrm>
            <a:off x="189446" y="4800600"/>
            <a:ext cx="3925354" cy="169277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CLICK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b="1" dirty="0" smtClean="0"/>
              <a:t>to view the Battle of Zama </a:t>
            </a:r>
            <a:r>
              <a:rPr lang="en-US" sz="2000" b="1" dirty="0" smtClean="0"/>
              <a:t>as dramatized in Fascist Italy’s  1937 epic, </a:t>
            </a:r>
            <a:r>
              <a:rPr lang="en-US" sz="2000" b="1" i="1" dirty="0" smtClean="0"/>
              <a:t>Scipio </a:t>
            </a:r>
            <a:r>
              <a:rPr lang="en-US" sz="2000" b="1" i="1" dirty="0" err="1" smtClean="0"/>
              <a:t>Africanus</a:t>
            </a:r>
            <a:r>
              <a:rPr lang="en-US" sz="2000" b="1" i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0"/>
            <a:ext cx="1524000" cy="6858000"/>
          </a:xfrm>
          <a:solidFill>
            <a:schemeClr val="bg1">
              <a:lumMod val="75000"/>
              <a:alpha val="80000"/>
            </a:schemeClr>
          </a:solidFill>
        </p:spPr>
        <p:txBody>
          <a:bodyPr vert="wordArtVert">
            <a:normAutofit fontScale="90000"/>
          </a:bodyPr>
          <a:lstStyle/>
          <a:p>
            <a:r>
              <a:rPr lang="en-US" b="1" dirty="0" smtClean="0"/>
              <a:t>AFRICANUS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1167"/>
            <a:ext cx="7055069" cy="6875736"/>
            <a:chOff x="0" y="11167"/>
            <a:chExt cx="7055069" cy="6875736"/>
          </a:xfrm>
        </p:grpSpPr>
        <p:sp>
          <p:nvSpPr>
            <p:cNvPr id="7" name="Oval 6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0" y="6553200"/>
              <a:ext cx="2255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3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3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oman Sandals are he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343"/>
            <a:ext cx="8686800" cy="6204857"/>
          </a:xfrm>
          <a:prstGeom prst="rect">
            <a:avLst/>
          </a:prstGeom>
          <a:noFill/>
          <a:effectLst>
            <a:softEdge rad="444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27038"/>
            <a:ext cx="5105400" cy="1401762"/>
          </a:xfrm>
        </p:spPr>
        <p:txBody>
          <a:bodyPr>
            <a:noAutofit/>
          </a:bodyPr>
          <a:lstStyle/>
          <a:p>
            <a:r>
              <a:rPr lang="en-US" sz="6000" dirty="0" smtClean="0"/>
              <a:t>A HARSH PEACE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4668839" y="6412468"/>
            <a:ext cx="439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Source:  </a:t>
            </a:r>
            <a:r>
              <a:rPr lang="en-US" dirty="0" smtClean="0">
                <a:hlinkClick r:id="rId3"/>
              </a:rPr>
              <a:t>www.romansandals.co.uk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15000" y="2209800"/>
            <a:ext cx="34290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 smtClean="0"/>
              <a:t>Reparations</a:t>
            </a:r>
          </a:p>
          <a:p>
            <a:pPr marL="0" indent="0">
              <a:buNone/>
            </a:pPr>
            <a:r>
              <a:rPr lang="en-US" sz="3600" b="1" i="1" dirty="0" smtClean="0"/>
              <a:t>Disarmament</a:t>
            </a:r>
            <a:endParaRPr lang="en-US" sz="3600" b="1" i="1" dirty="0"/>
          </a:p>
        </p:txBody>
      </p:sp>
      <p:pic>
        <p:nvPicPr>
          <p:cNvPr id="9" name="Picture 2" descr="Roman Sandals are her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 bwMode="auto">
          <a:xfrm>
            <a:off x="228600" y="0"/>
            <a:ext cx="8686800" cy="819807"/>
          </a:xfrm>
          <a:prstGeom prst="rect">
            <a:avLst/>
          </a:prstGeom>
          <a:noFill/>
          <a:effectLst>
            <a:softEdge rad="444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4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3143250" cy="13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4267200" cy="182880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chemeClr val="bg2"/>
                </a:solidFill>
              </a:rPr>
              <a:t>Carthago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</a:rPr>
              <a:t>dilenda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</a:rPr>
              <a:t>est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62600" y="3886200"/>
            <a:ext cx="3581400" cy="11430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“Punic War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Fun Time”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Part III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33700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52400" y="2133600"/>
            <a:ext cx="4114800" cy="584775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/>
                </a:solidFill>
              </a:rPr>
              <a:t>The Third Punic War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Cato the Elder</a:t>
            </a:r>
            <a:endParaRPr lang="en-US" sz="54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600200"/>
            <a:ext cx="5943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/>
              <a:t>Roman Senator</a:t>
            </a:r>
          </a:p>
          <a:p>
            <a:pPr eaLnBrk="1" hangingPunct="1">
              <a:buFontTx/>
              <a:buNone/>
            </a:pPr>
            <a:endParaRPr lang="en-US" sz="20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After EVERY speech:</a:t>
            </a:r>
          </a:p>
          <a:p>
            <a:pPr eaLnBrk="1" hangingPunct="1">
              <a:buFontTx/>
              <a:buNone/>
            </a:pPr>
            <a:r>
              <a:rPr lang="en-US" sz="3600" b="1" i="1" dirty="0" smtClean="0"/>
              <a:t>“</a:t>
            </a:r>
            <a:r>
              <a:rPr lang="en-US" sz="3600" b="1" i="1" dirty="0" err="1" smtClean="0"/>
              <a:t>Carthago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delenda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est</a:t>
            </a:r>
            <a:r>
              <a:rPr lang="en-US" sz="3600" b="1" i="1" dirty="0" smtClean="0"/>
              <a:t>!”</a:t>
            </a:r>
            <a:endParaRPr lang="en-US" sz="2000" b="1" i="1" dirty="0" smtClean="0"/>
          </a:p>
          <a:p>
            <a:pPr eaLnBrk="1" hangingPunct="1">
              <a:buFontTx/>
              <a:buNone/>
            </a:pPr>
            <a:r>
              <a:rPr lang="en-US" sz="2400" b="1" dirty="0" smtClean="0"/>
              <a:t>(Carthage must be destroyed!)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371600"/>
            <a:ext cx="294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03238"/>
            <a:ext cx="3581400" cy="1477962"/>
          </a:xfrm>
          <a:solidFill>
            <a:schemeClr val="tx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C0000"/>
                </a:solidFill>
              </a:rPr>
              <a:t>Scipio </a:t>
            </a:r>
            <a:r>
              <a:rPr lang="en-US" sz="2800" b="1" dirty="0" smtClean="0">
                <a:solidFill>
                  <a:srgbClr val="CC0000"/>
                </a:solidFill>
              </a:rPr>
              <a:t>Aemilianus</a:t>
            </a:r>
            <a:endParaRPr lang="en-US" sz="2800" b="1" dirty="0">
              <a:solidFill>
                <a:srgbClr val="CC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trichey\AppData\Local\Microsoft\Windows\Temporary Internet Files\Content.IE5\PQONXBEA\MC90043468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227536" cy="2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61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5943600" cy="16303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</a:rPr>
              <a:t>The Ruins </a:t>
            </a:r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of Carthage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100" b="1" dirty="0" smtClean="0"/>
              <a:t>HANNIBAL’S ROUTE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907628" y="2048878"/>
            <a:ext cx="3468413" cy="233393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1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228600"/>
            <a:ext cx="6477000" cy="1935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rgbClr val="CC3300"/>
                </a:solidFill>
              </a:rPr>
              <a:t>Crossing </a:t>
            </a:r>
            <a:br>
              <a:rPr lang="en-US" sz="6000" b="1" dirty="0" smtClean="0">
                <a:solidFill>
                  <a:srgbClr val="CC3300"/>
                </a:solidFill>
              </a:rPr>
            </a:br>
            <a:r>
              <a:rPr lang="en-US" sz="6000" b="1" dirty="0" smtClean="0">
                <a:solidFill>
                  <a:srgbClr val="CC3300"/>
                </a:solidFill>
              </a:rPr>
              <a:t>the Alps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idx="1"/>
          </p:nvPr>
        </p:nvSpPr>
        <p:spPr>
          <a:xfrm>
            <a:off x="4535214" y="3200400"/>
            <a:ext cx="4372303" cy="2819400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6600" b="1" i="1" dirty="0" smtClean="0">
                <a:solidFill>
                  <a:srgbClr val="CC3300"/>
                </a:solidFill>
              </a:rPr>
              <a:t>war </a:t>
            </a:r>
            <a:r>
              <a:rPr lang="en-US" sz="7200" b="1" i="1" dirty="0" smtClean="0">
                <a:solidFill>
                  <a:srgbClr val="CC3300"/>
                </a:solidFill>
              </a:rPr>
              <a:t>elephants</a:t>
            </a:r>
            <a:endParaRPr lang="en-US" sz="7200" b="1" dirty="0" smtClean="0">
              <a:solidFill>
                <a:srgbClr val="CC33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2246"/>
            <a:ext cx="4572000" cy="6519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81" y="0"/>
            <a:ext cx="5760119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unicWarDark">
      <a:dk1>
        <a:srgbClr val="C00000"/>
      </a:dk1>
      <a:lt1>
        <a:sysClr val="window" lastClr="FFFFFF"/>
      </a:lt1>
      <a:dk2>
        <a:srgbClr val="5F497A"/>
      </a:dk2>
      <a:lt2>
        <a:srgbClr val="EEECE1"/>
      </a:lt2>
      <a:accent1>
        <a:srgbClr val="F2F2F2"/>
      </a:accent1>
      <a:accent2>
        <a:srgbClr val="F2F2F2"/>
      </a:accent2>
      <a:accent3>
        <a:srgbClr val="F2F2F2"/>
      </a:accent3>
      <a:accent4>
        <a:srgbClr val="F2F2F2"/>
      </a:accent4>
      <a:accent5>
        <a:srgbClr val="FFFFFF"/>
      </a:accent5>
      <a:accent6>
        <a:srgbClr val="FFFFFF"/>
      </a:accent6>
      <a:hlink>
        <a:srgbClr val="F2F2F2"/>
      </a:hlink>
      <a:folHlink>
        <a:srgbClr val="A5A5A5"/>
      </a:folHlink>
    </a:clrScheme>
    <a:fontScheme name="Ancient Rome">
      <a:majorFont>
        <a:latin typeface="Engravers MT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11189</TotalTime>
  <Words>648</Words>
  <Application>Microsoft Office PowerPoint</Application>
  <PresentationFormat>On-screen Show (4:3)</PresentationFormat>
  <Paragraphs>215</Paragraphs>
  <Slides>70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Engravers MT</vt:lpstr>
      <vt:lpstr>Castellar</vt:lpstr>
      <vt:lpstr>Calibri</vt:lpstr>
      <vt:lpstr>Book Antiqua</vt:lpstr>
      <vt:lpstr>Office Theme</vt:lpstr>
      <vt:lpstr>1_Office Theme</vt:lpstr>
      <vt:lpstr>The SECOND Punic War</vt:lpstr>
      <vt:lpstr>PowerPoint Presentation</vt:lpstr>
      <vt:lpstr>Dido and Aeneas From Virgil’s Aeneid</vt:lpstr>
      <vt:lpstr>PowerPoint Presentation</vt:lpstr>
      <vt:lpstr>HANNIBAL</vt:lpstr>
      <vt:lpstr>PowerPoint Presentation</vt:lpstr>
      <vt:lpstr>HANNIBAL’S ROUTE</vt:lpstr>
      <vt:lpstr>Crossing  the Alps</vt:lpstr>
      <vt:lpstr>PowerPoint Presentation</vt:lpstr>
      <vt:lpstr>PowerPoint Presentation</vt:lpstr>
      <vt:lpstr>Hannibal  in Italy</vt:lpstr>
      <vt:lpstr>TREBIA</vt:lpstr>
      <vt:lpstr>PowerPoint Presentation</vt:lpstr>
      <vt:lpstr>Game Time!</vt:lpstr>
      <vt:lpstr>Lake Trasimene</vt:lpstr>
      <vt:lpstr>Lake Trasimene</vt:lpstr>
      <vt:lpstr>QUESTION</vt:lpstr>
      <vt:lpstr>EMERGENCY!!!</vt:lpstr>
      <vt:lpstr>DICTATOR</vt:lpstr>
      <vt:lpstr>Cincinnatus</vt:lpstr>
      <vt:lpstr>Fabius Maximus</vt:lpstr>
      <vt:lpstr>Fabian Tactics</vt:lpstr>
      <vt:lpstr>“American Fabius”</vt:lpstr>
      <vt:lpstr>URGH!!!</vt:lpstr>
      <vt:lpstr>CUNCTATOR</vt:lpstr>
      <vt:lpstr>Consular Elections</vt:lpstr>
      <vt:lpstr>CANNAE</vt:lpstr>
      <vt:lpstr>STRATEGIES</vt:lpstr>
      <vt:lpstr>CANNAE</vt:lpstr>
      <vt:lpstr>United States  Principles  of War</vt:lpstr>
      <vt:lpstr>Video Time!</vt:lpstr>
      <vt:lpstr>PowerPoint Presentation</vt:lpstr>
      <vt:lpstr>encirclement</vt:lpstr>
      <vt:lpstr>DUTY</vt:lpstr>
      <vt:lpstr>3</vt:lpstr>
      <vt:lpstr>Follow Your Shot</vt:lpstr>
      <vt:lpstr>Hannibal’s Objective</vt:lpstr>
      <vt:lpstr>PowerPoint Presentation</vt:lpstr>
      <vt:lpstr>PowerPoint Presentation</vt:lpstr>
      <vt:lpstr>“Hannibal ad portas!”</vt:lpstr>
      <vt:lpstr>PowerPoint Presentation</vt:lpstr>
      <vt:lpstr>The Spanish Front</vt:lpstr>
      <vt:lpstr>Volunteers???</vt:lpstr>
      <vt:lpstr>NOPE</vt:lpstr>
      <vt:lpstr>Publius c. Scipio</vt:lpstr>
      <vt:lpstr>VICTORY!!!</vt:lpstr>
      <vt:lpstr>Hasdrubal     Barca</vt:lpstr>
      <vt:lpstr>Hasdrubal’s Plan</vt:lpstr>
      <vt:lpstr>The roman risk</vt:lpstr>
      <vt:lpstr>Metaurus</vt:lpstr>
      <vt:lpstr>A Present  for Hannibal</vt:lpstr>
      <vt:lpstr>Consular Elections</vt:lpstr>
      <vt:lpstr>Publius c. Scipio</vt:lpstr>
      <vt:lpstr>Cursus  honorum</vt:lpstr>
      <vt:lpstr>Scipio’s Plan</vt:lpstr>
      <vt:lpstr>ROAD WIN</vt:lpstr>
      <vt:lpstr>Scipio Vs. Fabius</vt:lpstr>
      <vt:lpstr>PowerPoint Presentation</vt:lpstr>
      <vt:lpstr>PowerPoint Presentation</vt:lpstr>
      <vt:lpstr>ZAMA</vt:lpstr>
      <vt:lpstr>Scipio’s Victory</vt:lpstr>
      <vt:lpstr>PowerPoint Presentation</vt:lpstr>
      <vt:lpstr>Fascist Italy’s Epic Movie</vt:lpstr>
      <vt:lpstr>AFRICANUS</vt:lpstr>
      <vt:lpstr>A HARSH PEACE</vt:lpstr>
      <vt:lpstr>Carthago dilenda est</vt:lpstr>
      <vt:lpstr>Cato the Elder</vt:lpstr>
      <vt:lpstr>Scipio Aemilianus</vt:lpstr>
      <vt:lpstr>The Ruins  of Carthage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Second Punic War</dc:title>
  <dc:creator>Tom Richey</dc:creator>
  <cp:lastModifiedBy>Tom Richey</cp:lastModifiedBy>
  <cp:revision>774</cp:revision>
  <dcterms:created xsi:type="dcterms:W3CDTF">2009-01-23T15:08:20Z</dcterms:created>
  <dcterms:modified xsi:type="dcterms:W3CDTF">2014-05-20T13:03:05Z</dcterms:modified>
</cp:coreProperties>
</file>