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33"/>
  </p:notesMasterIdLst>
  <p:sldIdLst>
    <p:sldId id="256" r:id="rId4"/>
    <p:sldId id="257" r:id="rId5"/>
    <p:sldId id="258" r:id="rId6"/>
    <p:sldId id="259" r:id="rId7"/>
    <p:sldId id="261" r:id="rId8"/>
    <p:sldId id="262" r:id="rId9"/>
    <p:sldId id="263" r:id="rId10"/>
    <p:sldId id="279" r:id="rId11"/>
    <p:sldId id="264" r:id="rId12"/>
    <p:sldId id="265" r:id="rId13"/>
    <p:sldId id="267" r:id="rId14"/>
    <p:sldId id="266" r:id="rId15"/>
    <p:sldId id="269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2" r:id="rId28"/>
    <p:sldId id="281" r:id="rId29"/>
    <p:sldId id="283" r:id="rId30"/>
    <p:sldId id="284" r:id="rId31"/>
    <p:sldId id="285" r:id="rId32"/>
  </p:sldIdLst>
  <p:sldSz cx="9144000" cy="6858000" type="screen4x3"/>
  <p:notesSz cx="6858000" cy="9144000"/>
  <p:embeddedFontLst>
    <p:embeddedFont>
      <p:font typeface="Berlin Sans FB" pitchFamily="34" charset="0"/>
      <p:regular r:id="rId34"/>
      <p:bold r:id="rId35"/>
    </p:embeddedFont>
    <p:embeddedFont>
      <p:font typeface="Wingdings 2" pitchFamily="18" charset="2"/>
      <p:regular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Lucida Handwriting" pitchFamily="66" charset="0"/>
      <p:regular r:id="rId41"/>
    </p:embeddedFont>
    <p:embeddedFont>
      <p:font typeface="Limelight" pitchFamily="2" charset="0"/>
      <p:regular r:id="rId42"/>
    </p:embeddedFont>
    <p:embeddedFont>
      <p:font typeface="Wingdings 3" pitchFamily="18" charset="2"/>
      <p:regular r:id="rId43"/>
    </p:embeddedFont>
    <p:embeddedFont>
      <p:font typeface="Berlin Sans FB Demi" pitchFamily="34" charset="0"/>
      <p:bold r:id="rId44"/>
    </p:embeddedFont>
    <p:embeddedFont>
      <p:font typeface="Corbel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0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3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1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55249-E6CC-442D-90AB-C26A2EE7F7F3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EAB58-2243-4EA4-A2E5-D091C5CD4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3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http://tothetwenties.blogspot.com/2009/11/i-dont-mind-housekeeping-bit.html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0028B-70CF-401A-A2ED-69663D0FBAA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4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http://ruins.files.wordpress.com/2006/11/pecoadbest.jpg%3Fw%3D440%26h%3D540amp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EAB58-2243-4EA4-A2E5-D091C5CD47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53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D7F6-950F-4426-9664-4F7B0958B57D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0640-1556-4B5E-9D02-3CCC74531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3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D7F6-950F-4426-9664-4F7B0958B57D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0640-1556-4B5E-9D02-3CCC74531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6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D7F6-950F-4426-9664-4F7B0958B57D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0640-1556-4B5E-9D02-3CCC74531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68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3545-2313-4521-A5C4-AD8829510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6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DC85-3604-4325-B99E-4477F1D21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0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82A8-FAE0-4AD8-9943-13436D7BD8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63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8148-8126-4FC6-82D9-5EBAB44EF0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54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7AD3-3939-4B0D-93A2-1FFA807736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79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5DF1-B754-469F-9C7C-CC85A16D65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30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2B6E-BC28-4A34-B52B-01AEA0291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72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9B11-289D-40FA-BE60-1D1EF17B4A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2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D7F6-950F-4426-9664-4F7B0958B57D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0640-1556-4B5E-9D02-3CCC74531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8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B03BC-3848-4628-A5CF-11F800E050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89DC-6122-458A-A85B-5942D6BD83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76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1EE6-48BE-4A2F-ACFD-B5AE350DBE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52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4/8/2013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06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4/8/2013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10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4/8/2013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47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4/8/2013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73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4/8/2013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44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4/8/2013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28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4/8/2013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9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D7F6-950F-4426-9664-4F7B0958B57D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0640-1556-4B5E-9D02-3CCC74531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49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4/8/2013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62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4/8/2013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43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4/8/2013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35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4/8/2013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0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D7F6-950F-4426-9664-4F7B0958B57D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0640-1556-4B5E-9D02-3CCC74531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1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D7F6-950F-4426-9664-4F7B0958B57D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0640-1556-4B5E-9D02-3CCC74531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4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D7F6-950F-4426-9664-4F7B0958B57D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0640-1556-4B5E-9D02-3CCC74531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9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D7F6-950F-4426-9664-4F7B0958B57D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0640-1556-4B5E-9D02-3CCC74531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7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D7F6-950F-4426-9664-4F7B0958B57D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0640-1556-4B5E-9D02-3CCC74531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3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D7F6-950F-4426-9664-4F7B0958B57D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0640-1556-4B5E-9D02-3CCC74531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3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3D7F6-950F-4426-9664-4F7B0958B57D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F0640-1556-4B5E-9D02-3CCC74531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9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4750D-F9BE-47CF-989D-3A9696F70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5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AC9ED7-860B-48A1-92EE-35D3A54CB7FF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4/8/2013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BE3DF48-608A-4AF6-A09B-A41E8C4EC79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richey.n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5.xml"/><Relationship Id="rId4" Type="http://schemas.openxmlformats.org/officeDocument/2006/relationships/hyperlink" Target="http://analepsis.org/2012/03/25/the-great-migration-series-by-jacob-lawrence-hum225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6.xml"/><Relationship Id="rId5" Type="http://schemas.openxmlformats.org/officeDocument/2006/relationships/hyperlink" Target="http://analepsis.org/2012/03/25/the-great-migration-series-by-jacob-lawrence-hum225/" TargetMode="Externa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7.xml"/><Relationship Id="rId4" Type="http://schemas.openxmlformats.org/officeDocument/2006/relationships/hyperlink" Target="http://analepsis.org/2012/03/25/the-great-migration-series-by-jacob-lawrence-hum225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en.wikipedia.org/wiki/File:LangstonHughes.jpg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en.wikipedia.org/wiki/Langston_Hughe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ages/Tom-Richey/14074617563" TargetMode="External"/><Relationship Id="rId7" Type="http://schemas.openxmlformats.org/officeDocument/2006/relationships/hyperlink" Target="http://www.tomrichey.net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jpeg"/><Relationship Id="rId5" Type="http://schemas.openxmlformats.org/officeDocument/2006/relationships/hyperlink" Target="http://www.twitter.com/tomrichey" TargetMode="External"/><Relationship Id="rId4" Type="http://schemas.openxmlformats.org/officeDocument/2006/relationships/hyperlink" Target="http://www.youtube.com/tomforameric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7547397@N06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xerostomia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tymtoi/" TargetMode="External"/><Relationship Id="rId4" Type="http://schemas.openxmlformats.org/officeDocument/2006/relationships/hyperlink" Target="http://www.flickr.com/photos/un_photo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rivalry.com/wp-content/uploads/2013/03/ford-assembly-l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962150"/>
          </a:xfrm>
        </p:spPr>
        <p:txBody>
          <a:bodyPr>
            <a:noAutofit/>
          </a:bodyPr>
          <a:lstStyle/>
          <a:p>
            <a:r>
              <a:rPr lang="en-US" sz="14500" dirty="0" smtClean="0">
                <a:ln w="57150">
                  <a:solidFill>
                    <a:schemeClr val="tx1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The 1920s</a:t>
            </a:r>
            <a:endParaRPr lang="en-US" sz="14500" dirty="0">
              <a:ln w="57150">
                <a:solidFill>
                  <a:schemeClr val="tx1"/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438400"/>
            <a:ext cx="8382000" cy="2667000"/>
          </a:xfrm>
        </p:spPr>
        <p:txBody>
          <a:bodyPr>
            <a:noAutofit/>
          </a:bodyPr>
          <a:lstStyle/>
          <a:p>
            <a:r>
              <a:rPr lang="en-US" sz="4400" dirty="0" smtClean="0">
                <a:ln w="38100"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The Economy, Mass Production, Appliances, Consumer Culture, Entertainment, Advertising, </a:t>
            </a:r>
            <a:br>
              <a:rPr lang="en-US" sz="4400" dirty="0" smtClean="0">
                <a:ln w="38100"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Berlin Sans FB Demi" pitchFamily="34" charset="0"/>
              </a:rPr>
            </a:br>
            <a:r>
              <a:rPr lang="en-US" sz="4400" dirty="0" smtClean="0">
                <a:ln w="38100">
                  <a:solidFill>
                    <a:schemeClr val="tx1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and the Black Experience</a:t>
            </a:r>
            <a:endParaRPr lang="en-US" sz="4400" dirty="0">
              <a:ln w="38100">
                <a:solidFill>
                  <a:schemeClr val="tx1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429250"/>
            <a:ext cx="60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" pitchFamily="34" charset="0"/>
              </a:rPr>
              <a:t>INTENSIVE REVIEW </a:t>
            </a:r>
            <a:b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" pitchFamily="34" charset="0"/>
              </a:rPr>
            </a:b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" pitchFamily="34" charset="0"/>
              </a:rPr>
              <a:t>(USHC 6.1)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Berlin Sans FB" pitchFamily="34" charset="0"/>
            </a:endParaRPr>
          </a:p>
        </p:txBody>
      </p:sp>
      <p:pic>
        <p:nvPicPr>
          <p:cNvPr id="5" name="Picture 2" descr="TomRichey.ne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38560" y="5410200"/>
            <a:ext cx="2876840" cy="1191049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4920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om\AppData\Local\Microsoft\Windows\Temporary Internet Files\Content.IE5\5UK6R5XG\MP900401881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" r="495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0"/>
            <a:ext cx="9144000" cy="35814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11500" b="1" dirty="0" smtClean="0">
                <a:ln w="38100">
                  <a:solidFill>
                    <a:schemeClr val="bg1"/>
                  </a:solidFill>
                </a:ln>
                <a:latin typeface="Lucida Handwriting" pitchFamily="66" charset="0"/>
              </a:rPr>
              <a:t>Electrical </a:t>
            </a:r>
            <a:r>
              <a:rPr lang="en-US" sz="12000" dirty="0" smtClean="0">
                <a:ln w="38100">
                  <a:solidFill>
                    <a:schemeClr val="bg1"/>
                  </a:solidFill>
                </a:ln>
                <a:latin typeface="Berlin Sans FB Demi" pitchFamily="34" charset="0"/>
              </a:rPr>
              <a:t>Appliances</a:t>
            </a:r>
            <a:endParaRPr lang="en-US" sz="12000" dirty="0">
              <a:ln w="38100">
                <a:solidFill>
                  <a:schemeClr val="bg1"/>
                </a:solidFill>
              </a:ln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3.bp.blogspot.com/_iu5GayLzf-Y/SwyZtZkTThI/AAAAAAAAD9c/8ixhPQds174/s1600/universalmccnov192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9" t="12786" r="3899" b="41258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695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3.bp.blogspot.com/_iu5GayLzf-Y/SwyZtZkTThI/AAAAAAAAD9c/8ixhPQds174/s1600/universalmccnov19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54799"/>
            <a:ext cx="9172074" cy="690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732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706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ruins.files.wordpress.com/2006/11/pecoadbest.jpg%3Fw%3D440%26h%3D540a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t="5303" r="6825" b="41818"/>
          <a:stretch/>
        </p:blipFill>
        <p:spPr bwMode="auto">
          <a:xfrm>
            <a:off x="2561107" y="0"/>
            <a:ext cx="6582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4648200" cy="2011362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Berlin Sans FB Demi" pitchFamily="34" charset="0"/>
              </a:rPr>
              <a:t>Installment </a:t>
            </a:r>
            <a:r>
              <a:rPr lang="en-US" sz="8000" dirty="0" smtClean="0">
                <a:latin typeface="Berlin Sans FB Demi" pitchFamily="34" charset="0"/>
              </a:rPr>
              <a:t>Plan</a:t>
            </a:r>
            <a:endParaRPr lang="en-US" sz="66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9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7338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http://hometownbyhandlebar.com/wp-content/uploads/2013/03/iron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6"/>
          <a:stretch/>
        </p:blipFill>
        <p:spPr bwMode="auto">
          <a:xfrm>
            <a:off x="3733800" y="0"/>
            <a:ext cx="48768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77" y="3059991"/>
            <a:ext cx="4963723" cy="3417009"/>
          </a:xfrm>
        </p:spPr>
      </p:pic>
    </p:spTree>
    <p:extLst>
      <p:ext uri="{BB962C8B-B14F-4D97-AF65-F5344CB8AC3E}">
        <p14:creationId xmlns:p14="http://schemas.microsoft.com/office/powerpoint/2010/main" val="1474953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2"/>
          <a:stretch/>
        </p:blipFill>
        <p:spPr>
          <a:xfrm flipH="1">
            <a:off x="0" y="19051"/>
            <a:ext cx="9144000" cy="68579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4572000" cy="3916362"/>
          </a:xfrm>
        </p:spPr>
        <p:txBody>
          <a:bodyPr>
            <a:noAutofit/>
          </a:bodyPr>
          <a:lstStyle/>
          <a:p>
            <a:r>
              <a:rPr lang="en-US" sz="11500" dirty="0" smtClean="0">
                <a:latin typeface="Berlin Sans FB Demi" pitchFamily="34" charset="0"/>
              </a:rPr>
              <a:t/>
            </a:r>
            <a:br>
              <a:rPr lang="en-US" sz="11500" dirty="0" smtClean="0">
                <a:latin typeface="Berlin Sans FB Demi" pitchFamily="34" charset="0"/>
              </a:rPr>
            </a:br>
            <a:r>
              <a:rPr lang="en-US" sz="11500" b="1" dirty="0" smtClean="0"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latin typeface="Lucida Handwriting" pitchFamily="66" charset="0"/>
              </a:rPr>
              <a:t>Buy</a:t>
            </a:r>
            <a:r>
              <a:rPr lang="en-US" sz="13800" b="1" dirty="0" smtClean="0">
                <a:ln w="2857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latin typeface="Lucida Handwriting" pitchFamily="66" charset="0"/>
              </a:rPr>
              <a:t/>
            </a:r>
            <a:br>
              <a:rPr lang="en-US" sz="13800" b="1" dirty="0" smtClean="0">
                <a:ln w="2857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latin typeface="Lucida Handwriting" pitchFamily="66" charset="0"/>
              </a:rPr>
            </a:br>
            <a:r>
              <a:rPr lang="en-US" sz="11500" dirty="0" smtClean="0">
                <a:ln w="28575">
                  <a:solidFill>
                    <a:schemeClr val="bg1"/>
                  </a:solidFill>
                </a:ln>
                <a:latin typeface="Berlin Sans FB Demi" pitchFamily="34" charset="0"/>
              </a:rPr>
              <a:t>NOW</a:t>
            </a:r>
            <a:r>
              <a:rPr lang="en-US" sz="88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itchFamily="34" charset="0"/>
              </a:rPr>
              <a:t/>
            </a:r>
            <a:br>
              <a:rPr lang="en-US" sz="88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itchFamily="34" charset="0"/>
              </a:rPr>
            </a:br>
            <a:r>
              <a:rPr lang="en-US" sz="88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itchFamily="34" charset="0"/>
              </a:rPr>
              <a:t/>
            </a:r>
            <a:br>
              <a:rPr lang="en-US" sz="88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itchFamily="34" charset="0"/>
              </a:rPr>
            </a:br>
            <a:endParaRPr lang="en-US" sz="9600" dirty="0"/>
          </a:p>
        </p:txBody>
      </p:sp>
      <p:sp>
        <p:nvSpPr>
          <p:cNvPr id="6" name="Rectangle 5"/>
          <p:cNvSpPr/>
          <p:nvPr/>
        </p:nvSpPr>
        <p:spPr>
          <a:xfrm>
            <a:off x="4419600" y="31242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3800" b="1" dirty="0"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prstClr val="black"/>
                </a:solidFill>
                <a:latin typeface="Lucida Handwriting" pitchFamily="66" charset="0"/>
                <a:ea typeface="+mj-ea"/>
                <a:cs typeface="+mj-cs"/>
              </a:rPr>
              <a:t>Pay</a:t>
            </a:r>
            <a:r>
              <a:rPr lang="en-US" sz="9600" b="1" dirty="0">
                <a:ln w="28575">
                  <a:solidFill>
                    <a:srgbClr val="C0504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Lucida Handwriting" pitchFamily="66" charset="0"/>
                <a:ea typeface="+mj-ea"/>
                <a:cs typeface="+mj-cs"/>
              </a:rPr>
              <a:t/>
            </a:r>
            <a:br>
              <a:rPr lang="en-US" sz="9600" b="1" dirty="0">
                <a:ln w="28575">
                  <a:solidFill>
                    <a:srgbClr val="C0504D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Lucida Handwriting" pitchFamily="66" charset="0"/>
                <a:ea typeface="+mj-ea"/>
                <a:cs typeface="+mj-cs"/>
              </a:rPr>
            </a:br>
            <a:r>
              <a:rPr lang="en-US" sz="9600" dirty="0">
                <a:ln w="28575">
                  <a:solidFill>
                    <a:prstClr val="white"/>
                  </a:solidFill>
                </a:ln>
                <a:solidFill>
                  <a:prstClr val="black"/>
                </a:solidFill>
                <a:latin typeface="Berlin Sans FB Demi" pitchFamily="34" charset="0"/>
                <a:ea typeface="+mj-ea"/>
                <a:cs typeface="+mj-cs"/>
              </a:rPr>
              <a:t>LATER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111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om\AppData\Local\Microsoft\Windows\Temporary Internet Files\Content.IE5\5UK6R5XG\MP900442197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r="7654"/>
          <a:stretch/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4906962"/>
          </a:xfrm>
        </p:spPr>
        <p:txBody>
          <a:bodyPr>
            <a:normAutofit/>
          </a:bodyPr>
          <a:lstStyle/>
          <a:p>
            <a:r>
              <a:rPr lang="en-US" sz="26600" dirty="0" smtClean="0">
                <a:ln w="76200">
                  <a:solidFill>
                    <a:schemeClr val="bg1"/>
                  </a:solidFill>
                </a:ln>
                <a:latin typeface="Berlin Sans FB Demi" pitchFamily="34" charset="0"/>
              </a:rPr>
              <a:t>DEBT</a:t>
            </a:r>
            <a:endParaRPr lang="en-US" dirty="0">
              <a:ln w="76200">
                <a:solidFill>
                  <a:schemeClr val="bg1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2596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ln>
                  <a:solidFill>
                    <a:schemeClr val="bg1"/>
                  </a:solidFill>
                </a:ln>
                <a:latin typeface="Lucida Handwriting" pitchFamily="66" charset="0"/>
              </a:rPr>
              <a:t>A Big Problem</a:t>
            </a:r>
            <a:endParaRPr lang="en-US" sz="6600" b="1" i="1" dirty="0">
              <a:ln>
                <a:solidFill>
                  <a:schemeClr val="bg1"/>
                </a:solidFill>
              </a:ln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www.marktebeau.com/exhibits/archive/files/the_great_migration_f1834340c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9349" t="9409" r="8382" b="16035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4648200" cy="20574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Great </a:t>
            </a:r>
            <a:br>
              <a:rPr lang="en-US" sz="6000" dirty="0" smtClean="0"/>
            </a:br>
            <a:r>
              <a:rPr lang="en-US" sz="6000" dirty="0" smtClean="0"/>
              <a:t>Migration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4953000"/>
            <a:ext cx="3733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prstClr val="black"/>
                </a:solidFill>
              </a:rPr>
              <a:t>African Americans Leave the South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4600" y="1853625"/>
            <a:ext cx="2021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1916-1930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tx1">
                <a:lumMod val="50000"/>
                <a:lumOff val="50000"/>
              </a:schemeClr>
            </a:gs>
            <a:gs pos="60000">
              <a:schemeClr val="accent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6/67/Black_%25_by_U.S._state_1900.svg/1000px-Black_%25_by_U.S._state_1900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24950" cy="642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" name="Flowchart: Manual Input 2"/>
          <p:cNvSpPr/>
          <p:nvPr/>
        </p:nvSpPr>
        <p:spPr>
          <a:xfrm flipH="1">
            <a:off x="0" y="4838752"/>
            <a:ext cx="3429000" cy="2019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7 h 13947"/>
              <a:gd name="connsiteX1" fmla="*/ 9944 w 10000"/>
              <a:gd name="connsiteY1" fmla="*/ 0 h 13947"/>
              <a:gd name="connsiteX2" fmla="*/ 10000 w 10000"/>
              <a:gd name="connsiteY2" fmla="*/ 13947 h 13947"/>
              <a:gd name="connsiteX3" fmla="*/ 0 w 10000"/>
              <a:gd name="connsiteY3" fmla="*/ 13947 h 13947"/>
              <a:gd name="connsiteX4" fmla="*/ 0 w 10000"/>
              <a:gd name="connsiteY4" fmla="*/ 5947 h 13947"/>
              <a:gd name="connsiteX0" fmla="*/ 0 w 10000"/>
              <a:gd name="connsiteY0" fmla="*/ 7000 h 13947"/>
              <a:gd name="connsiteX1" fmla="*/ 9944 w 10000"/>
              <a:gd name="connsiteY1" fmla="*/ 0 h 13947"/>
              <a:gd name="connsiteX2" fmla="*/ 10000 w 10000"/>
              <a:gd name="connsiteY2" fmla="*/ 13947 h 13947"/>
              <a:gd name="connsiteX3" fmla="*/ 0 w 10000"/>
              <a:gd name="connsiteY3" fmla="*/ 13947 h 13947"/>
              <a:gd name="connsiteX4" fmla="*/ 0 w 10000"/>
              <a:gd name="connsiteY4" fmla="*/ 7000 h 1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3947">
                <a:moveTo>
                  <a:pt x="0" y="7000"/>
                </a:moveTo>
                <a:lnTo>
                  <a:pt x="9944" y="0"/>
                </a:lnTo>
                <a:cubicBezTo>
                  <a:pt x="9963" y="4649"/>
                  <a:pt x="9981" y="9298"/>
                  <a:pt x="10000" y="13947"/>
                </a:cubicBezTo>
                <a:lnTo>
                  <a:pt x="0" y="13947"/>
                </a:lnTo>
                <a:lnTo>
                  <a:pt x="0" y="7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Black % of Population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3037" y="685800"/>
            <a:ext cx="1624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</a:rPr>
              <a:t>1900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027474"/>
            <a:ext cx="289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Black = 35.00+%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Brown = 20.00-34.99%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Red = 10.00-19.99%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Orange = 5.00-9.99%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Light orange = 1.00-4.99%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Gray = 0.99% or less</a:t>
            </a:r>
          </a:p>
        </p:txBody>
      </p:sp>
    </p:spTree>
    <p:extLst>
      <p:ext uri="{BB962C8B-B14F-4D97-AF65-F5344CB8AC3E}">
        <p14:creationId xmlns:p14="http://schemas.microsoft.com/office/powerpoint/2010/main" val="1671091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accent4"/>
            </a:gs>
            <a:gs pos="100000">
              <a:schemeClr val="accent5">
                <a:lumMod val="75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analepsis.files.wordpress.com/2012/03/greatmigrationpanel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24950" cy="597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hlinkClick r:id="rId4"/>
          </p:cNvPr>
          <p:cNvSpPr/>
          <p:nvPr/>
        </p:nvSpPr>
        <p:spPr>
          <a:xfrm>
            <a:off x="152400" y="6286500"/>
            <a:ext cx="8839200" cy="46166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CLICK for more paintings from Jacob Lawrence’s Migration Series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4438471"/>
            <a:ext cx="35052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DESTINATION:</a:t>
            </a:r>
          </a:p>
          <a:p>
            <a:pPr algn="ctr"/>
            <a:r>
              <a:rPr lang="en-US" sz="3600" b="1" dirty="0">
                <a:solidFill>
                  <a:prstClr val="white"/>
                </a:solidFill>
              </a:rPr>
              <a:t>Northern Cities</a:t>
            </a:r>
          </a:p>
        </p:txBody>
      </p:sp>
    </p:spTree>
    <p:extLst>
      <p:ext uri="{BB962C8B-B14F-4D97-AF65-F5344CB8AC3E}">
        <p14:creationId xmlns:p14="http://schemas.microsoft.com/office/powerpoint/2010/main" val="1463098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donesia.gr/wp-content/uploads/2010/08/grow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17"/>
            <a:ext cx="9131710" cy="684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486400" cy="2011362"/>
          </a:xfrm>
        </p:spPr>
        <p:txBody>
          <a:bodyPr>
            <a:noAutofit/>
          </a:bodyPr>
          <a:lstStyle/>
          <a:p>
            <a:r>
              <a:rPr lang="en-US" sz="6000" b="1" i="1" dirty="0" smtClean="0">
                <a:latin typeface="Lucida Handwriting" pitchFamily="66" charset="0"/>
              </a:rPr>
              <a:t>BOOMING</a:t>
            </a:r>
            <a:r>
              <a:rPr lang="en-US" sz="6000" i="1" dirty="0" smtClean="0">
                <a:latin typeface="Lucida Handwriting" pitchFamily="66" charset="0"/>
              </a:rPr>
              <a:t> </a:t>
            </a:r>
            <a:br>
              <a:rPr lang="en-US" sz="6000" i="1" dirty="0" smtClean="0">
                <a:latin typeface="Lucida Handwriting" pitchFamily="66" charset="0"/>
              </a:rPr>
            </a:br>
            <a:r>
              <a:rPr lang="en-US" sz="7200" dirty="0" smtClean="0">
                <a:latin typeface="Berlin Sans FB Demi" pitchFamily="34" charset="0"/>
              </a:rPr>
              <a:t>Economy</a:t>
            </a:r>
            <a:endParaRPr lang="en-US" sz="6000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4800600"/>
            <a:ext cx="57912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latin typeface="Berlin Sans FB Demi" pitchFamily="34" charset="0"/>
              </a:rPr>
              <a:t>Unprecedented </a:t>
            </a:r>
            <a:r>
              <a:rPr lang="en-US" sz="4800" b="1" dirty="0" smtClean="0">
                <a:latin typeface="Berlin Sans FB Demi" pitchFamily="34" charset="0"/>
              </a:rPr>
              <a:t/>
            </a:r>
            <a:br>
              <a:rPr lang="en-US" sz="4800" b="1" dirty="0" smtClean="0">
                <a:latin typeface="Berlin Sans FB Demi" pitchFamily="34" charset="0"/>
              </a:rPr>
            </a:br>
            <a:r>
              <a:rPr lang="en-US" sz="4800" b="1" dirty="0" smtClean="0">
                <a:latin typeface="Berlin Sans FB Demi" pitchFamily="34" charset="0"/>
              </a:rPr>
              <a:t>Economic Growth</a:t>
            </a:r>
            <a:endParaRPr lang="en-US" sz="4800" b="1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3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accent4"/>
            </a:gs>
            <a:gs pos="100000">
              <a:schemeClr val="accent5">
                <a:lumMod val="75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analepsis.files.wordpress.com/2012/03/greatmigpan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0" y="191022"/>
            <a:ext cx="3969790" cy="59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nalepsis.files.wordpress.com/2012/03/greatmigpan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91022"/>
            <a:ext cx="3975594" cy="59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152400" y="6286500"/>
            <a:ext cx="8839200" cy="46166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CLICK for more paintings from Jacob Lawrence’s Migration Series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3352800"/>
            <a:ext cx="4343400" cy="144655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  <a:latin typeface="Limelight"/>
              </a:rPr>
              <a:t>Employment </a:t>
            </a:r>
            <a:r>
              <a:rPr lang="en-US" sz="4400" b="1" dirty="0">
                <a:solidFill>
                  <a:prstClr val="white"/>
                </a:solidFill>
              </a:rPr>
              <a:t>Opportunities</a:t>
            </a:r>
            <a:endParaRPr 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19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accent4"/>
            </a:gs>
            <a:gs pos="100000">
              <a:schemeClr val="accent5">
                <a:lumMod val="75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nalepsis.files.wordpress.com/2012/03/greatmigpan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34355"/>
            <a:ext cx="9105900" cy="606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hlinkClick r:id="rId4"/>
          </p:cNvPr>
          <p:cNvSpPr/>
          <p:nvPr/>
        </p:nvSpPr>
        <p:spPr>
          <a:xfrm>
            <a:off x="152400" y="6286500"/>
            <a:ext cx="8839200" cy="46166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CLICK for more paintings from Jacob Lawrence’s Migration Series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3503474"/>
            <a:ext cx="3657600" cy="175432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prstClr val="white"/>
                </a:solidFill>
                <a:latin typeface="Limelight"/>
              </a:rPr>
              <a:t>ESCAPE</a:t>
            </a:r>
            <a:r>
              <a:rPr lang="en-US" sz="4400" b="1" dirty="0">
                <a:solidFill>
                  <a:prstClr val="white"/>
                </a:solidFill>
              </a:rPr>
              <a:t/>
            </a:r>
            <a:br>
              <a:rPr lang="en-US" sz="4400" b="1" dirty="0">
                <a:solidFill>
                  <a:prstClr val="white"/>
                </a:solidFill>
              </a:rPr>
            </a:br>
            <a:r>
              <a:rPr lang="en-US" sz="4800" b="1" dirty="0">
                <a:solidFill>
                  <a:prstClr val="white"/>
                </a:solidFill>
              </a:rPr>
              <a:t>Lynching</a:t>
            </a:r>
            <a:endParaRPr lang="en-US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0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tx1">
                <a:lumMod val="50000"/>
                <a:lumOff val="50000"/>
              </a:schemeClr>
            </a:gs>
            <a:gs pos="60000">
              <a:schemeClr val="accent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6/67/Black_%25_by_U.S._state_1900.svg/1000px-Black_%25_by_U.S._state_1900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24950" cy="642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" name="Flowchart: Manual Input 2"/>
          <p:cNvSpPr/>
          <p:nvPr/>
        </p:nvSpPr>
        <p:spPr>
          <a:xfrm flipH="1">
            <a:off x="0" y="4838752"/>
            <a:ext cx="3429000" cy="2019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7 h 13947"/>
              <a:gd name="connsiteX1" fmla="*/ 9944 w 10000"/>
              <a:gd name="connsiteY1" fmla="*/ 0 h 13947"/>
              <a:gd name="connsiteX2" fmla="*/ 10000 w 10000"/>
              <a:gd name="connsiteY2" fmla="*/ 13947 h 13947"/>
              <a:gd name="connsiteX3" fmla="*/ 0 w 10000"/>
              <a:gd name="connsiteY3" fmla="*/ 13947 h 13947"/>
              <a:gd name="connsiteX4" fmla="*/ 0 w 10000"/>
              <a:gd name="connsiteY4" fmla="*/ 5947 h 13947"/>
              <a:gd name="connsiteX0" fmla="*/ 0 w 10000"/>
              <a:gd name="connsiteY0" fmla="*/ 7000 h 13947"/>
              <a:gd name="connsiteX1" fmla="*/ 9944 w 10000"/>
              <a:gd name="connsiteY1" fmla="*/ 0 h 13947"/>
              <a:gd name="connsiteX2" fmla="*/ 10000 w 10000"/>
              <a:gd name="connsiteY2" fmla="*/ 13947 h 13947"/>
              <a:gd name="connsiteX3" fmla="*/ 0 w 10000"/>
              <a:gd name="connsiteY3" fmla="*/ 13947 h 13947"/>
              <a:gd name="connsiteX4" fmla="*/ 0 w 10000"/>
              <a:gd name="connsiteY4" fmla="*/ 7000 h 1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3947">
                <a:moveTo>
                  <a:pt x="0" y="7000"/>
                </a:moveTo>
                <a:lnTo>
                  <a:pt x="9944" y="0"/>
                </a:lnTo>
                <a:cubicBezTo>
                  <a:pt x="9963" y="4649"/>
                  <a:pt x="9981" y="9298"/>
                  <a:pt x="10000" y="13947"/>
                </a:cubicBezTo>
                <a:lnTo>
                  <a:pt x="0" y="13947"/>
                </a:lnTo>
                <a:lnTo>
                  <a:pt x="0" y="7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Black % of Population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3037" y="685800"/>
            <a:ext cx="1624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</a:rPr>
              <a:t>1900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027474"/>
            <a:ext cx="289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Black = 35.00+%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Brown = 20.00-34.99%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Red = 10.00-19.99%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Orange = 5.00-9.99%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Light orange = 1.00-4.99%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Gray = 0.99% or less</a:t>
            </a:r>
          </a:p>
        </p:txBody>
      </p:sp>
    </p:spTree>
    <p:extLst>
      <p:ext uri="{BB962C8B-B14F-4D97-AF65-F5344CB8AC3E}">
        <p14:creationId xmlns:p14="http://schemas.microsoft.com/office/powerpoint/2010/main" val="2795883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tx1">
                <a:lumMod val="50000"/>
                <a:lumOff val="50000"/>
              </a:schemeClr>
            </a:gs>
            <a:gs pos="60000">
              <a:schemeClr val="accent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b/bf/Black_%25_by_U.S._state_1990.svg/1000px-Black_%25_by_U.S._state_1990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445134"/>
            <a:ext cx="9296399" cy="64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" name="Flowchart: Manual Input 2"/>
          <p:cNvSpPr/>
          <p:nvPr/>
        </p:nvSpPr>
        <p:spPr>
          <a:xfrm flipH="1">
            <a:off x="0" y="4838752"/>
            <a:ext cx="3429000" cy="2019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7 h 13947"/>
              <a:gd name="connsiteX1" fmla="*/ 9944 w 10000"/>
              <a:gd name="connsiteY1" fmla="*/ 0 h 13947"/>
              <a:gd name="connsiteX2" fmla="*/ 10000 w 10000"/>
              <a:gd name="connsiteY2" fmla="*/ 13947 h 13947"/>
              <a:gd name="connsiteX3" fmla="*/ 0 w 10000"/>
              <a:gd name="connsiteY3" fmla="*/ 13947 h 13947"/>
              <a:gd name="connsiteX4" fmla="*/ 0 w 10000"/>
              <a:gd name="connsiteY4" fmla="*/ 5947 h 13947"/>
              <a:gd name="connsiteX0" fmla="*/ 0 w 10000"/>
              <a:gd name="connsiteY0" fmla="*/ 7000 h 13947"/>
              <a:gd name="connsiteX1" fmla="*/ 9944 w 10000"/>
              <a:gd name="connsiteY1" fmla="*/ 0 h 13947"/>
              <a:gd name="connsiteX2" fmla="*/ 10000 w 10000"/>
              <a:gd name="connsiteY2" fmla="*/ 13947 h 13947"/>
              <a:gd name="connsiteX3" fmla="*/ 0 w 10000"/>
              <a:gd name="connsiteY3" fmla="*/ 13947 h 13947"/>
              <a:gd name="connsiteX4" fmla="*/ 0 w 10000"/>
              <a:gd name="connsiteY4" fmla="*/ 7000 h 1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3947">
                <a:moveTo>
                  <a:pt x="0" y="7000"/>
                </a:moveTo>
                <a:lnTo>
                  <a:pt x="9944" y="0"/>
                </a:lnTo>
                <a:cubicBezTo>
                  <a:pt x="9963" y="4649"/>
                  <a:pt x="9981" y="9298"/>
                  <a:pt x="10000" y="13947"/>
                </a:cubicBezTo>
                <a:lnTo>
                  <a:pt x="0" y="13947"/>
                </a:lnTo>
                <a:lnTo>
                  <a:pt x="0" y="7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Black % of Population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3037" y="685800"/>
            <a:ext cx="16482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</a:rPr>
              <a:t>1990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5027474"/>
            <a:ext cx="289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Black = 35.00+%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Brown = 20.00-34.99%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Red = 10.00-19.99%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Orange = 5.00-9.99%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Light orange = 1.00-4.99%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Gray = 0.99% or less</a:t>
            </a:r>
          </a:p>
        </p:txBody>
      </p:sp>
    </p:spTree>
    <p:extLst>
      <p:ext uri="{BB962C8B-B14F-4D97-AF65-F5344CB8AC3E}">
        <p14:creationId xmlns:p14="http://schemas.microsoft.com/office/powerpoint/2010/main" val="3921218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Louis Armstrong restor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0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4831140"/>
            <a:ext cx="5562600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Berlin Sans FB" pitchFamily="34" charset="0"/>
              </a:rPr>
              <a:t>Black music popular with white audiences</a:t>
            </a:r>
            <a:endParaRPr lang="en-US" sz="4800" dirty="0">
              <a:latin typeface="Berlin Sans FB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" y="152400"/>
            <a:ext cx="4191001" cy="1143000"/>
          </a:xfrm>
        </p:spPr>
        <p:txBody>
          <a:bodyPr>
            <a:noAutofit/>
          </a:bodyPr>
          <a:lstStyle/>
          <a:p>
            <a:r>
              <a:rPr lang="en-US" sz="11500" dirty="0" smtClean="0">
                <a:ln w="38100">
                  <a:solidFill>
                    <a:schemeClr val="bg1"/>
                  </a:solidFill>
                </a:ln>
                <a:latin typeface="Berlin Sans FB" pitchFamily="34" charset="0"/>
              </a:rPr>
              <a:t>JAZZ</a:t>
            </a:r>
            <a:endParaRPr lang="en-US" sz="11500" dirty="0">
              <a:ln w="38100">
                <a:solidFill>
                  <a:schemeClr val="bg1"/>
                </a:solidFill>
              </a:ln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Louis Armstrong restor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0"/>
          <a:stretch/>
        </p:blipFill>
        <p:spPr bwMode="auto">
          <a:xfrm>
            <a:off x="4191000" y="1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52400"/>
            <a:ext cx="4191001" cy="1143000"/>
          </a:xfrm>
        </p:spPr>
        <p:txBody>
          <a:bodyPr>
            <a:noAutofit/>
          </a:bodyPr>
          <a:lstStyle/>
          <a:p>
            <a:r>
              <a:rPr lang="en-US" sz="11500" dirty="0" smtClean="0">
                <a:ln w="38100">
                  <a:noFill/>
                </a:ln>
                <a:latin typeface="Berlin Sans FB" pitchFamily="34" charset="0"/>
              </a:rPr>
              <a:t>JAZZ</a:t>
            </a:r>
            <a:endParaRPr lang="en-US" sz="11500" dirty="0">
              <a:ln w="38100">
                <a:noFill/>
              </a:ln>
              <a:latin typeface="Berlin Sans FB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7701" y="4038600"/>
            <a:ext cx="4686299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Berlin Sans FB" pitchFamily="34" charset="0"/>
              </a:rPr>
              <a:t>The prevalence of Jazz on the radio broke down a cultural barrier.</a:t>
            </a:r>
            <a:endParaRPr lang="en-US" sz="40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5" name="Picture 2" descr="http://culture20s30s.wikispaces.com/file/view/radios.ju.jpg/301648004/radios.j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49762"/>
            <a:ext cx="4191002" cy="429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0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ulture20s30s.wikispaces.com/file/view/radios.ju.jpg/301648004/radios.j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55" y="3200400"/>
            <a:ext cx="3309612" cy="33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ile:Gold Dust Washing Soap 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78" y="685800"/>
            <a:ext cx="381529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5061478" cy="3263282"/>
          </a:xfrm>
        </p:spPr>
        <p:txBody>
          <a:bodyPr>
            <a:noAutofit/>
          </a:bodyPr>
          <a:lstStyle/>
          <a:p>
            <a:r>
              <a:rPr lang="en-US" sz="6000" dirty="0" smtClean="0">
                <a:ln w="38100">
                  <a:noFill/>
                </a:ln>
                <a:latin typeface="Berlin Sans FB" pitchFamily="34" charset="0"/>
              </a:rPr>
              <a:t>But Racial </a:t>
            </a:r>
            <a:r>
              <a:rPr lang="en-US" sz="5400" b="1" dirty="0" smtClean="0">
                <a:ln w="285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Lucida Handwriting" pitchFamily="66" charset="0"/>
              </a:rPr>
              <a:t>stereotypes</a:t>
            </a:r>
            <a:r>
              <a:rPr lang="en-US" sz="5400" dirty="0" smtClean="0">
                <a:ln w="285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Berlin Sans FB" pitchFamily="34" charset="0"/>
              </a:rPr>
              <a:t> </a:t>
            </a:r>
            <a:r>
              <a:rPr lang="en-US" sz="6000" dirty="0" smtClean="0">
                <a:ln w="38100">
                  <a:noFill/>
                </a:ln>
                <a:latin typeface="Berlin Sans FB" pitchFamily="34" charset="0"/>
              </a:rPr>
              <a:t>still persisted.</a:t>
            </a:r>
            <a:endParaRPr lang="en-US" sz="6000" dirty="0">
              <a:ln w="38100">
                <a:noFill/>
              </a:ln>
              <a:latin typeface="Berlin Sans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322" y="4362271"/>
            <a:ext cx="4680478" cy="120032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i="1" dirty="0" smtClean="0">
                <a:ln w="38100">
                  <a:noFill/>
                </a:ln>
                <a:latin typeface="Berlin Sans FB" pitchFamily="34" charset="0"/>
              </a:rPr>
              <a:t>The “Gold Dust Twins” had a radio show, too!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0273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upload.wikimedia.org/wikipedia/commons/6/61/Birth_of_a_Nation_theatrical_poste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297" y="1"/>
            <a:ext cx="4434703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Right Arrow 3"/>
          <p:cNvSpPr/>
          <p:nvPr/>
        </p:nvSpPr>
        <p:spPr>
          <a:xfrm>
            <a:off x="1066800" y="4191000"/>
            <a:ext cx="2956697" cy="1981200"/>
          </a:xfrm>
          <a:prstGeom prst="curved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5" name="Rectangle 4"/>
          <p:cNvSpPr/>
          <p:nvPr/>
        </p:nvSpPr>
        <p:spPr>
          <a:xfrm>
            <a:off x="914400" y="3733800"/>
            <a:ext cx="3413897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 rot="1095069">
            <a:off x="1158843" y="4680932"/>
            <a:ext cx="809538" cy="425647"/>
          </a:xfrm>
          <a:custGeom>
            <a:avLst/>
            <a:gdLst>
              <a:gd name="connsiteX0" fmla="*/ 0 w 809538"/>
              <a:gd name="connsiteY0" fmla="*/ 0 h 382434"/>
              <a:gd name="connsiteX1" fmla="*/ 809538 w 809538"/>
              <a:gd name="connsiteY1" fmla="*/ 0 h 382434"/>
              <a:gd name="connsiteX2" fmla="*/ 809538 w 809538"/>
              <a:gd name="connsiteY2" fmla="*/ 382434 h 382434"/>
              <a:gd name="connsiteX3" fmla="*/ 0 w 809538"/>
              <a:gd name="connsiteY3" fmla="*/ 382434 h 382434"/>
              <a:gd name="connsiteX4" fmla="*/ 0 w 809538"/>
              <a:gd name="connsiteY4" fmla="*/ 0 h 382434"/>
              <a:gd name="connsiteX0" fmla="*/ 0 w 809538"/>
              <a:gd name="connsiteY0" fmla="*/ 0 h 425647"/>
              <a:gd name="connsiteX1" fmla="*/ 809538 w 809538"/>
              <a:gd name="connsiteY1" fmla="*/ 0 h 425647"/>
              <a:gd name="connsiteX2" fmla="*/ 809538 w 809538"/>
              <a:gd name="connsiteY2" fmla="*/ 382434 h 425647"/>
              <a:gd name="connsiteX3" fmla="*/ 252710 w 809538"/>
              <a:gd name="connsiteY3" fmla="*/ 425647 h 425647"/>
              <a:gd name="connsiteX4" fmla="*/ 0 w 809538"/>
              <a:gd name="connsiteY4" fmla="*/ 382434 h 425647"/>
              <a:gd name="connsiteX5" fmla="*/ 0 w 809538"/>
              <a:gd name="connsiteY5" fmla="*/ 0 h 42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9538" h="425647">
                <a:moveTo>
                  <a:pt x="0" y="0"/>
                </a:moveTo>
                <a:lnTo>
                  <a:pt x="809538" y="0"/>
                </a:lnTo>
                <a:lnTo>
                  <a:pt x="809538" y="382434"/>
                </a:lnTo>
                <a:cubicBezTo>
                  <a:pt x="646062" y="382853"/>
                  <a:pt x="416186" y="425228"/>
                  <a:pt x="252710" y="425647"/>
                </a:cubicBezTo>
                <a:lnTo>
                  <a:pt x="0" y="38243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3" y="350837"/>
            <a:ext cx="4328297" cy="4830763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Berlin Sans FB" pitchFamily="34" charset="0"/>
              </a:rPr>
              <a:t>The Most </a:t>
            </a:r>
            <a:r>
              <a:rPr lang="en-US" sz="4800" dirty="0" smtClean="0">
                <a:latin typeface="Lucida Handwriting" pitchFamily="66" charset="0"/>
              </a:rPr>
              <a:t>SUCCESSFUL</a:t>
            </a:r>
            <a:r>
              <a:rPr lang="en-US" sz="5400" dirty="0" smtClean="0">
                <a:latin typeface="Lucida Handwriting" pitchFamily="66" charset="0"/>
              </a:rPr>
              <a:t> </a:t>
            </a:r>
            <a:r>
              <a:rPr lang="en-US" sz="6600" dirty="0" smtClean="0">
                <a:latin typeface="Berlin Sans FB" pitchFamily="34" charset="0"/>
              </a:rPr>
              <a:t>Silent Film </a:t>
            </a:r>
            <a:r>
              <a:rPr lang="en-US" sz="11500" dirty="0" smtClean="0">
                <a:latin typeface="Lucida Handwriting" pitchFamily="66" charset="0"/>
              </a:rPr>
              <a:t>EVER</a:t>
            </a:r>
            <a:endParaRPr lang="en-US" sz="7200" dirty="0"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22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5715000" cy="2438400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tx1"/>
                </a:solidFill>
                <a:latin typeface="Berlin Sans FB" pitchFamily="34" charset="0"/>
              </a:rPr>
              <a:t>Harlem </a:t>
            </a:r>
            <a:r>
              <a:rPr lang="en-US" sz="6000" b="1" dirty="0" smtClean="0">
                <a:solidFill>
                  <a:schemeClr val="tx1"/>
                </a:solidFill>
                <a:latin typeface="Berlin Sans FB" pitchFamily="34" charset="0"/>
              </a:rPr>
              <a:t>Renaissance</a:t>
            </a:r>
            <a:endParaRPr lang="en-US" sz="6000" b="1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0"/>
            <a:ext cx="5029200" cy="2971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dirty="0" smtClean="0">
                <a:latin typeface="Berlin Sans FB" pitchFamily="34" charset="0"/>
              </a:rPr>
              <a:t>African American</a:t>
            </a:r>
            <a:r>
              <a:rPr lang="en-US" sz="4000" dirty="0" smtClean="0">
                <a:latin typeface="Berlin Sans FB" pitchFamily="34" charset="0"/>
              </a:rPr>
              <a:t> intellectual movement</a:t>
            </a:r>
          </a:p>
          <a:p>
            <a:pPr marL="0" indent="0" algn="ctr">
              <a:buNone/>
            </a:pPr>
            <a:endParaRPr lang="en-US" sz="2800" dirty="0" smtClean="0">
              <a:latin typeface="Lucida Handwriting" pitchFamily="66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Lucida Handwriting" pitchFamily="66" charset="0"/>
              </a:rPr>
              <a:t>Literature, Poetry, </a:t>
            </a:r>
            <a:br>
              <a:rPr lang="en-US" sz="3600" dirty="0" smtClean="0">
                <a:latin typeface="Lucida Handwriting" pitchFamily="66" charset="0"/>
              </a:rPr>
            </a:br>
            <a:r>
              <a:rPr lang="en-US" sz="3600" dirty="0" smtClean="0">
                <a:latin typeface="Lucida Handwriting" pitchFamily="66" charset="0"/>
              </a:rPr>
              <a:t>Art, etc.</a:t>
            </a:r>
          </a:p>
        </p:txBody>
      </p:sp>
      <p:pic>
        <p:nvPicPr>
          <p:cNvPr id="22530" name="Picture 2" descr="http://upload.wikimedia.org/wikipedia/commons/thumb/f/fc/LangstonHughes.jpg/220px-LangstonHughes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33400"/>
            <a:ext cx="3200400" cy="466967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715000" y="5181600"/>
            <a:ext cx="3175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Berlin Sans FB" pitchFamily="34" charset="0"/>
                <a:hlinkClick r:id="rId4" action="ppaction://hlinkfile" tooltip="Langston Hughes"/>
              </a:rPr>
              <a:t>Langston Hughes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3200" i="1" dirty="0" smtClean="0">
                <a:latin typeface="Berlin Sans FB" pitchFamily="34" charset="0"/>
              </a:rPr>
              <a:t>novelist and poet</a:t>
            </a:r>
            <a:endParaRPr lang="en-US" sz="2800" i="1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nagit_PPT7D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>
            <a:hlinkClick r:id="rId3"/>
          </p:cNvPr>
          <p:cNvSpPr/>
          <p:nvPr/>
        </p:nvSpPr>
        <p:spPr>
          <a:xfrm>
            <a:off x="152400" y="5791200"/>
            <a:ext cx="16764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hlinkClick r:id="rId4"/>
          </p:cNvPr>
          <p:cNvSpPr/>
          <p:nvPr/>
        </p:nvSpPr>
        <p:spPr>
          <a:xfrm>
            <a:off x="1981200" y="5867400"/>
            <a:ext cx="32004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hlinkClick r:id="rId5"/>
          </p:cNvPr>
          <p:cNvSpPr/>
          <p:nvPr/>
        </p:nvSpPr>
        <p:spPr>
          <a:xfrm>
            <a:off x="5334000" y="5867400"/>
            <a:ext cx="3810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https://twimg0-a.akamaihd.net/profile_images/3371765864/f91ed7963e621b5e6ec887097e619d19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752600" cy="17526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hlinkClick r:id="rId7"/>
          </p:cNvPr>
          <p:cNvSpPr/>
          <p:nvPr/>
        </p:nvSpPr>
        <p:spPr>
          <a:xfrm>
            <a:off x="0" y="0"/>
            <a:ext cx="9144000" cy="4648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6.staticflickr.com/5064/5657162521_084efcfc5a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7" t="-194" r="-56"/>
          <a:stretch/>
        </p:blipFill>
        <p:spPr bwMode="auto">
          <a:xfrm>
            <a:off x="-1" y="0"/>
            <a:ext cx="9296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22238"/>
            <a:ext cx="5029200" cy="4830762"/>
          </a:xfrm>
        </p:spPr>
        <p:txBody>
          <a:bodyPr>
            <a:noAutofit/>
          </a:bodyPr>
          <a:lstStyle/>
          <a:p>
            <a:r>
              <a:rPr lang="en-US" sz="8800" dirty="0" smtClean="0">
                <a:ln w="28575">
                  <a:solidFill>
                    <a:schemeClr val="bg1"/>
                  </a:solidFill>
                </a:ln>
                <a:latin typeface="Berlin Sans FB Demi" pitchFamily="34" charset="0"/>
              </a:rPr>
              <a:t>But the </a:t>
            </a:r>
            <a:r>
              <a:rPr lang="en-US" sz="8800" dirty="0" smtClean="0">
                <a:latin typeface="Berlin Sans FB Demi" pitchFamily="34" charset="0"/>
              </a:rPr>
              <a:t/>
            </a:r>
            <a:br>
              <a:rPr lang="en-US" sz="8800" dirty="0" smtClean="0">
                <a:latin typeface="Berlin Sans FB Demi" pitchFamily="34" charset="0"/>
              </a:rPr>
            </a:br>
            <a:r>
              <a:rPr lang="en-US" sz="16600" dirty="0" smtClean="0">
                <a:ln w="2857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latin typeface="Lucida Handwriting" pitchFamily="66" charset="0"/>
              </a:rPr>
              <a:t>GAP</a:t>
            </a:r>
            <a:r>
              <a:rPr lang="en-US" sz="7200" dirty="0" smtClean="0">
                <a:latin typeface="Berlin Sans FB Demi" pitchFamily="34" charset="0"/>
              </a:rPr>
              <a:t/>
            </a:r>
            <a:br>
              <a:rPr lang="en-US" sz="7200" dirty="0" smtClean="0">
                <a:latin typeface="Berlin Sans FB Demi" pitchFamily="34" charset="0"/>
              </a:rPr>
            </a:br>
            <a:r>
              <a:rPr lang="en-US" sz="72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itchFamily="34" charset="0"/>
              </a:rPr>
              <a:t>widened</a:t>
            </a:r>
            <a:endParaRPr lang="en-US" sz="72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572000"/>
            <a:ext cx="2057400" cy="1554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4038600" cy="4724400"/>
          </a:xfrm>
        </p:spPr>
        <p:txBody>
          <a:bodyPr>
            <a:noAutofit/>
          </a:bodyPr>
          <a:lstStyle/>
          <a:p>
            <a:r>
              <a:rPr lang="en-US" sz="6600" dirty="0" smtClean="0">
                <a:ln w="28575">
                  <a:solidFill>
                    <a:schemeClr val="bg1"/>
                  </a:solidFill>
                </a:ln>
                <a:latin typeface="Berlin Sans FB Demi" pitchFamily="34" charset="0"/>
              </a:rPr>
              <a:t>Between </a:t>
            </a:r>
            <a:r>
              <a:rPr lang="en-US" sz="7200" dirty="0" smtClean="0">
                <a:ln w="28575">
                  <a:solidFill>
                    <a:schemeClr val="bg1"/>
                  </a:solidFill>
                </a:ln>
                <a:latin typeface="Berlin Sans FB Demi" pitchFamily="34" charset="0"/>
              </a:rPr>
              <a:t>the </a:t>
            </a:r>
            <a:r>
              <a:rPr lang="en-US" sz="7200" dirty="0" smtClean="0">
                <a:latin typeface="Berlin Sans FB Demi" pitchFamily="34" charset="0"/>
              </a:rPr>
              <a:t/>
            </a:r>
            <a:br>
              <a:rPr lang="en-US" sz="7200" dirty="0" smtClean="0">
                <a:latin typeface="Berlin Sans FB Demi" pitchFamily="34" charset="0"/>
              </a:rPr>
            </a:br>
            <a:r>
              <a:rPr lang="en-US" sz="8000" b="1" dirty="0" smtClean="0">
                <a:ln w="2857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latin typeface="Lucida Handwriting" pitchFamily="66" charset="0"/>
              </a:rPr>
              <a:t>HAVES</a:t>
            </a:r>
            <a: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itchFamily="34" charset="0"/>
              </a:rPr>
              <a:t/>
            </a:r>
            <a:br>
              <a:rPr lang="en-US" sz="60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itchFamily="34" charset="0"/>
              </a:rPr>
            </a:br>
            <a:endParaRPr lang="en-US" sz="6600" dirty="0"/>
          </a:p>
        </p:txBody>
      </p:sp>
      <p:pic>
        <p:nvPicPr>
          <p:cNvPr id="3074" name="Picture 2" descr="http://farm3.staticflickr.com/2199/2213162656_044924b3e0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4547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6550223"/>
            <a:ext cx="1765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Photo by </a:t>
            </a:r>
            <a:r>
              <a:rPr lang="en-US" sz="1400" dirty="0" smtClean="0">
                <a:solidFill>
                  <a:schemeClr val="bg1"/>
                </a:solidFill>
                <a:hlinkClick r:id="rId3"/>
              </a:rPr>
              <a:t>cadfael1979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1.staticflickr.com/88/244643619_df15fd84f1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r="2964"/>
          <a:stretch/>
        </p:blipFill>
        <p:spPr bwMode="auto">
          <a:xfrm>
            <a:off x="0" y="0"/>
            <a:ext cx="9144000" cy="686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3048000"/>
            <a:ext cx="4419600" cy="3810000"/>
          </a:xfrm>
        </p:spPr>
        <p:txBody>
          <a:bodyPr>
            <a:noAutofit/>
          </a:bodyPr>
          <a:lstStyle/>
          <a:p>
            <a:r>
              <a:rPr lang="en-US" sz="6600" dirty="0" smtClean="0">
                <a:ln w="28575">
                  <a:solidFill>
                    <a:schemeClr val="bg1"/>
                  </a:solidFill>
                </a:ln>
                <a:latin typeface="Berlin Sans FB Demi" pitchFamily="34" charset="0"/>
              </a:rPr>
              <a:t>And </a:t>
            </a:r>
            <a:r>
              <a:rPr lang="en-US" sz="7200" dirty="0" smtClean="0">
                <a:ln w="28575">
                  <a:solidFill>
                    <a:schemeClr val="bg1"/>
                  </a:solidFill>
                </a:ln>
                <a:latin typeface="Berlin Sans FB Demi" pitchFamily="34" charset="0"/>
              </a:rPr>
              <a:t>the </a:t>
            </a:r>
            <a:r>
              <a:rPr lang="en-US" sz="7200" dirty="0" smtClean="0">
                <a:latin typeface="Berlin Sans FB Demi" pitchFamily="34" charset="0"/>
              </a:rPr>
              <a:t/>
            </a:r>
            <a:br>
              <a:rPr lang="en-US" sz="7200" dirty="0" smtClean="0">
                <a:latin typeface="Berlin Sans FB Demi" pitchFamily="34" charset="0"/>
              </a:rPr>
            </a:br>
            <a:r>
              <a:rPr lang="en-US" sz="80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Lucida Handwriting" pitchFamily="66" charset="0"/>
              </a:rPr>
              <a:t>HAVE NOTS</a:t>
            </a:r>
            <a:endParaRPr lang="en-US" sz="6600" b="1" dirty="0">
              <a:ln w="28575">
                <a:solidFill>
                  <a:schemeClr val="tx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6550223"/>
            <a:ext cx="1217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Photo by </a:t>
            </a:r>
            <a:r>
              <a:rPr lang="en-US" sz="1400" dirty="0" smtClean="0">
                <a:solidFill>
                  <a:schemeClr val="bg1"/>
                </a:solidFill>
                <a:hlinkClick r:id="rId3"/>
              </a:rPr>
              <a:t>Rob!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arm8.staticflickr.com/7073/7216920538_1faa780696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8" r="26075"/>
          <a:stretch/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arm7.staticflickr.com/6207/6077328411_299aca1db3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" t="16683" r="26582" b="9352"/>
          <a:stretch/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>
                <a:ln w="571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latin typeface="Berlin Sans FB Demi" pitchFamily="34" charset="0"/>
              </a:rPr>
              <a:t>THE LOSERS</a:t>
            </a:r>
            <a:endParaRPr lang="en-US" sz="11500" dirty="0">
              <a:ln w="57150">
                <a:solidFill>
                  <a:schemeClr val="accent2">
                    <a:lumMod val="60000"/>
                    <a:lumOff val="40000"/>
                  </a:schemeClr>
                </a:solidFill>
              </a:ln>
              <a:latin typeface="Berlin Sans FB Dem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1973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by </a:t>
            </a:r>
            <a:r>
              <a:rPr lang="en-US" sz="1400" dirty="0" smtClean="0">
                <a:solidFill>
                  <a:schemeClr val="bg1"/>
                </a:solidFill>
                <a:hlinkClick r:id="rId4"/>
              </a:rPr>
              <a:t>United Nations Photo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45613" y="6550223"/>
            <a:ext cx="8983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by </a:t>
            </a:r>
            <a:r>
              <a:rPr lang="en-US" sz="1400" dirty="0" smtClean="0">
                <a:solidFill>
                  <a:schemeClr val="bg1"/>
                </a:solidFill>
                <a:hlinkClick r:id="rId5"/>
              </a:rPr>
              <a:t>Tymtoi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1" y="1905000"/>
            <a:ext cx="4533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latin typeface="Lucida Handwriting" pitchFamily="66" charset="0"/>
                <a:ea typeface="+mj-ea"/>
                <a:cs typeface="+mj-cs"/>
              </a:rPr>
              <a:t>Farmers</a:t>
            </a:r>
            <a:endParaRPr lang="en-US" sz="1600" dirty="0">
              <a:ln w="28575">
                <a:solidFill>
                  <a:schemeClr val="accent3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0100" y="4495800"/>
            <a:ext cx="4533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latin typeface="Lucida Handwriting" pitchFamily="66" charset="0"/>
                <a:ea typeface="+mj-ea"/>
                <a:cs typeface="+mj-cs"/>
              </a:rPr>
              <a:t>Laborers</a:t>
            </a:r>
            <a:endParaRPr lang="en-US" sz="1400" dirty="0">
              <a:ln w="28575">
                <a:solidFill>
                  <a:schemeClr val="accent1">
                    <a:lumMod val="40000"/>
                    <a:lumOff val="6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93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rivalry.com/wp-content/uploads/2013/03/ford-assembly-l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7086600" cy="2392362"/>
          </a:xfrm>
        </p:spPr>
        <p:txBody>
          <a:bodyPr>
            <a:noAutofit/>
          </a:bodyPr>
          <a:lstStyle/>
          <a:p>
            <a:r>
              <a:rPr lang="en-US" sz="8800" dirty="0">
                <a:ln w="57150">
                  <a:solidFill>
                    <a:schemeClr val="tx1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Henry</a:t>
            </a:r>
            <a:r>
              <a:rPr lang="en-US" sz="9600" dirty="0" smtClean="0">
                <a:ln w="57150">
                  <a:solidFill>
                    <a:schemeClr val="bg1"/>
                  </a:solidFill>
                </a:ln>
                <a:latin typeface="Berlin Sans FB Demi" pitchFamily="34" charset="0"/>
              </a:rPr>
              <a:t> </a:t>
            </a:r>
            <a:r>
              <a:rPr lang="en-US" sz="8800" dirty="0">
                <a:ln w="57150">
                  <a:solidFill>
                    <a:schemeClr val="tx1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Ford’s </a:t>
            </a:r>
            <a:r>
              <a:rPr lang="en-US" sz="8000" dirty="0" smtClean="0">
                <a:ln w="57150">
                  <a:solidFill>
                    <a:schemeClr val="tx1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Assembly </a:t>
            </a:r>
            <a:r>
              <a:rPr lang="en-US" sz="8000" dirty="0">
                <a:ln w="57150">
                  <a:solidFill>
                    <a:schemeClr val="tx1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3810000"/>
            <a:ext cx="5410200" cy="2819400"/>
          </a:xfrm>
          <a:solidFill>
            <a:schemeClr val="dk1">
              <a:alpha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71450" indent="0">
              <a:buNone/>
            </a:pPr>
            <a:r>
              <a:rPr lang="en-US" sz="4000" b="1" dirty="0" smtClean="0">
                <a:latin typeface="Berlin Sans FB Demi" pitchFamily="34" charset="0"/>
              </a:rPr>
              <a:t>More efficient (cheaper) production</a:t>
            </a:r>
          </a:p>
          <a:p>
            <a:pPr marL="171450" indent="0">
              <a:buNone/>
            </a:pPr>
            <a:endParaRPr lang="en-US" sz="1400" b="1" dirty="0">
              <a:latin typeface="Berlin Sans FB Demi" pitchFamily="34" charset="0"/>
            </a:endParaRPr>
          </a:p>
          <a:p>
            <a:pPr marL="171450" indent="0">
              <a:buNone/>
            </a:pPr>
            <a:r>
              <a:rPr lang="en-US" sz="4000" b="1" dirty="0" smtClean="0">
                <a:latin typeface="Berlin Sans FB Demi" pitchFamily="34" charset="0"/>
              </a:rPr>
              <a:t>Less need for </a:t>
            </a:r>
            <a:br>
              <a:rPr lang="en-US" sz="4000" b="1" dirty="0" smtClean="0">
                <a:latin typeface="Berlin Sans FB Demi" pitchFamily="34" charset="0"/>
              </a:rPr>
            </a:br>
            <a:r>
              <a:rPr lang="en-US" sz="4000" b="1" dirty="0" smtClean="0">
                <a:latin typeface="Berlin Sans FB Demi" pitchFamily="34" charset="0"/>
              </a:rPr>
              <a:t>skilled laborers</a:t>
            </a:r>
            <a:endParaRPr lang="en-US" sz="4000" b="1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1910Ford-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9"/>
          <a:stretch/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5562600" cy="1905000"/>
          </a:xfrm>
        </p:spPr>
        <p:txBody>
          <a:bodyPr>
            <a:noAutofit/>
          </a:bodyPr>
          <a:lstStyle/>
          <a:p>
            <a:r>
              <a:rPr lang="en-US" sz="6600" dirty="0" smtClean="0">
                <a:ln w="28575">
                  <a:solidFill>
                    <a:schemeClr val="bg1"/>
                  </a:solidFill>
                </a:ln>
                <a:latin typeface="Berlin Sans FB" pitchFamily="34" charset="0"/>
              </a:rPr>
              <a:t>The Decade of </a:t>
            </a:r>
            <a:r>
              <a:rPr lang="en-US" sz="6000" dirty="0" smtClean="0">
                <a:ln w="28575">
                  <a:solidFill>
                    <a:schemeClr val="bg1"/>
                  </a:solidFill>
                </a:ln>
                <a:latin typeface="Berlin Sans FB" pitchFamily="34" charset="0"/>
              </a:rPr>
              <a:t>the Automobile</a:t>
            </a:r>
            <a:endParaRPr lang="en-US" sz="6000" dirty="0">
              <a:ln w="28575">
                <a:solidFill>
                  <a:schemeClr val="bg1"/>
                </a:solidFill>
              </a:ln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5562600"/>
            <a:ext cx="41148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Berlin Sans FB" pitchFamily="34" charset="0"/>
              </a:rPr>
              <a:t>Ford Model T</a:t>
            </a:r>
            <a:endParaRPr lang="en-US" sz="5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ulture20s30s.wikispaces.com/file/view/radios.ju.jpg/301648004/radios.j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47800"/>
            <a:ext cx="5025905" cy="514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musingsonentropy.files.wordpress.com/2013/01/3243161746_66490c03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05" y="1453649"/>
            <a:ext cx="4118096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>
            <a:noAutofit/>
          </a:bodyPr>
          <a:lstStyle/>
          <a:p>
            <a:r>
              <a:rPr lang="en-US" sz="8800" dirty="0" smtClean="0">
                <a:ln w="57150">
                  <a:solidFill>
                    <a:schemeClr val="tx1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Mass Production</a:t>
            </a:r>
            <a:endParaRPr lang="en-US" sz="8000" dirty="0">
              <a:ln w="57150">
                <a:solidFill>
                  <a:schemeClr val="tx1"/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5849"/>
            <a:ext cx="9144000" cy="838200"/>
          </a:xfrm>
          <a:solidFill>
            <a:schemeClr val="dk1">
              <a:alpha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71450" indent="0" algn="ctr">
              <a:buNone/>
            </a:pPr>
            <a:r>
              <a:rPr lang="en-US" sz="4800" b="1" dirty="0" smtClean="0">
                <a:latin typeface="Lucida Handwriting" pitchFamily="66" charset="0"/>
              </a:rPr>
              <a:t>Radios  &amp; Refrigerators</a:t>
            </a:r>
            <a:endParaRPr lang="en-US" sz="4800" b="1" dirty="0"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RedScare">
      <a:dk1>
        <a:sysClr val="windowText" lastClr="000000"/>
      </a:dk1>
      <a:lt1>
        <a:sysClr val="window" lastClr="FFFFFF"/>
      </a:lt1>
      <a:dk2>
        <a:srgbClr val="2F2D2E"/>
      </a:dk2>
      <a:lt2>
        <a:srgbClr val="F8EDCD"/>
      </a:lt2>
      <a:accent1>
        <a:srgbClr val="DA3023"/>
      </a:accent1>
      <a:accent2>
        <a:srgbClr val="FFFFFF"/>
      </a:accent2>
      <a:accent3>
        <a:srgbClr val="4A0A0A"/>
      </a:accent3>
      <a:accent4>
        <a:srgbClr val="711009"/>
      </a:accent4>
      <a:accent5>
        <a:srgbClr val="DA3023"/>
      </a:accent5>
      <a:accent6>
        <a:srgbClr val="DA3023"/>
      </a:accent6>
      <a:hlink>
        <a:srgbClr val="DA3023"/>
      </a:hlink>
      <a:folHlink>
        <a:srgbClr val="4A0A0A"/>
      </a:folHlink>
    </a:clrScheme>
    <a:fontScheme name="1920s">
      <a:majorFont>
        <a:latin typeface="Limelight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le">
  <a:themeElements>
    <a:clrScheme name="Custom 6">
      <a:dk1>
        <a:sysClr val="windowText" lastClr="000000"/>
      </a:dk1>
      <a:lt1>
        <a:sysClr val="window" lastClr="FFFFFF"/>
      </a:lt1>
      <a:dk2>
        <a:srgbClr val="C1C1C1"/>
      </a:dk2>
      <a:lt2>
        <a:srgbClr val="666666"/>
      </a:lt2>
      <a:accent1>
        <a:srgbClr val="FF0000"/>
      </a:accent1>
      <a:accent2>
        <a:srgbClr val="FFFFFF"/>
      </a:accent2>
      <a:accent3>
        <a:srgbClr val="FF0000"/>
      </a:accent3>
      <a:accent4>
        <a:srgbClr val="FF0000"/>
      </a:accent4>
      <a:accent5>
        <a:srgbClr val="FF0000"/>
      </a:accent5>
      <a:accent6>
        <a:srgbClr val="FF0000"/>
      </a:accent6>
      <a:hlink>
        <a:srgbClr val="FF0000"/>
      </a:hlink>
      <a:folHlink>
        <a:srgbClr val="FF0000"/>
      </a:folHlink>
    </a:clrScheme>
    <a:fontScheme name="1920s_1">
      <a:majorFont>
        <a:latin typeface="Limelight"/>
        <a:ea typeface=""/>
        <a:cs typeface=""/>
      </a:majorFont>
      <a:minorFont>
        <a:latin typeface="Corbel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RedScare">
    <a:dk1>
      <a:sysClr val="windowText" lastClr="000000"/>
    </a:dk1>
    <a:lt1>
      <a:sysClr val="window" lastClr="FFFFFF"/>
    </a:lt1>
    <a:dk2>
      <a:srgbClr val="2F2D2E"/>
    </a:dk2>
    <a:lt2>
      <a:srgbClr val="F8EDCD"/>
    </a:lt2>
    <a:accent1>
      <a:srgbClr val="DA3023"/>
    </a:accent1>
    <a:accent2>
      <a:srgbClr val="FFFFFF"/>
    </a:accent2>
    <a:accent3>
      <a:srgbClr val="4A0A0A"/>
    </a:accent3>
    <a:accent4>
      <a:srgbClr val="711009"/>
    </a:accent4>
    <a:accent5>
      <a:srgbClr val="DA3023"/>
    </a:accent5>
    <a:accent6>
      <a:srgbClr val="DA3023"/>
    </a:accent6>
    <a:hlink>
      <a:srgbClr val="DA3023"/>
    </a:hlink>
    <a:folHlink>
      <a:srgbClr val="4A0A0A"/>
    </a:folHlink>
  </a:clrScheme>
</a:themeOverride>
</file>

<file path=ppt/theme/themeOverride5.xml><?xml version="1.0" encoding="utf-8"?>
<a:themeOverride xmlns:a="http://schemas.openxmlformats.org/drawingml/2006/main">
  <a:clrScheme name="RedScare">
    <a:dk1>
      <a:sysClr val="windowText" lastClr="000000"/>
    </a:dk1>
    <a:lt1>
      <a:sysClr val="window" lastClr="FFFFFF"/>
    </a:lt1>
    <a:dk2>
      <a:srgbClr val="2F2D2E"/>
    </a:dk2>
    <a:lt2>
      <a:srgbClr val="F8EDCD"/>
    </a:lt2>
    <a:accent1>
      <a:srgbClr val="DA3023"/>
    </a:accent1>
    <a:accent2>
      <a:srgbClr val="FFFFFF"/>
    </a:accent2>
    <a:accent3>
      <a:srgbClr val="4A0A0A"/>
    </a:accent3>
    <a:accent4>
      <a:srgbClr val="711009"/>
    </a:accent4>
    <a:accent5>
      <a:srgbClr val="DA3023"/>
    </a:accent5>
    <a:accent6>
      <a:srgbClr val="DA3023"/>
    </a:accent6>
    <a:hlink>
      <a:srgbClr val="DA3023"/>
    </a:hlink>
    <a:folHlink>
      <a:srgbClr val="4A0A0A"/>
    </a:folHlink>
  </a:clrScheme>
</a:themeOverride>
</file>

<file path=ppt/theme/themeOverride6.xml><?xml version="1.0" encoding="utf-8"?>
<a:themeOverride xmlns:a="http://schemas.openxmlformats.org/drawingml/2006/main">
  <a:clrScheme name="RedScare">
    <a:dk1>
      <a:sysClr val="windowText" lastClr="000000"/>
    </a:dk1>
    <a:lt1>
      <a:sysClr val="window" lastClr="FFFFFF"/>
    </a:lt1>
    <a:dk2>
      <a:srgbClr val="2F2D2E"/>
    </a:dk2>
    <a:lt2>
      <a:srgbClr val="F8EDCD"/>
    </a:lt2>
    <a:accent1>
      <a:srgbClr val="DA3023"/>
    </a:accent1>
    <a:accent2>
      <a:srgbClr val="FFFFFF"/>
    </a:accent2>
    <a:accent3>
      <a:srgbClr val="4A0A0A"/>
    </a:accent3>
    <a:accent4>
      <a:srgbClr val="711009"/>
    </a:accent4>
    <a:accent5>
      <a:srgbClr val="DA3023"/>
    </a:accent5>
    <a:accent6>
      <a:srgbClr val="DA3023"/>
    </a:accent6>
    <a:hlink>
      <a:srgbClr val="DA3023"/>
    </a:hlink>
    <a:folHlink>
      <a:srgbClr val="4A0A0A"/>
    </a:folHlink>
  </a:clrScheme>
</a:themeOverride>
</file>

<file path=ppt/theme/themeOverride7.xml><?xml version="1.0" encoding="utf-8"?>
<a:themeOverride xmlns:a="http://schemas.openxmlformats.org/drawingml/2006/main">
  <a:clrScheme name="RedScare">
    <a:dk1>
      <a:sysClr val="windowText" lastClr="000000"/>
    </a:dk1>
    <a:lt1>
      <a:sysClr val="window" lastClr="FFFFFF"/>
    </a:lt1>
    <a:dk2>
      <a:srgbClr val="2F2D2E"/>
    </a:dk2>
    <a:lt2>
      <a:srgbClr val="F8EDCD"/>
    </a:lt2>
    <a:accent1>
      <a:srgbClr val="DA3023"/>
    </a:accent1>
    <a:accent2>
      <a:srgbClr val="FFFFFF"/>
    </a:accent2>
    <a:accent3>
      <a:srgbClr val="4A0A0A"/>
    </a:accent3>
    <a:accent4>
      <a:srgbClr val="711009"/>
    </a:accent4>
    <a:accent5>
      <a:srgbClr val="DA3023"/>
    </a:accent5>
    <a:accent6>
      <a:srgbClr val="DA3023"/>
    </a:accent6>
    <a:hlink>
      <a:srgbClr val="DA3023"/>
    </a:hlink>
    <a:folHlink>
      <a:srgbClr val="4A0A0A"/>
    </a:folHlink>
  </a:clrScheme>
</a:themeOverride>
</file>

<file path=ppt/theme/themeOverride8.xml><?xml version="1.0" encoding="utf-8"?>
<a:themeOverride xmlns:a="http://schemas.openxmlformats.org/drawingml/2006/main">
  <a:clrScheme name="RedScare">
    <a:dk1>
      <a:sysClr val="windowText" lastClr="000000"/>
    </a:dk1>
    <a:lt1>
      <a:sysClr val="window" lastClr="FFFFFF"/>
    </a:lt1>
    <a:dk2>
      <a:srgbClr val="2F2D2E"/>
    </a:dk2>
    <a:lt2>
      <a:srgbClr val="F8EDCD"/>
    </a:lt2>
    <a:accent1>
      <a:srgbClr val="DA3023"/>
    </a:accent1>
    <a:accent2>
      <a:srgbClr val="FFFFFF"/>
    </a:accent2>
    <a:accent3>
      <a:srgbClr val="4A0A0A"/>
    </a:accent3>
    <a:accent4>
      <a:srgbClr val="711009"/>
    </a:accent4>
    <a:accent5>
      <a:srgbClr val="DA3023"/>
    </a:accent5>
    <a:accent6>
      <a:srgbClr val="DA3023"/>
    </a:accent6>
    <a:hlink>
      <a:srgbClr val="DA3023"/>
    </a:hlink>
    <a:folHlink>
      <a:srgbClr val="4A0A0A"/>
    </a:folHlink>
  </a:clrScheme>
</a:themeOverride>
</file>

<file path=ppt/theme/themeOverride9.xml><?xml version="1.0" encoding="utf-8"?>
<a:themeOverride xmlns:a="http://schemas.openxmlformats.org/drawingml/2006/main">
  <a:clrScheme name="RedScare">
    <a:dk1>
      <a:sysClr val="windowText" lastClr="000000"/>
    </a:dk1>
    <a:lt1>
      <a:sysClr val="window" lastClr="FFFFFF"/>
    </a:lt1>
    <a:dk2>
      <a:srgbClr val="2F2D2E"/>
    </a:dk2>
    <a:lt2>
      <a:srgbClr val="F8EDCD"/>
    </a:lt2>
    <a:accent1>
      <a:srgbClr val="DA3023"/>
    </a:accent1>
    <a:accent2>
      <a:srgbClr val="FFFFFF"/>
    </a:accent2>
    <a:accent3>
      <a:srgbClr val="4A0A0A"/>
    </a:accent3>
    <a:accent4>
      <a:srgbClr val="711009"/>
    </a:accent4>
    <a:accent5>
      <a:srgbClr val="DA3023"/>
    </a:accent5>
    <a:accent6>
      <a:srgbClr val="DA3023"/>
    </a:accent6>
    <a:hlink>
      <a:srgbClr val="DA3023"/>
    </a:hlink>
    <a:folHlink>
      <a:srgbClr val="4A0A0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2763</TotalTime>
  <Words>217</Words>
  <Application>Microsoft Office PowerPoint</Application>
  <PresentationFormat>On-screen Show (4:3)</PresentationFormat>
  <Paragraphs>64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Berlin Sans FB</vt:lpstr>
      <vt:lpstr>Wingdings</vt:lpstr>
      <vt:lpstr>Wingdings 2</vt:lpstr>
      <vt:lpstr>Calibri</vt:lpstr>
      <vt:lpstr>Lucida Handwriting</vt:lpstr>
      <vt:lpstr>Limelight</vt:lpstr>
      <vt:lpstr>Wingdings 3</vt:lpstr>
      <vt:lpstr>Berlin Sans FB Demi</vt:lpstr>
      <vt:lpstr>Corbel</vt:lpstr>
      <vt:lpstr>Office Theme</vt:lpstr>
      <vt:lpstr>1_Office Theme</vt:lpstr>
      <vt:lpstr>Module</vt:lpstr>
      <vt:lpstr>The 1920s</vt:lpstr>
      <vt:lpstr>BOOMING  Economy</vt:lpstr>
      <vt:lpstr>But the  GAP widened</vt:lpstr>
      <vt:lpstr>Between the  HAVES </vt:lpstr>
      <vt:lpstr>And the  HAVE NOTS</vt:lpstr>
      <vt:lpstr>THE LOSERS</vt:lpstr>
      <vt:lpstr>Henry Ford’s Assembly Line</vt:lpstr>
      <vt:lpstr>The Decade of the Automobile</vt:lpstr>
      <vt:lpstr>Mass Production</vt:lpstr>
      <vt:lpstr>Electrical Appliances</vt:lpstr>
      <vt:lpstr>PowerPoint Presentation</vt:lpstr>
      <vt:lpstr>PowerPoint Presentation</vt:lpstr>
      <vt:lpstr>Installment Plan</vt:lpstr>
      <vt:lpstr>PowerPoint Presentation</vt:lpstr>
      <vt:lpstr> Buy NOW  </vt:lpstr>
      <vt:lpstr>DEBT</vt:lpstr>
      <vt:lpstr>The Great  Migration</vt:lpstr>
      <vt:lpstr>Black % of Population </vt:lpstr>
      <vt:lpstr>PowerPoint Presentation</vt:lpstr>
      <vt:lpstr>PowerPoint Presentation</vt:lpstr>
      <vt:lpstr>PowerPoint Presentation</vt:lpstr>
      <vt:lpstr>Black % of Population </vt:lpstr>
      <vt:lpstr>Black % of Population </vt:lpstr>
      <vt:lpstr>JAZZ</vt:lpstr>
      <vt:lpstr>JAZZ</vt:lpstr>
      <vt:lpstr>But Racial stereotypes still persisted.</vt:lpstr>
      <vt:lpstr>The Most SUCCESSFUL Silent Film EVER</vt:lpstr>
      <vt:lpstr>Harlem Renaissance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1920s Economics and Culture (USHC 6.1)</dc:title>
  <dc:creator>Tom Richey</dc:creator>
  <cp:lastModifiedBy>Tom Richey</cp:lastModifiedBy>
  <cp:revision>20</cp:revision>
  <dcterms:created xsi:type="dcterms:W3CDTF">2013-04-06T16:11:57Z</dcterms:created>
  <dcterms:modified xsi:type="dcterms:W3CDTF">2013-04-08T15:03:01Z</dcterms:modified>
</cp:coreProperties>
</file>