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757" r:id="rId2"/>
  </p:sldMasterIdLst>
  <p:notesMasterIdLst>
    <p:notesMasterId r:id="rId53"/>
  </p:notesMasterIdLst>
  <p:sldIdLst>
    <p:sldId id="501" r:id="rId3"/>
    <p:sldId id="297" r:id="rId4"/>
    <p:sldId id="466" r:id="rId5"/>
    <p:sldId id="298" r:id="rId6"/>
    <p:sldId id="467" r:id="rId7"/>
    <p:sldId id="495" r:id="rId8"/>
    <p:sldId id="493" r:id="rId9"/>
    <p:sldId id="494" r:id="rId10"/>
    <p:sldId id="299" r:id="rId11"/>
    <p:sldId id="482" r:id="rId12"/>
    <p:sldId id="302" r:id="rId13"/>
    <p:sldId id="304" r:id="rId14"/>
    <p:sldId id="305" r:id="rId15"/>
    <p:sldId id="308" r:id="rId16"/>
    <p:sldId id="468" r:id="rId17"/>
    <p:sldId id="469" r:id="rId18"/>
    <p:sldId id="471" r:id="rId19"/>
    <p:sldId id="496" r:id="rId20"/>
    <p:sldId id="461" r:id="rId21"/>
    <p:sldId id="474" r:id="rId22"/>
    <p:sldId id="497" r:id="rId23"/>
    <p:sldId id="473" r:id="rId24"/>
    <p:sldId id="503" r:id="rId25"/>
    <p:sldId id="472" r:id="rId26"/>
    <p:sldId id="486" r:id="rId27"/>
    <p:sldId id="488" r:id="rId28"/>
    <p:sldId id="487" r:id="rId29"/>
    <p:sldId id="485" r:id="rId30"/>
    <p:sldId id="500" r:id="rId31"/>
    <p:sldId id="476" r:id="rId32"/>
    <p:sldId id="477" r:id="rId33"/>
    <p:sldId id="478" r:id="rId34"/>
    <p:sldId id="462" r:id="rId35"/>
    <p:sldId id="483" r:id="rId36"/>
    <p:sldId id="492" r:id="rId37"/>
    <p:sldId id="307" r:id="rId38"/>
    <p:sldId id="309" r:id="rId39"/>
    <p:sldId id="502" r:id="rId40"/>
    <p:sldId id="480" r:id="rId41"/>
    <p:sldId id="311" r:id="rId42"/>
    <p:sldId id="498" r:id="rId43"/>
    <p:sldId id="499" r:id="rId44"/>
    <p:sldId id="489" r:id="rId45"/>
    <p:sldId id="479" r:id="rId46"/>
    <p:sldId id="484" r:id="rId47"/>
    <p:sldId id="310" r:id="rId48"/>
    <p:sldId id="490" r:id="rId49"/>
    <p:sldId id="470" r:id="rId50"/>
    <p:sldId id="491" r:id="rId51"/>
    <p:sldId id="504" r:id="rId52"/>
  </p:sldIdLst>
  <p:sldSz cx="9144000" cy="6858000" type="screen4x3"/>
  <p:notesSz cx="6858000" cy="9144000"/>
  <p:embeddedFontLst>
    <p:embeddedFont>
      <p:font typeface="UnZialish" panose="020B0604020202020204"/>
      <p:regular r:id="rId54"/>
    </p:embeddedFont>
    <p:embeddedFont>
      <p:font typeface="CapitalisTypOasis" panose="02000605090000020004" pitchFamily="2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5" autoAdjust="0"/>
    <p:restoredTop sz="90231" autoAdjust="0"/>
  </p:normalViewPr>
  <p:slideViewPr>
    <p:cSldViewPr>
      <p:cViewPr varScale="1">
        <p:scale>
          <a:sx n="79" d="100"/>
          <a:sy n="79" d="100"/>
        </p:scale>
        <p:origin x="11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6AD67-680E-4B02-8D08-1507601F241C}" type="datetimeFigureOut">
              <a:rPr lang="en-US" smtClean="0"/>
              <a:pPr/>
              <a:t>7/28/2014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76A78-697A-4AD0-9306-306629412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1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2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59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1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6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1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2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5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42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5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7/28/2014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7/28/2014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Istanbul_-_Museo_archeol._-_Alessandro_Magno_(firmata_Menas)_-_sec._III_a.C._-_da_Magnesia_-_Foto_G._Dall'Orto_28-5-2006_0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://commons.wikimedia.org/wiki/User:Fabienkhan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hyperlink" Target="http://en.wikipedia.org/wiki/User:Magrippa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png"/><Relationship Id="rId7" Type="http://schemas.openxmlformats.org/officeDocument/2006/relationships/slide" Target="slide3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5.xml"/><Relationship Id="rId4" Type="http://schemas.openxmlformats.org/officeDocument/2006/relationships/hyperlink" Target="http://www.emersonkent.com/map_archive/alexander_the_great_conquests.htm" TargetMode="Externa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slide" Target="slide16.xml"/><Relationship Id="rId9" Type="http://schemas.openxmlformats.org/officeDocument/2006/relationships/hyperlink" Target="Decisive%20Battles/Gaugamela/Granicus%20and%20Issus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slide" Target="slide1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file:///D:\Global%20Studies%20I\Part%204%20-%20Ancient%20Greece\Horse%20Neighing.mp3" TargetMode="External"/><Relationship Id="rId7" Type="http://schemas.openxmlformats.org/officeDocument/2006/relationships/image" Target="../media/image21.png"/><Relationship Id="rId2" Type="http://schemas.microsoft.com/office/2007/relationships/media" Target="file:///D:\Global%20Studies%20I\Part%204%20-%20Ancient%20Greece\Horse%20Neighing.mp3" TargetMode="Externa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en.wikipedia.org/wiki/Bucephalus" TargetMode="Externa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file:///D:\Global%20Studies%20I\Part%204%20-%20Ancient%20Greece\Horse%20Galloping.mp3" TargetMode="External"/><Relationship Id="rId7" Type="http://schemas.openxmlformats.org/officeDocument/2006/relationships/hyperlink" Target="http://www.blogger.com/profile/06239377268695489971" TargetMode="External"/><Relationship Id="rId2" Type="http://schemas.microsoft.com/office/2007/relationships/media" Target="file:///D:\Global%20Studies%20I\Part%204%20-%20Ancient%20Greece\Horse%20Galloping.mp3" TargetMode="Externa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file:///D:\Global%20Studies%20I\Part%204%20-%20Ancient%20Greece\Rage%20of%20Blades.mp3" TargetMode="External"/><Relationship Id="rId7" Type="http://schemas.openxmlformats.org/officeDocument/2006/relationships/hyperlink" Target="http://en.wikipedia.org/wiki/Gordian_Knot" TargetMode="External"/><Relationship Id="rId2" Type="http://schemas.microsoft.com/office/2007/relationships/media" Target="file:///D:\Global%20Studies%20I\Part%204%20-%20Ancient%20Greece\Rage%20of%20Blades.mp3" TargetMode="Externa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en.wikipedia.org/wiki/User:Magripp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://www.laphamsquarterly.org/visual/charts-graphs/8-wounds-sustained-by-alexander-the-great.ph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Decisive%20Battles/Gaugamela/Alexander%20in%20Egypt.wmv" TargetMode="External"/><Relationship Id="rId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://www.flickr.com/photos/tronic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hyperlink" Target="http://www.britishmuseum.org/explore/highlights/highlight_objects/cm/s/coin_with_head_of_alexander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commons.wikimedia.org/wiki/User:Marsya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8.png"/><Relationship Id="rId5" Type="http://schemas.openxmlformats.org/officeDocument/2006/relationships/slide" Target="slide3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18.png"/><Relationship Id="rId4" Type="http://schemas.openxmlformats.org/officeDocument/2006/relationships/hyperlink" Target="Decisive%20Battles/Gaugamela/Gaugamela%20Battle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ythoto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18.png"/><Relationship Id="rId5" Type="http://schemas.openxmlformats.org/officeDocument/2006/relationships/hyperlink" Target="Decisive%20Battles/Gaugamela/Gaugamela%20Battle.wmv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slide" Target="slide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Decisive%20Battles/Gaugamela/Death%20of%20Alexander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gallery/album/galaxy/pr2012010a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hyperlink" Target="http://de.wikipedia.org/wiki/Benutzer:Captain_Bloo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://de.wikipedia.org/wiki/Benutzer:Captain_Bloo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://commons.wikimedia.org/wiki/User:Yair-hakla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51.wmf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21.png"/><Relationship Id="rId4" Type="http://schemas.openxmlformats.org/officeDocument/2006/relationships/hyperlink" Target="http://en.wikipedia.org/wiki/Septuagint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jxWzdk1eiA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rsya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hyperlink" Target="https://www.facebook.com/pages/Tom-Richey/14074617563" TargetMode="External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hyperlink" Target="http://www.youtube.com/tomforamerica" TargetMode="External"/><Relationship Id="rId5" Type="http://schemas.openxmlformats.org/officeDocument/2006/relationships/hyperlink" Target="http://www.tomrichey.net/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hyperlink" Target="http://twitter.com/tomriche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rsya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rsya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hyperlink" Target="http://commons.wikimedia.org/wiki/User:Sting" TargetMode="External"/><Relationship Id="rId4" Type="http://schemas.openxmlformats.org/officeDocument/2006/relationships/hyperlink" Target="http://classics.mit.edu/Plutarch/demosth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3/38/Istanbul_-_Museo_archeol._-_Alessandro_Magno_%28firmata_Menas%29_-_sec._III_a.C._-_da_Magnesia_-_Foto_G._Dall%27Orto_28-5-2006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4000" b="520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6096000" cy="2057400"/>
          </a:xfrm>
          <a:noFill/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Alexander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nZialish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6477001"/>
            <a:ext cx="2958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2"/>
                </a:solidFill>
              </a:rPr>
              <a:t>Photo Credit:  </a:t>
            </a:r>
            <a:r>
              <a:rPr lang="en-US" sz="1200" dirty="0">
                <a:solidFill>
                  <a:schemeClr val="accent2"/>
                </a:solidFill>
                <a:hlinkClick r:id="rId3" tooltip="User:G.dallorto"/>
              </a:rPr>
              <a:t>Giovanni Dall'Orto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5850" y="1447800"/>
            <a:ext cx="4248150" cy="321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the </a:t>
            </a:r>
            <a:br>
              <a:rPr lang="en-US" sz="1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Great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3/Map_achaemenid_empire_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r="62020" b="545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733800" cy="19812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Philip’s</a:t>
            </a:r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Plan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914400"/>
            <a:ext cx="1905000" cy="15240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000" b="1" i="1" dirty="0" smtClean="0">
                <a:solidFill>
                  <a:schemeClr val="bg1"/>
                </a:solidFill>
              </a:rPr>
              <a:t>Unite Greece by invading Persia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81000" y="3429000"/>
            <a:ext cx="3124200" cy="2971800"/>
          </a:xfrm>
          <a:prstGeom prst="donut">
            <a:avLst>
              <a:gd name="adj" fmla="val 6763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601200" y="0"/>
            <a:ext cx="3194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>
          <a:xfrm>
            <a:off x="4191000" y="3810000"/>
            <a:ext cx="3657600" cy="20574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17933" y="6550223"/>
            <a:ext cx="2026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5" tooltip="User:Fabienkhan"/>
              </a:rPr>
              <a:t>Map Credit:  Fabienkhan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1402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e/e5/Filip_II_Macedon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16" y="0"/>
            <a:ext cx="4752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  <a:solidFill>
            <a:schemeClr val="bg1">
              <a:alpha val="75000"/>
            </a:schemeClr>
          </a:solidFill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</a:rPr>
              <a:t>ASSASSINATED</a:t>
            </a:r>
            <a:endParaRPr lang="en-US" sz="6600" b="1" dirty="0">
              <a:ln/>
              <a:solidFill>
                <a:schemeClr val="accent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4951274"/>
            <a:ext cx="4495800" cy="17543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4300"/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Philip’s plan would be carried out by his son, Alexander.</a:t>
            </a:r>
            <a:endParaRPr lang="en-US" sz="36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88" y="6550223"/>
            <a:ext cx="1953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 </a:t>
            </a:r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5" tooltip="en:User:Magrippa"/>
              </a:rPr>
              <a:t>Magrippa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Alexander the Great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800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King of Macedon</a:t>
            </a:r>
          </a:p>
          <a:p>
            <a:pPr lvl="1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(336-323 B.C.)</a:t>
            </a:r>
          </a:p>
          <a:p>
            <a:pPr>
              <a:buNone/>
            </a:pPr>
            <a:endParaRPr lang="en-US" sz="4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Conqueror</a:t>
            </a: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Explorer</a:t>
            </a: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Cultural Ambassador</a:t>
            </a:r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5800" y="2286000"/>
            <a:ext cx="4326558" cy="298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760" y="0"/>
            <a:ext cx="8852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20574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Alexander’s Conquests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324600"/>
            <a:ext cx="64008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hlinkClick r:id="rId4"/>
              </a:rPr>
              <a:t>http://www.emersonkent.com/map_archive/alexander_the_great_conquests.htm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09600" y="2209800"/>
            <a:ext cx="2514600" cy="18288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04800" y="4191000"/>
            <a:ext cx="2438400" cy="17526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276600" y="3276600"/>
            <a:ext cx="3429000" cy="25908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924800" y="5943600"/>
            <a:ext cx="942975" cy="7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ttle Icon.png">
            <a:hlinkClick r:id="rId4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6200" y="22098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2819400"/>
            <a:ext cx="19050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Granicus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3236893"/>
            <a:ext cx="2698662" cy="954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Gordian Knot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2210" name="Picture 2" descr="C:\Users\Tom\AppData\Local\Microsoft\Windows\Temporary Internet Files\Content.IE5\55P82POS\MP900386756[1]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665435">
            <a:off x="5907768" y="2732576"/>
            <a:ext cx="1281869" cy="9144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Battle Icon.png">
            <a:hlinkClick r:id="rId8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600" y="48768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7620000" y="5486400"/>
            <a:ext cx="15240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Issus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9052" y="457201"/>
            <a:ext cx="137762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softEdge rad="63500"/>
          </a:effectLst>
        </p:spPr>
      </p:pic>
      <p:pic>
        <p:nvPicPr>
          <p:cNvPr id="14" name="Picture 2" descr="C:\Users\Tom\AppData\Local\Microsoft\Windows\Temporary Internet Files\Content.IE5\1IYVTH2R\MC900432637[1]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0500" y="152400"/>
            <a:ext cx="1104900" cy="1104900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323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6096000" y="4343400"/>
            <a:ext cx="1905000" cy="12954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4453437" cy="15541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Companion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Cavalry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3147"/>
          <a:stretch/>
        </p:blipFill>
        <p:spPr bwMode="auto">
          <a:xfrm>
            <a:off x="4453439" y="0"/>
            <a:ext cx="46905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050" y="5772958"/>
            <a:ext cx="3714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Alexander taming his horse, </a:t>
            </a:r>
            <a:r>
              <a:rPr lang="en-US" sz="24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Bucephalus</a:t>
            </a:r>
            <a:endParaRPr lang="en-US" sz="2400" b="1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2477631"/>
            <a:ext cx="3867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Alexander personally commanded his </a:t>
            </a:r>
            <a:r>
              <a:rPr lang="en-US" sz="2800" b="1" i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Companion Cavalry</a:t>
            </a:r>
            <a:r>
              <a:rPr lang="en-US" sz="28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placing himself in the thick of every battle.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10" descr="Wikipedia-logo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29000" y="5772958"/>
            <a:ext cx="762000" cy="762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Horse Neigh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4fLTqsuQox8/ShTOb6tmGaI/AAAAAAAAB_g/Glc8PhPfqVI/s1600/Thessalian+Cavalry+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orse Gallop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6250" y="2817674"/>
            <a:ext cx="3638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3600" b="1" i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Companions</a:t>
            </a:r>
            <a:r>
              <a:rPr lang="en-US" sz="36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charged in a </a:t>
            </a:r>
            <a:r>
              <a:rPr lang="en-US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wedge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formation.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" y="76200"/>
            <a:ext cx="4495798" cy="15541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Companion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Cavalry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3487" y="6201370"/>
            <a:ext cx="2675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Photo:  </a:t>
            </a:r>
            <a:r>
              <a:rPr lang="en-US" sz="2000" dirty="0">
                <a:hlinkClick r:id="rId7"/>
              </a:rPr>
              <a:t>Scott </a:t>
            </a:r>
            <a:r>
              <a:rPr lang="en-US" sz="2000" dirty="0" err="1">
                <a:hlinkClick r:id="rId7"/>
              </a:rPr>
              <a:t>MacPhee</a:t>
            </a:r>
            <a:r>
              <a:rPr lang="en-US" sz="2000" dirty="0">
                <a:hlinkClick r:id="rId7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870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4361598" cy="264795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</a:rPr>
              <a:t>The Gordian Knot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941637"/>
            <a:ext cx="4114800" cy="36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Sometimes, the most complex problems have the simplest solutions…</a:t>
            </a:r>
            <a:endParaRPr lang="en-US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1598" y="228600"/>
            <a:ext cx="459634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ikipedia-logo.png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7000" y="4572000"/>
            <a:ext cx="1193641" cy="1193641"/>
          </a:xfrm>
          <a:prstGeom prst="rect">
            <a:avLst/>
          </a:prstGeom>
          <a:effectLst/>
        </p:spPr>
      </p:pic>
      <p:pic>
        <p:nvPicPr>
          <p:cNvPr id="9" name="Rage of Blad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57150"/>
            <a:ext cx="4747038" cy="100965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TERMS LIST</a:t>
            </a:r>
            <a:endParaRPr lang="en-US" sz="54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3434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Philip II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Demosthenes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Orator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Philippic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Alexander the Great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Gordian Knot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Battle of Gaugamela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Hellenism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Alexander’s Empire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Seleucid Empire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Soin Sans Pro Roman" pitchFamily="50" charset="0"/>
              </a:rPr>
              <a:t>Ptolemaic Empire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tx1">
                  <a:lumMod val="40000"/>
                  <a:lumOff val="60000"/>
                </a:schemeClr>
              </a:solidFill>
              <a:latin typeface="Soin Sans Pro Roman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29313" y="228600"/>
            <a:ext cx="40860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7"/>
          <p:cNvSpPr/>
          <p:nvPr/>
        </p:nvSpPr>
        <p:spPr>
          <a:xfrm>
            <a:off x="4800600" y="3810000"/>
            <a:ext cx="441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How did Alexander’s use of </a:t>
            </a:r>
            <a:r>
              <a:rPr lang="en-US" sz="2000" b="1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appropriate technologies </a:t>
            </a:r>
            <a:r>
              <a:rPr lang="en-US" sz="2000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help him achieve victories over the Persians?</a:t>
            </a:r>
          </a:p>
          <a:p>
            <a:pPr marL="400050" indent="-400050">
              <a:buAutoNum type="arabicPeriod"/>
            </a:pPr>
            <a:endParaRPr lang="en-US" sz="2000" dirty="0">
              <a:solidFill>
                <a:srgbClr val="A18472">
                  <a:lumMod val="40000"/>
                  <a:lumOff val="60000"/>
                </a:srgbClr>
              </a:solidFill>
              <a:latin typeface="Soin Sans Pro Roman" pitchFamily="50" charset="0"/>
            </a:endParaRPr>
          </a:p>
          <a:p>
            <a:pPr marL="400050" indent="-400050">
              <a:buAutoNum type="arabicPeriod"/>
            </a:pPr>
            <a:r>
              <a:rPr lang="en-US" sz="2000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How did the spread of </a:t>
            </a:r>
            <a:r>
              <a:rPr lang="en-US" sz="2000" b="1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Hellenism</a:t>
            </a:r>
            <a:r>
              <a:rPr lang="en-US" sz="2000" dirty="0" smtClean="0">
                <a:solidFill>
                  <a:srgbClr val="A18472">
                    <a:lumMod val="40000"/>
                    <a:lumOff val="60000"/>
                  </a:srgbClr>
                </a:solidFill>
                <a:latin typeface="Soin Sans Pro Roman" pitchFamily="50" charset="0"/>
              </a:rPr>
              <a:t> affect the cultural development of the Eastern Mediterranean in the centuries following Alexander’s conquests?</a:t>
            </a:r>
            <a:endParaRPr lang="en-U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200" y="2909828"/>
            <a:ext cx="4495799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Essential Questions</a:t>
            </a:r>
            <a:endParaRPr lang="en-US" sz="24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"/>
            <a:ext cx="8839200" cy="684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"/>
            <a:ext cx="8839200" cy="684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88552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502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600" b="1" dirty="0" smtClean="0">
                <a:ln/>
                <a:solidFill>
                  <a:schemeClr val="accent3"/>
                </a:solidFill>
              </a:rPr>
              <a:t>The Alexander Mosaic</a:t>
            </a:r>
            <a:endParaRPr lang="en-US" sz="4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6744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91400" y="8337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(Pompeii)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88" y="6550223"/>
            <a:ext cx="1953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 </a:t>
            </a:r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en:User:Magrippa"/>
              </a:rPr>
              <a:t>Magrippa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b="30395"/>
          <a:stretch/>
        </p:blipFill>
        <p:spPr bwMode="auto">
          <a:xfrm>
            <a:off x="4737538" y="-2"/>
            <a:ext cx="44196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69923"/>
          <a:stretch/>
        </p:blipFill>
        <p:spPr bwMode="auto">
          <a:xfrm>
            <a:off x="0" y="1676400"/>
            <a:ext cx="4769622" cy="39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r="8462" b="88648"/>
          <a:stretch/>
        </p:blipFill>
        <p:spPr bwMode="auto">
          <a:xfrm>
            <a:off x="0" y="-1"/>
            <a:ext cx="4769622" cy="172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61480"/>
            <a:ext cx="4769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Source:  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Lapham's Quarterly </a:t>
            </a:r>
            <a:endParaRPr lang="en-US" sz="2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4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5410200" y="762000"/>
            <a:ext cx="838200" cy="838200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1534180"/>
            <a:ext cx="18288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Alexandria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Documents and Settings\trichey.SDOC\Local Settings\Temp\Temporary Internet Files\Content.IE5\8ZRYA7YH\MP900400793[1]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219200"/>
            <a:ext cx="1524000" cy="1219200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  <a:softEdge rad="12700"/>
          </a:effectLst>
        </p:spPr>
      </p:pic>
      <p:sp>
        <p:nvSpPr>
          <p:cNvPr id="8" name="TextBox 7"/>
          <p:cNvSpPr txBox="1"/>
          <p:nvPr/>
        </p:nvSpPr>
        <p:spPr>
          <a:xfrm>
            <a:off x="762000" y="2438400"/>
            <a:ext cx="18288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Siwa Oasis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Tom\AppData\Local\Microsoft\Windows\Temporary Internet Files\Content.IE5\1IYVTH2R\MC900432637[1]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762000"/>
            <a:ext cx="1104900" cy="1104900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Siwa Oasis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2/25/Oase_Siw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/>
          <a:stretch/>
        </p:blipFill>
        <p:spPr bwMode="auto">
          <a:xfrm>
            <a:off x="0" y="1352550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4/47/Siwa_Oasis2009b.jpg/1280px-Siwa_Oasis200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09" y="0"/>
            <a:ext cx="9165659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UnZialish" pitchFamily="2" charset="0"/>
              </a:rPr>
              <a:t>Lake Siwa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latin typeface="UnZiali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4572000"/>
            <a:ext cx="2286000" cy="1554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0" y="6488668"/>
            <a:ext cx="2197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 </a:t>
            </a:r>
            <a:r>
              <a:rPr lang="en-US" dirty="0" err="1" smtClean="0">
                <a:solidFill>
                  <a:schemeClr val="bg1">
                    <a:lumMod val="10000"/>
                    <a:lumOff val="90000"/>
                  </a:schemeClr>
                </a:solidFill>
                <a:hlinkClick r:id="rId4"/>
              </a:rPr>
              <a:t>tronics</a:t>
            </a:r>
            <a:endParaRPr lang="en-US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04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Amun 2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5" b="2024"/>
          <a:stretch/>
        </p:blipFill>
        <p:spPr bwMode="auto">
          <a:xfrm>
            <a:off x="-19050" y="0"/>
            <a:ext cx="9198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924" y="2057400"/>
            <a:ext cx="2017076" cy="29257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The Temple </a:t>
            </a:r>
            <a:b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of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Amun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872" y="990600"/>
            <a:ext cx="4830128" cy="44497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Son</a:t>
            </a: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God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3124200" cy="1477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upload.wikimedia.org/wikipedia/commons/e/ef/Alexander1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9050"/>
            <a:ext cx="3780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6800" y="-23089"/>
            <a:ext cx="7066697" cy="6881089"/>
            <a:chOff x="1066800" y="-23089"/>
            <a:chExt cx="7066697" cy="6881089"/>
          </a:xfrm>
        </p:grpSpPr>
        <p:sp>
          <p:nvSpPr>
            <p:cNvPr id="5" name="Oval 4"/>
            <p:cNvSpPr/>
            <p:nvPr/>
          </p:nvSpPr>
          <p:spPr>
            <a:xfrm>
              <a:off x="1646237" y="381000"/>
              <a:ext cx="5821363" cy="61076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://www.britishmuseum.org/images/ps171742_l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" t="28695" r="51838" b="27257"/>
            <a:stretch/>
          </p:blipFill>
          <p:spPr bwMode="auto">
            <a:xfrm>
              <a:off x="1066800" y="-23089"/>
              <a:ext cx="7066697" cy="6881089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0" y="6488668"/>
            <a:ext cx="329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Photo Credit:  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British Museum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6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2607" r="1990"/>
          <a:stretch/>
        </p:blipFill>
        <p:spPr bwMode="auto">
          <a:xfrm>
            <a:off x="800100" y="1219200"/>
            <a:ext cx="7505700" cy="53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486400"/>
            <a:ext cx="5867400" cy="11731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i="1" dirty="0" smtClean="0"/>
              <a:t>Macedonia was a second-rate power before Athens and Sparta weakened each other in the Peloponnesian War.</a:t>
            </a:r>
            <a:endParaRPr lang="en-US" sz="2400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65532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Macedonia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Donut 6"/>
          <p:cNvSpPr/>
          <p:nvPr/>
        </p:nvSpPr>
        <p:spPr>
          <a:xfrm>
            <a:off x="2819400" y="1351493"/>
            <a:ext cx="1733550" cy="1467907"/>
          </a:xfrm>
          <a:prstGeom prst="donut">
            <a:avLst>
              <a:gd name="adj" fmla="val 85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40386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1295400"/>
            <a:ext cx="5257800" cy="4419600"/>
            <a:chOff x="228600" y="1524000"/>
            <a:chExt cx="5257800" cy="4419600"/>
          </a:xfrm>
        </p:grpSpPr>
        <p:pic>
          <p:nvPicPr>
            <p:cNvPr id="7" name="Picture 2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 l="25833" r="16667" b="35555"/>
            <a:stretch>
              <a:fillRect/>
            </a:stretch>
          </p:blipFill>
          <p:spPr bwMode="auto">
            <a:xfrm>
              <a:off x="228600" y="1524000"/>
              <a:ext cx="52578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8" name="5-Point Star 7"/>
            <p:cNvSpPr/>
            <p:nvPr/>
          </p:nvSpPr>
          <p:spPr>
            <a:xfrm>
              <a:off x="3276600" y="2286000"/>
              <a:ext cx="838200" cy="8382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0" y="3058180"/>
              <a:ext cx="1828800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Alexandria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019800" y="304800"/>
            <a:ext cx="2895600" cy="27776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Alexandria </a:t>
            </a:r>
            <a:b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(Nile Delta)</a:t>
            </a:r>
          </a:p>
          <a:p>
            <a:r>
              <a:rPr lang="en-US" sz="105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10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0" lvl="1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most famous of many cities that Alexander named after himself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62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Alexandria</a:t>
            </a:r>
            <a:endParaRPr kumimoji="0" lang="en-US" sz="5400" b="1" i="0" u="none" strike="noStrike" kern="120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5798403"/>
            <a:ext cx="2286000" cy="830997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ighthouse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79840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ibrary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581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581400"/>
            <a:ext cx="3427277" cy="22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5334000" cy="1752600"/>
          </a:xfrm>
          <a:noFill/>
          <a:ln>
            <a:noFill/>
          </a:ln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5400" b="1" dirty="0" smtClean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pitalisTypOasis" pitchFamily="2" charset="0"/>
              </a:rPr>
              <a:t>The Lighthouse</a:t>
            </a:r>
            <a:endParaRPr lang="en-US" sz="5400" b="1" dirty="0">
              <a:ln/>
              <a:solidFill>
                <a:schemeClr val="accent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pitalisTypOasi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752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of Alexandria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0"/>
            <a:ext cx="1848583" cy="37702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39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7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30480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The Lighthouse of Alexandria is one of the Seven Wonders of the Ancient World.</a:t>
            </a:r>
            <a:endParaRPr lang="en-US" sz="1600" b="1" i="1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 l="35444" t="47704" r="24962" b="1396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1066800"/>
            <a:ext cx="19812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Gaugamela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752600" y="2286000"/>
            <a:ext cx="838200" cy="838200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3058180"/>
            <a:ext cx="18288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Babylon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Battle Icon.png">
            <a:hlinkClick r:id="rId3" action="ppaction://hlinksldjump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4572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24800" y="5943600"/>
            <a:ext cx="942975" cy="7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Tom\AppData\Local\Microsoft\Windows\Temporary Internet Files\Content.IE5\1IYVTH2R\MC900432637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90500"/>
            <a:ext cx="1104900" cy="11049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52578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Alexander’s DECISIVE victory over Darius of Persia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http://farm8.staticflickr.com/7263/7667290200_4ee173a73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1018" r="2413" b="2467"/>
          <a:stretch/>
        </p:blipFill>
        <p:spPr bwMode="auto">
          <a:xfrm>
            <a:off x="305666" y="0"/>
            <a:ext cx="8533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8584" y="6475452"/>
            <a:ext cx="342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 </a:t>
            </a: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/>
              </a:rPr>
              <a:t>Leonard </a:t>
            </a:r>
            <a:r>
              <a:rPr lang="en-US" sz="1600" dirty="0">
                <a:solidFill>
                  <a:schemeClr val="tx1">
                    <a:lumMod val="20000"/>
                    <a:lumOff val="80000"/>
                  </a:schemeClr>
                </a:solidFill>
                <a:hlinkClick r:id="rId3"/>
              </a:rPr>
              <a:t>John Matthews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Tom\AppData\Local\Microsoft\Windows\Temporary Internet Files\Content.IE5\1IYVTH2R\MC900432637[1]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90500"/>
            <a:ext cx="1104900" cy="110490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52578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Alexander’s DECISIVE victory over Darius of Persia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7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381000" y="1447800"/>
            <a:ext cx="3733800" cy="3276600"/>
            <a:chOff x="914400" y="2286000"/>
            <a:chExt cx="3733800" cy="3276600"/>
          </a:xfrm>
        </p:grpSpPr>
        <p:pic>
          <p:nvPicPr>
            <p:cNvPr id="1026" name="Picture 2" descr="http://www.mlahanas.de/Greeks/LX/Images/MacedonianPhalanx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914400" y="2286000"/>
              <a:ext cx="3733800" cy="2857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066800" y="5181600"/>
              <a:ext cx="3352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Rome :Total War </a:t>
              </a:r>
              <a:r>
                <a:rPr lang="en-US" dirty="0" smtClean="0">
                  <a:solidFill>
                    <a:prstClr val="white"/>
                  </a:solidFill>
                </a:rPr>
                <a:t>Screenshot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0"/>
          <p:cNvGrpSpPr/>
          <p:nvPr/>
        </p:nvGrpSpPr>
        <p:grpSpPr>
          <a:xfrm>
            <a:off x="4419600" y="1524000"/>
            <a:ext cx="2675963" cy="2133600"/>
            <a:chOff x="5115487" y="1981200"/>
            <a:chExt cx="3361763" cy="2960132"/>
          </a:xfrm>
        </p:grpSpPr>
        <p:pic>
          <p:nvPicPr>
            <p:cNvPr id="1030" name="Picture 6" descr="http://www.armchairgeneral.com/wordpress/wp-content/gamereviews/pc/rtw/08_WGR_18_d_JP_FlmRk_s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15487" y="1981200"/>
              <a:ext cx="3361763" cy="251460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5410200" y="4572000"/>
              <a:ext cx="2865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Rome :Total War </a:t>
              </a:r>
              <a:r>
                <a:rPr lang="en-US" dirty="0" smtClean="0">
                  <a:solidFill>
                    <a:prstClr val="white"/>
                  </a:solidFill>
                </a:rPr>
                <a:t>Screenshot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Picture 8" descr="http://mogultravel.com/artscrafts/images/bow_standard1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20518">
            <a:off x="6565254" y="1827495"/>
            <a:ext cx="2877344" cy="2301875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Appropriate Technologies</a:t>
            </a:r>
            <a:endParaRPr lang="en-US" sz="40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  <p:pic>
        <p:nvPicPr>
          <p:cNvPr id="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24800" y="5943600"/>
            <a:ext cx="942975" cy="7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0" y="4724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Phalanx</a:t>
            </a:r>
            <a:endParaRPr lang="en-US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3657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Cavalry</a:t>
            </a:r>
            <a:endParaRPr lang="en-US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48006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Archers</a:t>
            </a:r>
            <a:endParaRPr lang="en-US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4864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modified his army to fight on flat terrain.  The Persians had failed to conquer Greece because they did not modify their tactics.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77165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Alexander’s</a:t>
            </a: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66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Empire</a:t>
            </a:r>
            <a:endParaRPr lang="en-US" sz="6600" dirty="0">
              <a:solidFill>
                <a:schemeClr val="tx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393692"/>
          </a:xfrm>
          <a:prstGeom prst="rect">
            <a:avLst/>
          </a:prstGeom>
        </p:spPr>
      </p:pic>
      <p:pic>
        <p:nvPicPr>
          <p:cNvPr id="7" name="Picture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457200"/>
            <a:ext cx="137762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2" descr="C:\Users\Tom\AppData\Local\Microsoft\Windows\Temporary Internet Files\Content.IE5\1IYVTH2R\MC900432637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52400"/>
            <a:ext cx="1104900" cy="1104900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rging Galaxy Cluster Abell 5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/>
          <a:stretch/>
        </p:blipFill>
        <p:spPr bwMode="auto">
          <a:xfrm>
            <a:off x="-152401" y="-31135"/>
            <a:ext cx="9296401" cy="69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2" y="2851457"/>
            <a:ext cx="9296401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203200" dir="2820000" algn="tl">
                    <a:srgbClr val="000000">
                      <a:alpha val="38000"/>
                    </a:srgbClr>
                  </a:outerShdw>
                </a:effectLst>
              </a:rPr>
              <a:t>Infinite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203200" dir="282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6324600"/>
            <a:ext cx="1371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Credit: 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NASA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 l="35444" t="47704" r="24962" b="1396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1066800"/>
            <a:ext cx="19812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1B1B"/>
                </a:solidFill>
              </a:rPr>
              <a:t>Gaugamela</a:t>
            </a:r>
            <a:endParaRPr lang="en-US" sz="2800" b="1" dirty="0">
              <a:solidFill>
                <a:srgbClr val="331B1B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752600" y="2286000"/>
            <a:ext cx="838200" cy="838200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847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58180"/>
            <a:ext cx="18288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1B1B"/>
                </a:solidFill>
              </a:rPr>
              <a:t>Babylon</a:t>
            </a:r>
            <a:endParaRPr lang="en-US" sz="2800" b="1" dirty="0">
              <a:solidFill>
                <a:srgbClr val="331B1B"/>
              </a:solidFill>
            </a:endParaRPr>
          </a:p>
        </p:txBody>
      </p:sp>
      <p:pic>
        <p:nvPicPr>
          <p:cNvPr id="5" name="Picture 4" descr="Battle Icon.png">
            <a:hlinkClick r:id="rId3" action="ppaction://hlinksldjump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4572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3657600" y="2895600"/>
            <a:ext cx="3657600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18472">
                    <a:lumMod val="20000"/>
                    <a:lumOff val="80000"/>
                  </a:srgbClr>
                </a:solidFill>
              </a:rPr>
              <a:t>Alexander returned to Babylon after his conquests, but died there in 323 at the age of 32.</a:t>
            </a:r>
            <a:endParaRPr lang="en-US" sz="2800" b="1" dirty="0">
              <a:solidFill>
                <a:srgbClr val="A18472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24800" y="5943600"/>
            <a:ext cx="942975" cy="7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85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148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</a:rPr>
              <a:t>Philip II</a:t>
            </a:r>
            <a:endParaRPr lang="en-US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6858000" cy="205740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King of Macedon</a:t>
            </a:r>
          </a:p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Father of Alexander the Great</a:t>
            </a:r>
          </a:p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Conquered most Greek city-states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1" name="Picture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191000"/>
            <a:ext cx="2990850" cy="23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  <a:softEdge rad="63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1430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8000" b="1" dirty="0">
                <a:ln/>
                <a:solidFill>
                  <a:schemeClr val="accent3"/>
                </a:solidFill>
                <a:latin typeface="+mj-lt"/>
              </a:rPr>
              <a:t>Kratistos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9/96/Ellinistikos_Kosmos_300pX_e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096" r="36455" b="109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“To the strongest…”</a:t>
            </a:r>
            <a:endParaRPr lang="en-US" sz="5400" b="1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7409" y="4211745"/>
            <a:ext cx="4003618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Alexander’s generals battled for his empire after his death, finally dividing it.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6899218" y="6550223"/>
            <a:ext cx="2244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Map Credit:  </a:t>
            </a:r>
            <a:r>
              <a:rPr lang="en-US" sz="1400" dirty="0" err="1">
                <a:solidFill>
                  <a:schemeClr val="accent2"/>
                </a:solidFill>
                <a:hlinkClick r:id="rId4" tooltip="de:Benutzer:Captain Blood"/>
              </a:rPr>
              <a:t>Captain_Blood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9/96/Ellinistikos_Kosmos_300pX_e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096" r="36455" b="109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“To the strongest…”</a:t>
            </a:r>
            <a:endParaRPr lang="en-US" sz="5400" b="1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2828835"/>
            <a:ext cx="24384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Seleucid Empire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90011" y="4677454"/>
            <a:ext cx="2286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Ptolemaic Empire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6899218" y="6550223"/>
            <a:ext cx="2244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Map Credit:  </a:t>
            </a:r>
            <a:r>
              <a:rPr lang="en-US" sz="1400" dirty="0" err="1">
                <a:solidFill>
                  <a:schemeClr val="accent2"/>
                </a:solidFill>
                <a:hlinkClick r:id="rId4" tooltip="de:Benutzer:Captain Blood"/>
              </a:rPr>
              <a:t>Captain_Blood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7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50" y="914400"/>
            <a:ext cx="3981450" cy="4572000"/>
          </a:xfrm>
        </p:spPr>
        <p:txBody>
          <a:bodyPr>
            <a:noAutofit/>
          </a:bodyPr>
          <a:lstStyle/>
          <a:p>
            <a:pPr marL="171450" indent="-171450">
              <a:buNone/>
            </a:pP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“For </a:t>
            </a: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my part, I assure you, I had rather excel others in the knowledge of what is excellent, than in the extent of my power and dominion</a:t>
            </a: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.”</a:t>
            </a:r>
            <a:b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</a:br>
            <a:endParaRPr lang="en-US" sz="1600" b="1" dirty="0" smtClean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	</a:t>
            </a: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     -- Alexander</a:t>
            </a:r>
            <a:endParaRPr lang="en-US" sz="30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122" name="Picture 2" descr="http://upload.wikimedia.org/wikipedia/commons/thumb/0/03/Alexander_the_Great-British_Museum.jpg/768px-Alexander_the_Great-British_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2718" y="6304002"/>
            <a:ext cx="2302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hlinkClick r:id="rId4" tooltip="User:Yair-haklai"/>
              </a:rPr>
              <a:t>Yair </a:t>
            </a:r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  <a:hlinkClick r:id="rId4" tooltip="User:Yair-haklai"/>
              </a:rPr>
              <a:t>Haklai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3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252">
            <a:off x="2789914" y="2137336"/>
            <a:ext cx="6233335" cy="39270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133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Socrates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62000" y="27432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429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Plato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62000" y="40386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6730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Aristotle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2000" y="53340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59684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687372" cy="18288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700" b="1" dirty="0" smtClean="0">
                <a:ln/>
                <a:solidFill>
                  <a:schemeClr val="accent3"/>
                </a:solidFill>
                <a:latin typeface="+mj-lt"/>
              </a:rPr>
              <a:t>Alexander</a:t>
            </a:r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 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</a:br>
            <a:r>
              <a:rPr lang="en-US" sz="4700" b="1" dirty="0" smtClean="0">
                <a:ln/>
                <a:solidFill>
                  <a:schemeClr val="accent3"/>
                </a:solidFill>
                <a:latin typeface="+mj-lt"/>
              </a:rPr>
              <a:t>the Philosopher</a:t>
            </a:r>
            <a:endParaRPr lang="en-US" sz="47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34" name="Picture 10" descr="C:\Documents and Settings\trichey.SDOC\Local Settings\Temp\Temporary Internet Files\Content.IE5\RXARLRV4\MC90035361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152400"/>
            <a:ext cx="1219199" cy="198250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90800" y="57984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kept two things </a:t>
            </a:r>
            <a:b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under his pillow at all times...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133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Socrates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62000" y="27432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429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Plato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62000" y="40386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6730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Aristotle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2000" y="53340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59684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 descr="C:\Documents and Settings\trichey.SDOC\Local Settings\Temp\Temporary Internet Files\Content.IE5\8ZRYA7YH\MC9003357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51683">
            <a:off x="4134135" y="2687142"/>
            <a:ext cx="906237" cy="2992217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l="18000" r="18000"/>
          <a:stretch>
            <a:fillRect/>
          </a:stretch>
        </p:blipFill>
        <p:spPr bwMode="auto">
          <a:xfrm>
            <a:off x="6248400" y="2981323"/>
            <a:ext cx="1676400" cy="261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687372" cy="18288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700" b="1" dirty="0" smtClean="0">
                <a:ln/>
                <a:solidFill>
                  <a:schemeClr val="accent3"/>
                </a:solidFill>
                <a:latin typeface="+mj-lt"/>
              </a:rPr>
              <a:t>Alexander</a:t>
            </a:r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 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</a:br>
            <a:r>
              <a:rPr lang="en-US" sz="4700" b="1" dirty="0" smtClean="0">
                <a:ln/>
                <a:solidFill>
                  <a:schemeClr val="accent3"/>
                </a:solidFill>
                <a:latin typeface="+mj-lt"/>
              </a:rPr>
              <a:t>the Philosopher</a:t>
            </a:r>
            <a:endParaRPr lang="en-US" sz="47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34" name="Picture 10" descr="C:\Documents and Settings\trichey.SDOC\Local Settings\Temp\Temporary Internet Files\Content.IE5\RXARLRV4\MC90035361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152400"/>
            <a:ext cx="1219199" cy="198250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90800" y="57984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kept two things </a:t>
            </a:r>
            <a:b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under his pillow at all times...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0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4/40/MacedonEmpi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14816" r="39589" b="16221"/>
          <a:stretch/>
        </p:blipFill>
        <p:spPr bwMode="auto">
          <a:xfrm>
            <a:off x="19050" y="0"/>
            <a:ext cx="9124950" cy="69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546" y="1676401"/>
            <a:ext cx="4300854" cy="228599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As a result of Alexander’s conquests, Greek language and culture spread throughout the Eastern Mediterranean.</a:t>
            </a:r>
          </a:p>
        </p:txBody>
      </p:sp>
      <p:sp>
        <p:nvSpPr>
          <p:cNvPr id="8" name="Down Arrow 7"/>
          <p:cNvSpPr/>
          <p:nvPr/>
        </p:nvSpPr>
        <p:spPr>
          <a:xfrm rot="16200000">
            <a:off x="2286000" y="914401"/>
            <a:ext cx="762000" cy="259080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8091366">
            <a:off x="2488783" y="1836656"/>
            <a:ext cx="762000" cy="380502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9601756">
            <a:off x="1327023" y="2926367"/>
            <a:ext cx="762000" cy="295766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62484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HELLENISM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Users\Tom\AppData\Local\Microsoft\Windows\Temporary Internet Files\Content.IE5\314A8ZQH\MP9004403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797" y="-2"/>
            <a:ext cx="5259203" cy="6858001"/>
          </a:xfrm>
          <a:prstGeom prst="rect">
            <a:avLst/>
          </a:prstGeom>
          <a:noFill/>
        </p:spPr>
      </p:pic>
      <p:pic>
        <p:nvPicPr>
          <p:cNvPr id="10" name="Picture 9" descr="Wikipedia-logo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29600" y="5969159"/>
            <a:ext cx="736441" cy="736441"/>
          </a:xfrm>
          <a:prstGeom prst="rect">
            <a:avLst/>
          </a:prstGeom>
          <a:effectLst/>
        </p:spPr>
      </p:pic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3884797" cy="3810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LLX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/>
            </a:r>
            <a:b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Septuagint</a:t>
            </a:r>
            <a:endParaRPr lang="en-US" sz="1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191000"/>
            <a:ext cx="358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3200" b="1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Hebrew Bible was translated into Greek during the 3</a:t>
            </a:r>
            <a:r>
              <a:rPr lang="en-US" sz="3200" b="1" i="1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rd</a:t>
            </a:r>
            <a:r>
              <a:rPr lang="en-US" sz="3200" b="1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century B.C.</a:t>
            </a:r>
          </a:p>
        </p:txBody>
      </p:sp>
    </p:spTree>
    <p:extLst>
      <p:ext uri="{BB962C8B-B14F-4D97-AF65-F5344CB8AC3E}">
        <p14:creationId xmlns:p14="http://schemas.microsoft.com/office/powerpoint/2010/main" val="3632390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upload.wikimedia.org/wikipedia/commons/4/40/MacedonEmpi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14816" r="39589" b="16221"/>
          <a:stretch/>
        </p:blipFill>
        <p:spPr bwMode="auto">
          <a:xfrm>
            <a:off x="19050" y="0"/>
            <a:ext cx="9124950" cy="69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76800" y="1582341"/>
            <a:ext cx="3838575" cy="1846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Tarsus</a:t>
            </a:r>
            <a:endParaRPr lang="en-US" sz="280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05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0" lvl="1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Apostle Paul was born here and raised as a Hellenized Jew.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230842"/>
            <a:ext cx="1498172" cy="19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0" y="4953000"/>
            <a:ext cx="4191000" cy="16927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Although native Judeans rebelled against Alexander’s heirs, Jews of the </a:t>
            </a:r>
            <a:r>
              <a:rPr lang="en-US" sz="2600" b="1" i="1" dirty="0" smtClean="0">
                <a:solidFill>
                  <a:schemeClr val="bg1"/>
                </a:solidFill>
              </a:rPr>
              <a:t>Diaspora </a:t>
            </a:r>
            <a:r>
              <a:rPr lang="en-US" sz="2600" b="1" dirty="0" smtClean="0">
                <a:solidFill>
                  <a:schemeClr val="bg1"/>
                </a:solidFill>
              </a:rPr>
              <a:t>embraced Hellenism.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352800" y="3124200"/>
            <a:ext cx="1066800" cy="609600"/>
          </a:xfrm>
          <a:prstGeom prst="donut">
            <a:avLst>
              <a:gd name="adj" fmla="val 1915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51816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Hellenistic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Judaism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.ytimg.com/vi/KG-xC8Mu6SM/hq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2" y="2145083"/>
            <a:ext cx="57404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133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Alexander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/>
            </a:r>
            <a:b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Continues to Inspire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7932" y="6213902"/>
            <a:ext cx="5740400" cy="4154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dirty="0">
                <a:hlinkClick r:id="rId3"/>
              </a:rPr>
              <a:t>http://</a:t>
            </a:r>
            <a:r>
              <a:rPr lang="en-US" sz="2100" dirty="0" smtClean="0">
                <a:hlinkClick r:id="rId3"/>
              </a:rPr>
              <a:t>www.youtube.com/watch?v=JjxWzdk1eiA</a:t>
            </a:r>
            <a:r>
              <a:rPr lang="en-US" sz="2100" dirty="0" smtClean="0"/>
              <a:t>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0512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6000"/>
    </mc:Choice>
    <mc:Fallback xmlns="">
      <p:transition spd="slow" advTm="8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4634805"/>
            <a:ext cx="42672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Which Greek city-state remained unconquered by Philip?</a:t>
            </a:r>
            <a:endParaRPr lang="en-US" sz="2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638925"/>
            <a:ext cx="4495800" cy="7232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At the Death of Philip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0" y="4343414"/>
            <a:ext cx="4876397" cy="908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/>
          <a:stretch/>
        </p:blipFill>
        <p:spPr>
          <a:xfrm>
            <a:off x="0" y="152399"/>
            <a:ext cx="9144000" cy="178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10"/>
            <a:ext cx="4724400" cy="5690890"/>
          </a:xfrm>
          <a:prstGeom prst="rect">
            <a:avLst/>
          </a:prstGeom>
          <a:effectLst/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06476"/>
            <a:ext cx="5867400" cy="2684524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5257801"/>
            <a:ext cx="990600" cy="9906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5"/>
          </p:cNvPr>
          <p:cNvSpPr/>
          <p:nvPr/>
        </p:nvSpPr>
        <p:spPr>
          <a:xfrm>
            <a:off x="0" y="0"/>
            <a:ext cx="9144000" cy="43434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2438400"/>
            <a:ext cx="9124950" cy="1905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Laconic</a:t>
            </a:r>
            <a:endParaRPr 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683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38925"/>
            <a:ext cx="4495800" cy="7232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At the Death of Philip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7" name="Rounded Rectangular Callout 6"/>
          <p:cNvSpPr/>
          <p:nvPr/>
        </p:nvSpPr>
        <p:spPr>
          <a:xfrm>
            <a:off x="114300" y="152400"/>
            <a:ext cx="5753100" cy="2370992"/>
          </a:xfrm>
          <a:prstGeom prst="wedgeRoundRectCallout">
            <a:avLst>
              <a:gd name="adj1" fmla="val 62156"/>
              <a:gd name="adj2" fmla="val 156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sz="2800" b="1" dirty="0" smtClean="0">
                <a:solidFill>
                  <a:schemeClr val="bg1"/>
                </a:solidFill>
              </a:rPr>
              <a:t>"You are advised to submit without further delay, for if I bring my army into your land, I will destroy your farms, slay your people, and raze your city.”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88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1752600" y="3048000"/>
            <a:ext cx="1752600" cy="1143000"/>
          </a:xfrm>
          <a:prstGeom prst="wedgeRoundRectCallout">
            <a:avLst>
              <a:gd name="adj1" fmla="val 69040"/>
              <a:gd name="adj2" fmla="val 103737"/>
              <a:gd name="adj3" fmla="val 16667"/>
            </a:avLst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IF.</a:t>
            </a:r>
            <a:endParaRPr lang="en-US" sz="72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38925"/>
            <a:ext cx="4495800" cy="7232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At the Death of Philip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114300" y="152400"/>
            <a:ext cx="5753100" cy="2370992"/>
          </a:xfrm>
          <a:prstGeom prst="wedgeRoundRectCallout">
            <a:avLst>
              <a:gd name="adj1" fmla="val 62156"/>
              <a:gd name="adj2" fmla="val 156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sz="2800" b="1" dirty="0" smtClean="0">
                <a:solidFill>
                  <a:schemeClr val="bg1"/>
                </a:solidFill>
              </a:rPr>
              <a:t>"You are advised to submit without further delay, for if I bring my army into your land, I will destroy your farms, slay your people, and raze your city.”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86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8/8f/Demosthenes_orator_Louv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/>
          <a:stretch/>
        </p:blipFill>
        <p:spPr bwMode="auto">
          <a:xfrm>
            <a:off x="4762500" y="0"/>
            <a:ext cx="4381500" cy="68770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762500" cy="9906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200" b="1" dirty="0" smtClean="0">
                <a:ln/>
                <a:solidFill>
                  <a:schemeClr val="accent3"/>
                </a:solidFill>
              </a:rPr>
              <a:t>Demosthenes</a:t>
            </a:r>
            <a:endParaRPr lang="en-US" sz="4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254501" cy="4297363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Athenian </a:t>
            </a:r>
            <a:r>
              <a:rPr lang="en-US" sz="36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Orator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6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Philippics</a:t>
            </a:r>
            <a:endParaRPr lang="en-US" sz="3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Orations against Philip II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948" y="5105400"/>
            <a:ext cx="2743200" cy="10156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hlinkClick r:id="rId4"/>
              </a:rPr>
              <a:t>Plutarch's </a:t>
            </a:r>
            <a:r>
              <a:rPr lang="en-US" sz="2000" b="1" dirty="0" smtClean="0">
                <a:solidFill>
                  <a:prstClr val="white"/>
                </a:solidFill>
                <a:hlinkClick r:id="rId4"/>
              </a:rPr>
              <a:t/>
            </a:r>
            <a:br>
              <a:rPr lang="en-US" sz="2000" b="1" dirty="0" smtClean="0">
                <a:solidFill>
                  <a:prstClr val="white"/>
                </a:solidFill>
                <a:hlinkClick r:id="rId4"/>
              </a:rPr>
            </a:br>
            <a:r>
              <a:rPr lang="en-US" sz="2000" b="1" dirty="0" smtClean="0">
                <a:solidFill>
                  <a:prstClr val="white"/>
                </a:solidFill>
                <a:hlinkClick r:id="rId4"/>
              </a:rPr>
              <a:t>Life of Demosthenes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5410200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FAIL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7229" y="6366986"/>
            <a:ext cx="1798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hlinkClick r:id="rId5" tooltip="User:Sting"/>
              </a:rPr>
              <a:t>Sting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4_Office Theme">
  <a:themeElements>
    <a:clrScheme name="Alexander1">
      <a:dk1>
        <a:srgbClr val="331B1B"/>
      </a:dk1>
      <a:lt1>
        <a:srgbClr val="A18472"/>
      </a:lt1>
      <a:dk2>
        <a:srgbClr val="141414"/>
      </a:dk2>
      <a:lt2>
        <a:srgbClr val="EEECE1"/>
      </a:lt2>
      <a:accent1>
        <a:srgbClr val="D9CDC6"/>
      </a:accent1>
      <a:accent2>
        <a:srgbClr val="ECE6E2"/>
      </a:accent2>
      <a:accent3>
        <a:srgbClr val="D9CDC6"/>
      </a:accent3>
      <a:accent4>
        <a:srgbClr val="A18472"/>
      </a:accent4>
      <a:accent5>
        <a:srgbClr val="A18472"/>
      </a:accent5>
      <a:accent6>
        <a:srgbClr val="A18472"/>
      </a:accent6>
      <a:hlink>
        <a:srgbClr val="EEECE1"/>
      </a:hlink>
      <a:folHlink>
        <a:srgbClr val="705C50"/>
      </a:folHlink>
    </a:clrScheme>
    <a:fontScheme name="Capitalis Soin">
      <a:majorFont>
        <a:latin typeface="CapitalisTypOasis"/>
        <a:ea typeface=""/>
        <a:cs typeface=""/>
      </a:majorFont>
      <a:minorFont>
        <a:latin typeface="Soin Sans Pro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15386</TotalTime>
  <Words>642</Words>
  <Application>Microsoft Office PowerPoint</Application>
  <PresentationFormat>On-screen Show (4:3)</PresentationFormat>
  <Paragraphs>149</Paragraphs>
  <Slides>50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UnZialish</vt:lpstr>
      <vt:lpstr>Soin Sans Pro Roman</vt:lpstr>
      <vt:lpstr>CapitalisTypOasis</vt:lpstr>
      <vt:lpstr>Calibri</vt:lpstr>
      <vt:lpstr>Arial</vt:lpstr>
      <vt:lpstr>4_Office Theme</vt:lpstr>
      <vt:lpstr>2_Office Theme</vt:lpstr>
      <vt:lpstr>Alexander</vt:lpstr>
      <vt:lpstr>TERMS LIST</vt:lpstr>
      <vt:lpstr>Macedonia</vt:lpstr>
      <vt:lpstr>Philip II</vt:lpstr>
      <vt:lpstr>Macedonian Empire</vt:lpstr>
      <vt:lpstr>Laconic</vt:lpstr>
      <vt:lpstr>Macedonian Empire</vt:lpstr>
      <vt:lpstr>Macedonian Empire</vt:lpstr>
      <vt:lpstr>Demosthenes</vt:lpstr>
      <vt:lpstr>Philip’s Plan</vt:lpstr>
      <vt:lpstr>ASSASSINATED</vt:lpstr>
      <vt:lpstr>PowerPoint Presentation</vt:lpstr>
      <vt:lpstr>Alexander the Great</vt:lpstr>
      <vt:lpstr>Alexander’s Conquests</vt:lpstr>
      <vt:lpstr>PowerPoint Presentation</vt:lpstr>
      <vt:lpstr>PowerPoint Presentation</vt:lpstr>
      <vt:lpstr>Companion Cavalry</vt:lpstr>
      <vt:lpstr>Companion Cavalry</vt:lpstr>
      <vt:lpstr>The Gordian Knot</vt:lpstr>
      <vt:lpstr>PowerPoint Presentation</vt:lpstr>
      <vt:lpstr>PowerPoint Presentation</vt:lpstr>
      <vt:lpstr>The Alexander Mosaic</vt:lpstr>
      <vt:lpstr>PowerPoint Presentation</vt:lpstr>
      <vt:lpstr>PowerPoint Presentation</vt:lpstr>
      <vt:lpstr>The Siwa Oasis</vt:lpstr>
      <vt:lpstr>Lake Siwa</vt:lpstr>
      <vt:lpstr>The Temple  of Amun</vt:lpstr>
      <vt:lpstr>The Son  of God</vt:lpstr>
      <vt:lpstr>PowerPoint Presentation</vt:lpstr>
      <vt:lpstr>PowerPoint Presentation</vt:lpstr>
      <vt:lpstr>The Lighthouse</vt:lpstr>
      <vt:lpstr>PowerPoint Presentation</vt:lpstr>
      <vt:lpstr>PowerPoint Presentation</vt:lpstr>
      <vt:lpstr>PowerPoint Presentation</vt:lpstr>
      <vt:lpstr>PowerPoint Presentation</vt:lpstr>
      <vt:lpstr>Appropriate Technologies</vt:lpstr>
      <vt:lpstr>Alexander’s Empire</vt:lpstr>
      <vt:lpstr>Infinite</vt:lpstr>
      <vt:lpstr>PowerPoint Presentation</vt:lpstr>
      <vt:lpstr>Kratistos</vt:lpstr>
      <vt:lpstr>“To the strongest…”</vt:lpstr>
      <vt:lpstr>“To the strongest…”</vt:lpstr>
      <vt:lpstr>PowerPoint Presentation</vt:lpstr>
      <vt:lpstr>Alexander  the Philosopher</vt:lpstr>
      <vt:lpstr>Alexander  the Philosopher</vt:lpstr>
      <vt:lpstr>HELLENISM</vt:lpstr>
      <vt:lpstr>LLX The Septuagint</vt:lpstr>
      <vt:lpstr>Hellenistic Judaism</vt:lpstr>
      <vt:lpstr>Alexander Continues to Inspire</vt:lpstr>
      <vt:lpstr>PowerPoint Presentation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the Great</dc:title>
  <dc:creator>Tom Richey</dc:creator>
  <cp:lastModifiedBy>Tom</cp:lastModifiedBy>
  <cp:revision>577</cp:revision>
  <dcterms:created xsi:type="dcterms:W3CDTF">2008-11-18T02:06:49Z</dcterms:created>
  <dcterms:modified xsi:type="dcterms:W3CDTF">2014-07-29T14:52:46Z</dcterms:modified>
</cp:coreProperties>
</file>