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310" r:id="rId5"/>
    <p:sldId id="309" r:id="rId6"/>
    <p:sldId id="311" r:id="rId7"/>
    <p:sldId id="257" r:id="rId8"/>
    <p:sldId id="267" r:id="rId9"/>
    <p:sldId id="312" r:id="rId10"/>
    <p:sldId id="295" r:id="rId11"/>
    <p:sldId id="308" r:id="rId12"/>
    <p:sldId id="296" r:id="rId13"/>
    <p:sldId id="297" r:id="rId14"/>
    <p:sldId id="298" r:id="rId15"/>
    <p:sldId id="268" r:id="rId16"/>
    <p:sldId id="277" r:id="rId17"/>
    <p:sldId id="278" r:id="rId18"/>
    <p:sldId id="279" r:id="rId19"/>
    <p:sldId id="292" r:id="rId20"/>
    <p:sldId id="291" r:id="rId21"/>
    <p:sldId id="293" r:id="rId22"/>
    <p:sldId id="294" r:id="rId23"/>
    <p:sldId id="261" r:id="rId24"/>
    <p:sldId id="259" r:id="rId25"/>
    <p:sldId id="280" r:id="rId26"/>
    <p:sldId id="307" r:id="rId27"/>
    <p:sldId id="262" r:id="rId28"/>
    <p:sldId id="306" r:id="rId29"/>
    <p:sldId id="304" r:id="rId30"/>
    <p:sldId id="305" r:id="rId31"/>
    <p:sldId id="269" r:id="rId32"/>
    <p:sldId id="274" r:id="rId33"/>
    <p:sldId id="276" r:id="rId34"/>
    <p:sldId id="271" r:id="rId35"/>
    <p:sldId id="270" r:id="rId36"/>
    <p:sldId id="272" r:id="rId37"/>
    <p:sldId id="318" r:id="rId38"/>
    <p:sldId id="265" r:id="rId39"/>
    <p:sldId id="281" r:id="rId40"/>
    <p:sldId id="290" r:id="rId41"/>
    <p:sldId id="322" r:id="rId42"/>
    <p:sldId id="282" r:id="rId43"/>
    <p:sldId id="287" r:id="rId44"/>
    <p:sldId id="288" r:id="rId45"/>
    <p:sldId id="289" r:id="rId46"/>
    <p:sldId id="317" r:id="rId47"/>
    <p:sldId id="313" r:id="rId48"/>
    <p:sldId id="314" r:id="rId49"/>
    <p:sldId id="315" r:id="rId50"/>
    <p:sldId id="316" r:id="rId51"/>
    <p:sldId id="283" r:id="rId52"/>
    <p:sldId id="284" r:id="rId53"/>
    <p:sldId id="286" r:id="rId54"/>
    <p:sldId id="285" r:id="rId55"/>
    <p:sldId id="303" r:id="rId56"/>
    <p:sldId id="319" r:id="rId57"/>
    <p:sldId id="302" r:id="rId58"/>
    <p:sldId id="299" r:id="rId59"/>
    <p:sldId id="300" r:id="rId60"/>
    <p:sldId id="321" r:id="rId61"/>
    <p:sldId id="320" r:id="rId62"/>
  </p:sldIdLst>
  <p:sldSz cx="12192000" cy="6858000"/>
  <p:notesSz cx="6858000" cy="9144000"/>
  <p:embeddedFontLst>
    <p:embeddedFont>
      <p:font typeface="Bujardet Freres (Unregistered)" panose="00000400000000000000" pitchFamily="2" charset="0"/>
      <p:regular r:id="rId63"/>
    </p:embeddedFont>
    <p:embeddedFont>
      <p:font typeface="Kartika" panose="02020503030404060203" pitchFamily="18" charset="0"/>
      <p:regular r:id="rId64"/>
      <p:bold r:id="rId65"/>
    </p:embeddedFont>
    <p:embeddedFont>
      <p:font typeface="MS UI Gothic" panose="020B0600070205080204" pitchFamily="34" charset="-128"/>
      <p:regular r:id="rId66"/>
    </p:embeddedFont>
    <p:embeddedFont>
      <p:font typeface="Franklin Gothic Demi" panose="020B0703020102020204" pitchFamily="34" charset="0"/>
      <p:regular r:id="rId67"/>
      <p:italic r:id="rId68"/>
    </p:embeddedFont>
    <p:embeddedFont>
      <p:font typeface="IM FELL Double Pica" panose="02000000000000000000" pitchFamily="2" charset="0"/>
      <p:regular r:id="rId69"/>
    </p:embeddedFont>
    <p:embeddedFont>
      <p:font typeface="Calibri" panose="020F0502020204030204" pitchFamily="34" charset="0"/>
      <p:regular r:id="rId70"/>
      <p:bold r:id="rId71"/>
      <p:italic r:id="rId72"/>
      <p:boldItalic r:id="rId73"/>
    </p:embeddedFont>
    <p:embeddedFont>
      <p:font typeface="Lucida Handwriting" panose="03010101010101010101" pitchFamily="66" charset="0"/>
      <p:regular r:id="rId7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BEAD"/>
    <a:srgbClr val="FFFAE7"/>
    <a:srgbClr val="EACCCC"/>
    <a:srgbClr val="DCD8CD"/>
    <a:srgbClr val="000000"/>
    <a:srgbClr val="ECD8DD"/>
    <a:srgbClr val="DAB3BC"/>
    <a:srgbClr val="B26E90"/>
    <a:srgbClr val="000054"/>
    <a:srgbClr val="D7E0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1" d="100"/>
          <a:sy n="61" d="100"/>
        </p:scale>
        <p:origin x="-102" y="-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51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76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font" Target="fonts/font4.fntdata"/><Relationship Id="rId74" Type="http://schemas.openxmlformats.org/officeDocument/2006/relationships/font" Target="fonts/font12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font" Target="fonts/font3.fntdata"/><Relationship Id="rId73" Type="http://schemas.openxmlformats.org/officeDocument/2006/relationships/font" Target="fonts/font11.fntdata"/><Relationship Id="rId78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77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font" Target="fonts/font5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font" Target="fonts/font8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BDB7-BF35-4D21-A2B4-6664246AA55B}" type="datetimeFigureOut">
              <a:rPr lang="en-US" smtClean="0"/>
              <a:t>1/27/2015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A608-AADA-434B-A1AF-4E93864D5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148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BDB7-BF35-4D21-A2B4-6664246AA55B}" type="datetimeFigureOut">
              <a:rPr lang="en-US" smtClean="0"/>
              <a:t>1/27/2015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A608-AADA-434B-A1AF-4E93864D5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544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BDB7-BF35-4D21-A2B4-6664246AA55B}" type="datetimeFigureOut">
              <a:rPr lang="en-US" smtClean="0"/>
              <a:t>1/27/2015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A608-AADA-434B-A1AF-4E93864D5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554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16A5-FE3F-404D-A0B7-CA24F0C2CDC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1/27/2015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BD0F-A350-4CAC-844F-2F0D77E6EAF0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3936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16A5-FE3F-404D-A0B7-CA24F0C2CDC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1/27/2015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BD0F-A350-4CAC-844F-2F0D77E6EAF0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232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16A5-FE3F-404D-A0B7-CA24F0C2CDC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1/27/2015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BD0F-A350-4CAC-844F-2F0D77E6EAF0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4735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16A5-FE3F-404D-A0B7-CA24F0C2CDC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1/27/2015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BD0F-A350-4CAC-844F-2F0D77E6EAF0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023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16A5-FE3F-404D-A0B7-CA24F0C2CDC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1/27/2015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BD0F-A350-4CAC-844F-2F0D77E6EAF0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89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16A5-FE3F-404D-A0B7-CA24F0C2CDC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1/27/2015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BD0F-A350-4CAC-844F-2F0D77E6EAF0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1007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16A5-FE3F-404D-A0B7-CA24F0C2CDC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1/27/2015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BD0F-A350-4CAC-844F-2F0D77E6EAF0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0424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16A5-FE3F-404D-A0B7-CA24F0C2CDC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1/27/2015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BD0F-A350-4CAC-844F-2F0D77E6EAF0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20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BDB7-BF35-4D21-A2B4-6664246AA55B}" type="datetimeFigureOut">
              <a:rPr lang="en-US" smtClean="0"/>
              <a:t>1/27/2015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A608-AADA-434B-A1AF-4E93864D5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8487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16A5-FE3F-404D-A0B7-CA24F0C2CDC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1/27/2015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BD0F-A350-4CAC-844F-2F0D77E6EAF0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7788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16A5-FE3F-404D-A0B7-CA24F0C2CDC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1/27/2015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BD0F-A350-4CAC-844F-2F0D77E6EAF0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0464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16A5-FE3F-404D-A0B7-CA24F0C2CDC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1/27/2015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BD0F-A350-4CAC-844F-2F0D77E6EAF0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0130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1/27/2015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5144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1/27/2015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1677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1/27/2015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3393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1/27/2015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0149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1/27/2015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1750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1/27/2015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4118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1/27/2015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849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BDB7-BF35-4D21-A2B4-6664246AA55B}" type="datetimeFigureOut">
              <a:rPr lang="en-US" smtClean="0"/>
              <a:t>1/27/2015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A608-AADA-434B-A1AF-4E93864D5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068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1/27/2015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4757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1/27/2015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7946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1/27/2015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6794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1/27/2015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052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BDB7-BF35-4D21-A2B4-6664246AA55B}" type="datetimeFigureOut">
              <a:rPr lang="en-US" smtClean="0"/>
              <a:t>1/27/2015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A608-AADA-434B-A1AF-4E93864D5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729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BDB7-BF35-4D21-A2B4-6664246AA55B}" type="datetimeFigureOut">
              <a:rPr lang="en-US" smtClean="0"/>
              <a:t>1/27/2015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A608-AADA-434B-A1AF-4E93864D5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05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BDB7-BF35-4D21-A2B4-6664246AA55B}" type="datetimeFigureOut">
              <a:rPr lang="en-US" smtClean="0"/>
              <a:t>1/27/2015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A608-AADA-434B-A1AF-4E93864D5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58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BDB7-BF35-4D21-A2B4-6664246AA55B}" type="datetimeFigureOut">
              <a:rPr lang="en-US" smtClean="0"/>
              <a:t>1/27/2015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A608-AADA-434B-A1AF-4E93864D5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938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BDB7-BF35-4D21-A2B4-6664246AA55B}" type="datetimeFigureOut">
              <a:rPr lang="en-US" smtClean="0"/>
              <a:t>1/27/2015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A608-AADA-434B-A1AF-4E93864D5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140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BDB7-BF35-4D21-A2B4-6664246AA55B}" type="datetimeFigureOut">
              <a:rPr lang="en-US" smtClean="0"/>
              <a:t>1/27/2015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A608-AADA-434B-A1AF-4E93864D5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296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3BDB7-BF35-4D21-A2B4-6664246AA55B}" type="datetimeFigureOut">
              <a:rPr lang="en-US" smtClean="0"/>
              <a:t>1/27/2015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6A608-AADA-434B-A1AF-4E93864D5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435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016A5-FE3F-404D-A0B7-CA24F0C2CDC4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1/27/2015</a:t>
            </a:fld>
            <a:endParaRPr lang="en-US" smtClean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BBD0F-A350-4CAC-844F-2F0D77E6EAF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smtClean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1865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1/27/2015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32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sa/2.0/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flickr.com/photos/linecon0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sa/2.0/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flickr.com/photos/linecon0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6" Type="http://schemas.openxmlformats.org/officeDocument/2006/relationships/hyperlink" Target="http://www.tomrichey.net/uploads/3/2/1/0/32100773/declaration_of_the_rights_of_woman.pdf" TargetMode="External"/><Relationship Id="rId5" Type="http://schemas.microsoft.com/office/2007/relationships/hdphoto" Target="../media/hdphoto6.wdp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1.wav"/><Relationship Id="rId7" Type="http://schemas.microsoft.com/office/2007/relationships/hdphoto" Target="../media/hdphoto7.wdp"/><Relationship Id="rId2" Type="http://schemas.microsoft.com/office/2007/relationships/media" Target="../media/media1.wav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20.png"/><Relationship Id="rId5" Type="http://schemas.openxmlformats.org/officeDocument/2006/relationships/image" Target="../media/image18.jpeg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2.xml"/><Relationship Id="rId9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2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5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WMF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W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4" Type="http://schemas.microsoft.com/office/2007/relationships/hdphoto" Target="../media/hdphoto9.wdp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Relationship Id="rId4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Relationship Id="rId4" Type="http://schemas.microsoft.com/office/2007/relationships/hdphoto" Target="../media/hdphoto10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Relationship Id="rId4" Type="http://schemas.microsoft.com/office/2007/relationships/hdphoto" Target="../media/hdphoto10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Relationship Id="rId4" Type="http://schemas.microsoft.com/office/2007/relationships/hdphoto" Target="../media/hdphoto10.wdp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baumderjustiz/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eriatarka31/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prayitnophotography/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lickr.com/photos/prayitnophotography/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uaeincredible/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Paul_Jacques_Aim%C3%A9_Baudry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Paul_Jacques_Aim%C3%A9_Baudry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leeadlaf/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://www.tomrichey.net/" TargetMode="Externa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3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4.xml"/><Relationship Id="rId4" Type="http://schemas.openxmlformats.org/officeDocument/2006/relationships/hyperlink" Target="http://cnx.org/content/col11496/1.6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rgbClr val="1E1E1E"/>
            </a:gs>
            <a:gs pos="100000">
              <a:schemeClr val="tx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d/dc/Marywollstonecraft.jpg/492px-Marywollstonecraf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440" y="0"/>
            <a:ext cx="5623560" cy="6858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65221"/>
            <a:ext cx="7467600" cy="2754761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0000" dirty="0" smtClean="0">
                <a:solidFill>
                  <a:srgbClr val="EDBE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jardet Freres (Unregistered)" panose="00000400000000000000" pitchFamily="2" charset="0"/>
              </a:rPr>
              <a:t>Women</a:t>
            </a:r>
            <a:endParaRPr lang="en-US" dirty="0">
              <a:solidFill>
                <a:srgbClr val="EDBEA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 FELL Double Pica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1659" y="2931698"/>
            <a:ext cx="6024282" cy="342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6000" dirty="0">
                <a:solidFill>
                  <a:schemeClr val="bg1"/>
                </a:solidFill>
                <a:latin typeface="IM FELL Double Pica" panose="02000000000000000000" pitchFamily="2" charset="0"/>
              </a:rPr>
              <a:t>and the </a:t>
            </a:r>
            <a:r>
              <a:rPr lang="en-US" sz="6600" dirty="0">
                <a:solidFill>
                  <a:schemeClr val="bg1"/>
                </a:solidFill>
                <a:latin typeface="IM FELL Double Pica" panose="02000000000000000000" pitchFamily="2" charset="0"/>
              </a:rPr>
              <a:t/>
            </a:r>
            <a:br>
              <a:rPr lang="en-US" sz="6600" dirty="0">
                <a:solidFill>
                  <a:schemeClr val="bg1"/>
                </a:solidFill>
                <a:latin typeface="IM FELL Double Pica" panose="02000000000000000000" pitchFamily="2" charset="0"/>
              </a:rPr>
            </a:br>
            <a:r>
              <a:rPr lang="en-US" sz="13900" dirty="0">
                <a:solidFill>
                  <a:srgbClr val="EDBE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jardet Freres (Unregistered)" panose="00000400000000000000" pitchFamily="2" charset="0"/>
                <a:ea typeface="+mj-ea"/>
                <a:cs typeface="+mj-cs"/>
              </a:rPr>
              <a:t>French</a:t>
            </a:r>
            <a:r>
              <a:rPr lang="en-US" sz="4800" dirty="0">
                <a:solidFill>
                  <a:srgbClr val="EDBEAD"/>
                </a:solidFill>
                <a:latin typeface="+mj-lt"/>
              </a:rPr>
              <a:t> </a:t>
            </a:r>
            <a:endParaRPr lang="en-US" sz="6600" dirty="0" smtClean="0">
              <a:solidFill>
                <a:srgbClr val="EDBEAD"/>
              </a:solidFill>
              <a:latin typeface="+mj-lt"/>
            </a:endParaRPr>
          </a:p>
          <a:p>
            <a:pPr algn="ctr">
              <a:lnSpc>
                <a:spcPct val="80000"/>
              </a:lnSpc>
            </a:pPr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  <a:t>Revolution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757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http://upload.wikimedia.org/wikipedia/commons/thumb/8/8f/Lucas_Cranach_the_Elder_-_Adam_und_Eva_im_Paradies_%28S%C3%BCndenfall%29_-_Google_Art_Project.jpg/640px-Lucas_Cranach_the_Elder_-_Adam_und_Eva_im_Paradies_%28S%C3%BCndenfall%29_-_Google_Art_Projec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1" b="51092"/>
          <a:stretch/>
        </p:blipFill>
        <p:spPr bwMode="auto">
          <a:xfrm>
            <a:off x="1588" y="-65314"/>
            <a:ext cx="12192000" cy="702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1187355" y="846161"/>
            <a:ext cx="2279176" cy="1555845"/>
          </a:xfrm>
          <a:prstGeom prst="wedgeRoundRectCallout">
            <a:avLst>
              <a:gd name="adj1" fmla="val 73667"/>
              <a:gd name="adj2" fmla="val 74781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smtClean="0"/>
              <a:t>Okay… </a:t>
            </a:r>
            <a:r>
              <a:rPr lang="en-US" sz="4000" dirty="0" smtClean="0"/>
              <a:t>I’ll try it.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0907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upload.wikimedia.org/wikipedia/commons/thumb/d/df/Pandora_-_John_William_Waterhouse.jpg/640px-Pandora_-_John_William_Waterhous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72" b="46601"/>
          <a:stretch/>
        </p:blipFill>
        <p:spPr bwMode="auto">
          <a:xfrm>
            <a:off x="0" y="-32657"/>
            <a:ext cx="12306300" cy="695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6464" y="3637833"/>
            <a:ext cx="4509836" cy="2443389"/>
          </a:xfrm>
        </p:spPr>
        <p:txBody>
          <a:bodyPr>
            <a:noAutofit/>
          </a:bodyPr>
          <a:lstStyle/>
          <a:p>
            <a:pPr algn="ctr"/>
            <a:r>
              <a:rPr lang="en-US" sz="6600" dirty="0" smtClean="0">
                <a:solidFill>
                  <a:srgbClr val="FDF3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Greek Version</a:t>
            </a:r>
            <a:endParaRPr lang="en-US" sz="6600" dirty="0">
              <a:solidFill>
                <a:srgbClr val="FDF3E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947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thumb/4/42/Tizian_091.jpg/640px-Tizian_09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8" t="14260" r="16888" b="40792"/>
          <a:stretch/>
        </p:blipFill>
        <p:spPr bwMode="auto">
          <a:xfrm>
            <a:off x="6076950" y="-97971"/>
            <a:ext cx="6134100" cy="702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http://upload.wikimedia.org/wikipedia/commons/thumb/d/df/Pandora_-_John_William_Waterhouse.jpg/640px-Pandora_-_John_William_Waterhous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7" t="21172" r="22568" b="46601"/>
          <a:stretch/>
        </p:blipFill>
        <p:spPr bwMode="auto">
          <a:xfrm>
            <a:off x="-38100" y="-97971"/>
            <a:ext cx="6134100" cy="695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8100" y="4838700"/>
            <a:ext cx="12249150" cy="1375872"/>
          </a:xfrm>
          <a:solidFill>
            <a:srgbClr val="252420">
              <a:alpha val="85000"/>
            </a:srgbClr>
          </a:solidFill>
        </p:spPr>
        <p:txBody>
          <a:bodyPr>
            <a:noAutofit/>
          </a:bodyPr>
          <a:lstStyle/>
          <a:p>
            <a:pPr algn="ctr"/>
            <a:r>
              <a:rPr lang="en-US" sz="8000" dirty="0" smtClean="0">
                <a:solidFill>
                  <a:srgbClr val="FDF3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CORRUPTING INFLUENCE</a:t>
            </a:r>
            <a:endParaRPr lang="en-US" sz="8000" dirty="0">
              <a:solidFill>
                <a:srgbClr val="FDF3E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86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6/68/Marie-Antoinette_par_Elisabeth_Vig%C3%A9e-Lebrun_-_178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2" t="21452" b="49215"/>
          <a:stretch/>
        </p:blipFill>
        <p:spPr bwMode="auto">
          <a:xfrm>
            <a:off x="0" y="-24064"/>
            <a:ext cx="11381874" cy="688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upload.wikimedia.org/wikipedia/commons/6/68/Marie-Antoinette_par_Elisabeth_Vig%C3%A9e-Lebrun_-_178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34" t="21452" b="49215"/>
          <a:stretch/>
        </p:blipFill>
        <p:spPr bwMode="auto">
          <a:xfrm>
            <a:off x="9865894" y="-24063"/>
            <a:ext cx="2326106" cy="688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16968" y="-24065"/>
            <a:ext cx="8775033" cy="6882064"/>
          </a:xfrm>
          <a:prstGeom prst="rect">
            <a:avLst/>
          </a:prstGeom>
          <a:gradFill flip="none" rotWithShape="1">
            <a:gsLst>
              <a:gs pos="9000">
                <a:schemeClr val="accent2">
                  <a:alpha val="0"/>
                  <a:lumMod val="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2338" y="485440"/>
            <a:ext cx="6513094" cy="3653422"/>
          </a:xfrm>
        </p:spPr>
        <p:txBody>
          <a:bodyPr>
            <a:noAutofit/>
          </a:bodyPr>
          <a:lstStyle/>
          <a:p>
            <a:pPr algn="ctr"/>
            <a:r>
              <a:rPr lang="en-US" sz="166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Marie </a:t>
            </a:r>
            <a:r>
              <a:rPr lang="en-US" sz="88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Antoinette</a:t>
            </a:r>
            <a:endParaRPr lang="en-US" sz="11500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86500" y="4427623"/>
            <a:ext cx="48788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b="1" dirty="0" smtClean="0">
                <a:solidFill>
                  <a:srgbClr val="5B9BD5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Tragic Queen of France</a:t>
            </a:r>
          </a:p>
        </p:txBody>
      </p:sp>
    </p:spTree>
    <p:extLst>
      <p:ext uri="{BB962C8B-B14F-4D97-AF65-F5344CB8AC3E}">
        <p14:creationId xmlns:p14="http://schemas.microsoft.com/office/powerpoint/2010/main" val="189709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6358" y="589712"/>
            <a:ext cx="8245642" cy="3653423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latin typeface="Bujardet Freres (Unregistered)" panose="00000400000000000000" pitchFamily="2" charset="0"/>
              </a:rPr>
              <a:t>Diamond </a:t>
            </a:r>
            <a:br>
              <a:rPr lang="en-US" sz="9600" dirty="0" smtClean="0">
                <a:latin typeface="Bujardet Freres (Unregistered)" panose="00000400000000000000" pitchFamily="2" charset="0"/>
              </a:rPr>
            </a:br>
            <a:r>
              <a:rPr lang="en-US" sz="9600" dirty="0" smtClean="0">
                <a:latin typeface="Bujardet Freres (Unregistered)" panose="00000400000000000000" pitchFamily="2" charset="0"/>
              </a:rPr>
              <a:t>Necklace </a:t>
            </a:r>
            <a:br>
              <a:rPr lang="en-US" sz="9600" dirty="0" smtClean="0">
                <a:latin typeface="Bujardet Freres (Unregistered)" panose="00000400000000000000" pitchFamily="2" charset="0"/>
              </a:rPr>
            </a:br>
            <a:r>
              <a:rPr lang="en-US" sz="9600" dirty="0" smtClean="0">
                <a:latin typeface="Bujardet Freres (Unregistered)" panose="00000400000000000000" pitchFamily="2" charset="0"/>
              </a:rPr>
              <a:t>Affair</a:t>
            </a:r>
            <a:endParaRPr lang="en-US" sz="9600" dirty="0">
              <a:latin typeface="Bujardet Freres (Unregistered)" panose="000004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6293" y="4548673"/>
            <a:ext cx="5670885" cy="159620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The queen’s name was further tarnished when she became associated with an attempted fraud that had taken place without her knowledge.</a:t>
            </a:r>
            <a:endParaRPr lang="en-US" dirty="0"/>
          </a:p>
        </p:txBody>
      </p:sp>
      <p:pic>
        <p:nvPicPr>
          <p:cNvPr id="2050" name="Picture 2" descr="http://upload.wikimedia.org/wikipedia/commons/thumb/c/c9/Collier_reine_Breteuil.jpg/709px-Collier_reine_Breteuil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7088"/>
            <a:ext cx="4884821" cy="705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69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farm1.staticflickr.com/125/409543412_5bd888e444_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" t="1225" r="-132" b="12780"/>
          <a:stretch/>
        </p:blipFill>
        <p:spPr bwMode="auto">
          <a:xfrm>
            <a:off x="0" y="-48126"/>
            <a:ext cx="12192000" cy="696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0" y="4544929"/>
            <a:ext cx="6724651" cy="1700463"/>
          </a:xfrm>
        </p:spPr>
        <p:txBody>
          <a:bodyPr>
            <a:noAutofit/>
          </a:bodyPr>
          <a:lstStyle/>
          <a:p>
            <a:pPr algn="r"/>
            <a:r>
              <a:rPr lang="en-US" sz="1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 THEM </a:t>
            </a:r>
            <a:endParaRPr lang="en-US" sz="1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647440" y="6488668"/>
            <a:ext cx="3141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 </a:t>
            </a:r>
            <a:r>
              <a:rPr lang="en-US" dirty="0">
                <a:solidFill>
                  <a:schemeClr val="accent1"/>
                </a:solidFill>
                <a:hlinkClick r:id="rId3" tooltip="Attribution-ShareAlike License"/>
              </a:rPr>
              <a:t>Some rights reserved</a:t>
            </a:r>
            <a:r>
              <a:rPr lang="en-US" dirty="0">
                <a:solidFill>
                  <a:schemeClr val="accent1"/>
                </a:solidFill>
              </a:rPr>
              <a:t> by </a:t>
            </a:r>
            <a:r>
              <a:rPr lang="en-US" dirty="0">
                <a:solidFill>
                  <a:schemeClr val="accent1"/>
                </a:solidFill>
                <a:hlinkClick r:id="rId4"/>
              </a:rPr>
              <a:t>St0rmz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64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farm1.staticflickr.com/125/409543412_5bd888e444_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" t="1225" r="-132" b="12780"/>
          <a:stretch/>
        </p:blipFill>
        <p:spPr bwMode="auto">
          <a:xfrm>
            <a:off x="0" y="-48126"/>
            <a:ext cx="12192000" cy="696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647440" y="6488668"/>
            <a:ext cx="3141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 </a:t>
            </a:r>
            <a:r>
              <a:rPr lang="en-US" dirty="0">
                <a:solidFill>
                  <a:schemeClr val="accent1"/>
                </a:solidFill>
                <a:hlinkClick r:id="rId3" tooltip="Attribution-ShareAlike License"/>
              </a:rPr>
              <a:t>Some rights reserved</a:t>
            </a:r>
            <a:r>
              <a:rPr lang="en-US" dirty="0">
                <a:solidFill>
                  <a:schemeClr val="accent1"/>
                </a:solidFill>
              </a:rPr>
              <a:t> by </a:t>
            </a:r>
            <a:r>
              <a:rPr lang="en-US" dirty="0">
                <a:solidFill>
                  <a:schemeClr val="accent1"/>
                </a:solidFill>
                <a:hlinkClick r:id="rId4"/>
              </a:rPr>
              <a:t>St0rmz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5184" y="3875499"/>
            <a:ext cx="49339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Marie Antoinette became a symbol for the French monarchy’s extravagance in hard times.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797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6/68/Marie-Antoinette_par_Elisabeth_Vig%C3%A9e-Lebrun_-_178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2" t="21452" b="49215"/>
          <a:stretch/>
        </p:blipFill>
        <p:spPr bwMode="auto">
          <a:xfrm>
            <a:off x="0" y="-24064"/>
            <a:ext cx="11381874" cy="688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upload.wikimedia.org/wikipedia/commons/6/68/Marie-Antoinette_par_Elisabeth_Vig%C3%A9e-Lebrun_-_178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34" t="21452" b="49215"/>
          <a:stretch/>
        </p:blipFill>
        <p:spPr bwMode="auto">
          <a:xfrm>
            <a:off x="9865894" y="-24063"/>
            <a:ext cx="2326106" cy="688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16968" y="-24065"/>
            <a:ext cx="8775033" cy="6882064"/>
          </a:xfrm>
          <a:prstGeom prst="rect">
            <a:avLst/>
          </a:prstGeom>
          <a:gradFill flip="none" rotWithShape="1">
            <a:gsLst>
              <a:gs pos="9000">
                <a:schemeClr val="accent2">
                  <a:alpha val="0"/>
                  <a:lumMod val="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30168" y="1604559"/>
            <a:ext cx="5956769" cy="3281342"/>
          </a:xfrm>
        </p:spPr>
        <p:txBody>
          <a:bodyPr>
            <a:noAutofit/>
          </a:bodyPr>
          <a:lstStyle/>
          <a:p>
            <a:pPr algn="ctr"/>
            <a:r>
              <a:rPr lang="en-US" sz="13800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Madame</a:t>
            </a:r>
            <a:r>
              <a:rPr lang="en-US" sz="138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 </a:t>
            </a:r>
            <a:br>
              <a:rPr lang="en-US" sz="138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</a:br>
            <a:r>
              <a:rPr lang="en-US" sz="138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Deficit</a:t>
            </a:r>
            <a:endParaRPr lang="en-US" sz="13800" spc="50" dirty="0">
              <a:ln w="0"/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905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6/68/Marie-Antoinette_par_Elisabeth_Vig%C3%A9e-Lebrun_-_178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2" t="21452" b="49215"/>
          <a:stretch/>
        </p:blipFill>
        <p:spPr bwMode="auto">
          <a:xfrm>
            <a:off x="0" y="-24064"/>
            <a:ext cx="11381874" cy="688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upload.wikimedia.org/wikipedia/commons/6/68/Marie-Antoinette_par_Elisabeth_Vig%C3%A9e-Lebrun_-_178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34" t="21452" b="49215"/>
          <a:stretch/>
        </p:blipFill>
        <p:spPr bwMode="auto">
          <a:xfrm>
            <a:off x="9865894" y="-24063"/>
            <a:ext cx="2326106" cy="688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16968" y="-24065"/>
            <a:ext cx="8775033" cy="6882064"/>
          </a:xfrm>
          <a:prstGeom prst="rect">
            <a:avLst/>
          </a:prstGeom>
          <a:gradFill flip="none" rotWithShape="1">
            <a:gsLst>
              <a:gs pos="9000">
                <a:schemeClr val="accent2">
                  <a:alpha val="0"/>
                  <a:lumMod val="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6275" y="485440"/>
            <a:ext cx="6639157" cy="3281342"/>
          </a:xfrm>
        </p:spPr>
        <p:txBody>
          <a:bodyPr>
            <a:noAutofit/>
          </a:bodyPr>
          <a:lstStyle/>
          <a:p>
            <a:pPr algn="ctr"/>
            <a:r>
              <a:rPr lang="en-US" sz="80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L</a:t>
            </a:r>
            <a:r>
              <a:rPr lang="en-US" sz="80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’</a:t>
            </a:r>
            <a:r>
              <a:rPr lang="en-US" sz="80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Autrichienne</a:t>
            </a:r>
            <a:endParaRPr lang="en-US" sz="8000" spc="50" dirty="0">
              <a:ln w="0"/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03067" y="3306789"/>
            <a:ext cx="48788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b="1" dirty="0" smtClean="0">
                <a:solidFill>
                  <a:srgbClr val="5B9BD5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Austrian “woman”</a:t>
            </a:r>
          </a:p>
        </p:txBody>
      </p:sp>
    </p:spTree>
    <p:extLst>
      <p:ext uri="{BB962C8B-B14F-4D97-AF65-F5344CB8AC3E}">
        <p14:creationId xmlns:p14="http://schemas.microsoft.com/office/powerpoint/2010/main" val="408712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3" b="2566"/>
          <a:stretch/>
        </p:blipFill>
        <p:spPr>
          <a:xfrm>
            <a:off x="0" y="-13648"/>
            <a:ext cx="12192000" cy="69057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068" y="1470593"/>
            <a:ext cx="4067033" cy="1325563"/>
          </a:xfrm>
        </p:spPr>
        <p:txBody>
          <a:bodyPr>
            <a:noAutofit/>
          </a:bodyPr>
          <a:lstStyle/>
          <a:p>
            <a:pPr algn="ctr"/>
            <a:r>
              <a:rPr lang="en-US" sz="8800" dirty="0" err="1" smtClean="0">
                <a:solidFill>
                  <a:schemeClr val="bg1"/>
                </a:solidFill>
              </a:rPr>
              <a:t>Chienne</a:t>
            </a:r>
            <a:endParaRPr lang="en-US" sz="8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26138" y="5076968"/>
            <a:ext cx="22655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</a:rPr>
              <a:t>A </a:t>
            </a:r>
            <a:r>
              <a:rPr lang="en-US" sz="2800" i="1" smtClean="0">
                <a:solidFill>
                  <a:schemeClr val="bg1"/>
                </a:solidFill>
              </a:rPr>
              <a:t>chienne </a:t>
            </a:r>
            <a:r>
              <a:rPr lang="en-US" sz="2800" smtClean="0">
                <a:solidFill>
                  <a:schemeClr val="bg1"/>
                </a:solidFill>
              </a:rPr>
              <a:t>nursing puppies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296" y="6448315"/>
            <a:ext cx="22538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212124"/>
                </a:solidFill>
                <a:ea typeface="MS UI Gothic" panose="020B0600070205080204" pitchFamily="34" charset="-128"/>
              </a:rPr>
              <a:t>Photo by Robin </a:t>
            </a:r>
            <a:r>
              <a:rPr lang="en-US" dirty="0">
                <a:solidFill>
                  <a:srgbClr val="212124"/>
                </a:solidFill>
                <a:ea typeface="MS UI Gothic" panose="020B0600070205080204" pitchFamily="34" charset="-128"/>
              </a:rPr>
              <a:t>Taylor</a:t>
            </a:r>
            <a:endParaRPr lang="en-US" dirty="0">
              <a:ea typeface="MS UI 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7622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http://upload.wikimedia.org/wikipedia/commons/8/8e/Troisordr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81"/>
          <a:stretch/>
        </p:blipFill>
        <p:spPr bwMode="auto">
          <a:xfrm>
            <a:off x="4898327" y="1"/>
            <a:ext cx="74622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upload.wikimedia.org/wikipedia/commons/8/8e/Troisordre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2" r="95022" b="25781"/>
          <a:stretch/>
        </p:blipFill>
        <p:spPr bwMode="auto">
          <a:xfrm>
            <a:off x="-72189" y="0"/>
            <a:ext cx="53420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17525"/>
            <a:ext cx="7696200" cy="1901825"/>
          </a:xfrm>
        </p:spPr>
        <p:txBody>
          <a:bodyPr>
            <a:noAutofit/>
          </a:bodyPr>
          <a:lstStyle/>
          <a:p>
            <a:r>
              <a:rPr lang="en-US" sz="6600" dirty="0" smtClean="0"/>
              <a:t>Under the Old Regime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176" y="2869639"/>
            <a:ext cx="5514415" cy="1924051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5400" dirty="0" smtClean="0"/>
              <a:t>All men were not </a:t>
            </a:r>
            <a:r>
              <a:rPr lang="en-US" sz="8800" dirty="0" smtClean="0"/>
              <a:t>EQUAL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6392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6/68/Marie-Antoinette_par_Elisabeth_Vig%C3%A9e-Lebrun_-_178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2" t="21452" b="49215"/>
          <a:stretch/>
        </p:blipFill>
        <p:spPr bwMode="auto">
          <a:xfrm>
            <a:off x="0" y="-24064"/>
            <a:ext cx="11381874" cy="688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upload.wikimedia.org/wikipedia/commons/6/68/Marie-Antoinette_par_Elisabeth_Vig%C3%A9e-Lebrun_-_178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34" t="21452" b="49215"/>
          <a:stretch/>
        </p:blipFill>
        <p:spPr bwMode="auto">
          <a:xfrm>
            <a:off x="9865894" y="-24063"/>
            <a:ext cx="2326106" cy="688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16968" y="-24065"/>
            <a:ext cx="8775033" cy="6882064"/>
          </a:xfrm>
          <a:prstGeom prst="rect">
            <a:avLst/>
          </a:prstGeom>
          <a:gradFill flip="none" rotWithShape="1">
            <a:gsLst>
              <a:gs pos="9000">
                <a:schemeClr val="accent2">
                  <a:alpha val="0"/>
                  <a:lumMod val="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6275" y="485440"/>
            <a:ext cx="6639157" cy="3281342"/>
          </a:xfrm>
        </p:spPr>
        <p:txBody>
          <a:bodyPr>
            <a:noAutofit/>
          </a:bodyPr>
          <a:lstStyle/>
          <a:p>
            <a:pPr algn="ctr"/>
            <a:r>
              <a:rPr lang="en-US" sz="80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L</a:t>
            </a:r>
            <a:r>
              <a:rPr lang="en-US" sz="80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’</a:t>
            </a:r>
            <a:r>
              <a:rPr lang="en-US" sz="80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Autri</a:t>
            </a:r>
            <a:r>
              <a:rPr lang="en-US" sz="8000" i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chienne</a:t>
            </a:r>
            <a:endParaRPr lang="en-US" sz="8000" spc="50" dirty="0">
              <a:ln w="0"/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99845" y="3122123"/>
            <a:ext cx="48788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b="1" dirty="0" smtClean="0">
                <a:solidFill>
                  <a:srgbClr val="CA74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 IT???</a:t>
            </a:r>
          </a:p>
          <a:p>
            <a:pPr algn="r"/>
            <a:r>
              <a:rPr lang="en-US" sz="7200" b="1" dirty="0" smtClean="0">
                <a:solidFill>
                  <a:srgbClr val="CA74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#PUN</a:t>
            </a:r>
          </a:p>
        </p:txBody>
      </p:sp>
    </p:spTree>
    <p:extLst>
      <p:ext uri="{BB962C8B-B14F-4D97-AF65-F5344CB8AC3E}">
        <p14:creationId xmlns:p14="http://schemas.microsoft.com/office/powerpoint/2010/main" val="20087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e/eb/Women%27s_March_on_Versailles01.jpg/1024px-Women%27s_March_on_Versailles0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" y="609600"/>
            <a:ext cx="12185506" cy="636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171451"/>
            <a:ext cx="9772650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6600" b="1" dirty="0"/>
              <a:t>Women</a:t>
            </a:r>
            <a:r>
              <a:rPr lang="en-US" sz="6600" b="1" dirty="0">
                <a:latin typeface="+mn-lt"/>
              </a:rPr>
              <a:t>’</a:t>
            </a:r>
            <a:r>
              <a:rPr lang="en-US" sz="6600" b="1" dirty="0"/>
              <a:t>s March on Versailles</a:t>
            </a:r>
          </a:p>
        </p:txBody>
      </p:sp>
      <p:sp>
        <p:nvSpPr>
          <p:cNvPr id="43011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5543550" y="4648200"/>
            <a:ext cx="6381750" cy="188595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indent="0">
              <a:buNone/>
              <a:defRPr/>
            </a:pPr>
            <a:r>
              <a:rPr lang="en-US" sz="3200" b="1" dirty="0" smtClean="0"/>
              <a:t>An angry mob of armed women demanded that the king and queen vacate Versailles and come with them to Paris.</a:t>
            </a:r>
            <a:endParaRPr lang="en-US" sz="3200" b="1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1022063"/>
            <a:ext cx="2725426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812800" indent="-812800">
              <a:defRPr/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October 5, 1789</a:t>
            </a:r>
          </a:p>
        </p:txBody>
      </p:sp>
    </p:spTree>
    <p:extLst>
      <p:ext uri="{BB962C8B-B14F-4D97-AF65-F5344CB8AC3E}">
        <p14:creationId xmlns:p14="http://schemas.microsoft.com/office/powerpoint/2010/main" val="17724598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rgbClr val="1E1E1E"/>
            </a:gs>
            <a:gs pos="100000">
              <a:srgbClr val="61462D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upload.wikimedia.org/wikipedia/commons/a/a2/Marie-Olympe-de-Gou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792" y="862392"/>
            <a:ext cx="4321007" cy="529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449" y="2148348"/>
            <a:ext cx="5834981" cy="4005072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en-US" sz="3200" i="1" dirty="0" smtClean="0">
                <a:solidFill>
                  <a:schemeClr val="bg1"/>
                </a:solidFill>
              </a:rPr>
              <a:t>Declaration of the Rights of Woman and the Female Citizen</a:t>
            </a:r>
            <a:endParaRPr lang="en-US" sz="3200" i="1" dirty="0">
              <a:solidFill>
                <a:schemeClr val="bg1"/>
              </a:solidFill>
            </a:endParaRPr>
          </a:p>
          <a:p>
            <a:pPr marL="742950" indent="0" eaLnBrk="1" hangingPunct="1">
              <a:buNone/>
              <a:defRPr/>
            </a:pPr>
            <a:endParaRPr lang="en-US" sz="3200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“Woman has the right to mount the scaffold; she must equally have the right to mount the rostrum.”  </a:t>
            </a:r>
            <a:r>
              <a:rPr lang="en-US" sz="3200" dirty="0" smtClean="0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6032" y="512382"/>
            <a:ext cx="7147816" cy="1325563"/>
          </a:xfrm>
        </p:spPr>
        <p:txBody>
          <a:bodyPr>
            <a:normAutofit/>
          </a:bodyPr>
          <a:lstStyle/>
          <a:p>
            <a:r>
              <a:rPr lang="en-US" sz="8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Olympe</a:t>
            </a:r>
            <a:r>
              <a:rPr lang="en-US" sz="8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de Gouges</a:t>
            </a:r>
            <a:endParaRPr lang="en-US" sz="80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6" name="Picture 2" descr="http://upload.wikimedia.org/wikipedia/commons/a/a2/Marie-Olympe-de-Gouge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75" b="65625" l="12755" r="89796">
                        <a14:foregroundMark x1="34439" y1="27083" x2="38265" y2="4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43" t="6142" r="18083" b="37626"/>
          <a:stretch/>
        </p:blipFill>
        <p:spPr bwMode="auto">
          <a:xfrm>
            <a:off x="8338781" y="1187355"/>
            <a:ext cx="2647667" cy="297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hlinkClick r:id="rId6"/>
          </p:cNvPr>
          <p:cNvSpPr txBox="1"/>
          <p:nvPr/>
        </p:nvSpPr>
        <p:spPr>
          <a:xfrm>
            <a:off x="1925054" y="5568645"/>
            <a:ext cx="3144252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View Document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1734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4000">
              <a:srgbClr val="580000"/>
            </a:gs>
            <a:gs pos="100000">
              <a:srgbClr val="13060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http://upload.wikimedia.org/wikipedia/commons/a/a2/Marie-Olympe-de-Goug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792" y="862392"/>
            <a:ext cx="4321007" cy="529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imageweb-cdn.magnoliasoft.net/nmm/supersize/f434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00" b="90000" l="9883" r="899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47" t="5930" r="20296" b="6812"/>
          <a:stretch/>
        </p:blipFill>
        <p:spPr bwMode="auto">
          <a:xfrm>
            <a:off x="7673722" y="176981"/>
            <a:ext cx="3656214" cy="680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1330129" y="2794735"/>
            <a:ext cx="4999621" cy="1997983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  <a:defRPr/>
            </a:pPr>
            <a:r>
              <a:rPr lang="en-US" sz="6000" b="1" dirty="0" smtClean="0">
                <a:solidFill>
                  <a:schemeClr val="bg1"/>
                </a:solidFill>
              </a:rPr>
              <a:t>BEHEADED</a:t>
            </a:r>
          </a:p>
          <a:p>
            <a:pPr marL="0" indent="0" algn="ctr" eaLnBrk="1" hangingPunct="1">
              <a:buNone/>
              <a:defRPr/>
            </a:pPr>
            <a:r>
              <a:rPr lang="en-US" sz="4400" dirty="0" smtClean="0">
                <a:solidFill>
                  <a:schemeClr val="bg1"/>
                </a:solidFill>
              </a:rPr>
              <a:t>(1793)	</a:t>
            </a:r>
          </a:p>
        </p:txBody>
      </p:sp>
      <p:sp>
        <p:nvSpPr>
          <p:cNvPr id="18" name="Title 3"/>
          <p:cNvSpPr>
            <a:spLocks noGrp="1"/>
          </p:cNvSpPr>
          <p:nvPr>
            <p:ph type="title"/>
          </p:nvPr>
        </p:nvSpPr>
        <p:spPr>
          <a:xfrm>
            <a:off x="256032" y="512382"/>
            <a:ext cx="7147816" cy="1325563"/>
          </a:xfrm>
        </p:spPr>
        <p:txBody>
          <a:bodyPr>
            <a:normAutofit/>
          </a:bodyPr>
          <a:lstStyle/>
          <a:p>
            <a:r>
              <a:rPr lang="en-US" sz="8000" dirty="0" err="1" smtClean="0">
                <a:solidFill>
                  <a:srgbClr val="E7D1DC"/>
                </a:solidFill>
              </a:rPr>
              <a:t>Olympe</a:t>
            </a:r>
            <a:r>
              <a:rPr lang="en-US" sz="8000" dirty="0" smtClean="0">
                <a:solidFill>
                  <a:srgbClr val="E7D1DC"/>
                </a:solidFill>
              </a:rPr>
              <a:t> de Gouges</a:t>
            </a:r>
            <a:endParaRPr lang="en-US" sz="8000" dirty="0">
              <a:solidFill>
                <a:srgbClr val="E7D1DC"/>
              </a:solidFill>
            </a:endParaRPr>
          </a:p>
        </p:txBody>
      </p:sp>
      <p:pic>
        <p:nvPicPr>
          <p:cNvPr id="25" name="Picture 2" descr="http://upload.wikimedia.org/wikipedia/commons/a/a2/Marie-Olympe-de-Gouges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75" b="65625" l="12755" r="89796">
                        <a14:foregroundMark x1="34439" y1="27083" x2="38265" y2="4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43" t="6142" r="18083" b="37626"/>
          <a:stretch/>
        </p:blipFill>
        <p:spPr bwMode="auto">
          <a:xfrm>
            <a:off x="8338781" y="1187355"/>
            <a:ext cx="2647667" cy="297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Decapitation_Head_Fall_Off-SoundBible.com-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880834" y="6553199"/>
            <a:ext cx="285631" cy="28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805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8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8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62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-0.66914 0.8543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4" y="4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6667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38" b="12236"/>
          <a:stretch/>
        </p:blipFill>
        <p:spPr>
          <a:xfrm>
            <a:off x="0" y="-24064"/>
            <a:ext cx="12192000" cy="690612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1" y="930441"/>
            <a:ext cx="12192000" cy="556661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en-US" sz="16600" dirty="0" smtClean="0">
                <a:ln>
                  <a:solidFill>
                    <a:srgbClr val="000054"/>
                  </a:solidFill>
                </a:ln>
                <a:solidFill>
                  <a:schemeClr val="bg1"/>
                </a:solidFill>
                <a:effectLst>
                  <a:glow rad="50800">
                    <a:srgbClr val="000054">
                      <a:alpha val="8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jardet Freres (Unregistered)" panose="00000400000000000000" pitchFamily="2" charset="0"/>
              </a:rPr>
              <a:t>The British </a:t>
            </a:r>
          </a:p>
          <a:p>
            <a:pPr algn="ctr">
              <a:lnSpc>
                <a:spcPct val="80000"/>
              </a:lnSpc>
            </a:pPr>
            <a:r>
              <a:rPr lang="en-US" sz="19900" dirty="0" smtClean="0">
                <a:ln>
                  <a:solidFill>
                    <a:srgbClr val="000054"/>
                  </a:solidFill>
                </a:ln>
                <a:solidFill>
                  <a:schemeClr val="bg1"/>
                </a:solidFill>
                <a:effectLst>
                  <a:glow rad="50800">
                    <a:srgbClr val="000054">
                      <a:alpha val="8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jardet Freres (Unregistered)" panose="00000400000000000000" pitchFamily="2" charset="0"/>
              </a:rPr>
              <a:t>Debate</a:t>
            </a:r>
            <a:endParaRPr lang="en-US" sz="4800" dirty="0">
              <a:ln>
                <a:solidFill>
                  <a:srgbClr val="000054"/>
                </a:solidFill>
              </a:ln>
              <a:solidFill>
                <a:schemeClr val="bg1"/>
              </a:solidFill>
              <a:effectLst>
                <a:glow rad="50800">
                  <a:srgbClr val="000054">
                    <a:alpha val="8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 FELL Double Pic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53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06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File:EdmundBurke17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0"/>
            <a:ext cx="5692140" cy="68580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5" name="Picture 2" descr="http://upload.wikimedia.org/wikipedia/commons/thumb/d/dc/Marywollstonecraft.jpg/492px-Marywollstonecraf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68440" y="0"/>
            <a:ext cx="5623560" cy="6858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6" name="Title 1"/>
          <p:cNvSpPr txBox="1">
            <a:spLocks/>
          </p:cNvSpPr>
          <p:nvPr/>
        </p:nvSpPr>
        <p:spPr>
          <a:xfrm>
            <a:off x="-1" y="4523873"/>
            <a:ext cx="12192000" cy="12974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en-US" sz="88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jardet Freres (Unregistered)" panose="00000400000000000000" pitchFamily="2" charset="0"/>
              </a:rPr>
              <a:t>Burke vs. Wollstonecraft</a:t>
            </a:r>
            <a:endParaRPr lang="en-US" sz="32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 FELL Double Pic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1404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06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File:EdmundBurke17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0"/>
            <a:ext cx="5692140" cy="6858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3994483" y="508764"/>
            <a:ext cx="8505371" cy="22805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en-US" sz="96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jardet Freres (Unregistered)" panose="00000400000000000000" pitchFamily="2" charset="0"/>
              </a:rPr>
              <a:t>Edmund Burke</a:t>
            </a:r>
            <a:endParaRPr lang="en-US" sz="36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 FELL Double Pica" panose="02000000000000000000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235027" y="3134607"/>
            <a:ext cx="6024282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i="1" dirty="0" smtClean="0">
                <a:solidFill>
                  <a:srgbClr val="FFFFF7"/>
                </a:solidFill>
              </a:rPr>
              <a:t>Reflections on the </a:t>
            </a:r>
            <a:r>
              <a:rPr lang="en-US" sz="4800" i="1" dirty="0" smtClean="0">
                <a:solidFill>
                  <a:srgbClr val="FFFFF7"/>
                </a:solidFill>
              </a:rPr>
              <a:t>Revolution in France</a:t>
            </a:r>
          </a:p>
          <a:p>
            <a:pPr algn="ctr"/>
            <a:r>
              <a:rPr lang="en-US" sz="4400" dirty="0" smtClean="0">
                <a:solidFill>
                  <a:srgbClr val="FFFFF7"/>
                </a:solidFill>
              </a:rPr>
              <a:t>(1790)</a:t>
            </a:r>
            <a:endParaRPr lang="en-US" sz="3600" dirty="0">
              <a:solidFill>
                <a:srgbClr val="1F1F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3097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06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File:EdmundBurke17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0"/>
            <a:ext cx="5692140" cy="6858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3994483" y="508764"/>
            <a:ext cx="8505371" cy="22805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en-US" sz="96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jardet Freres (Unregistered)" panose="00000400000000000000" pitchFamily="2" charset="0"/>
              </a:rPr>
              <a:t>Edmund Burke</a:t>
            </a:r>
            <a:endParaRPr lang="en-US" sz="36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 FELL Double Pica" panose="02000000000000000000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235027" y="3134607"/>
            <a:ext cx="6024282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i="1" dirty="0" smtClean="0">
                <a:solidFill>
                  <a:srgbClr val="FFFFF7"/>
                </a:solidFill>
              </a:rPr>
              <a:t>Reflections on the </a:t>
            </a:r>
            <a:r>
              <a:rPr lang="en-US" sz="4800" i="1" dirty="0" smtClean="0">
                <a:solidFill>
                  <a:srgbClr val="FFFFF7"/>
                </a:solidFill>
              </a:rPr>
              <a:t>Revolution in France</a:t>
            </a:r>
          </a:p>
          <a:p>
            <a:pPr algn="ctr"/>
            <a:r>
              <a:rPr lang="en-US" sz="4400" dirty="0" smtClean="0">
                <a:solidFill>
                  <a:srgbClr val="FFFFF7"/>
                </a:solidFill>
              </a:rPr>
              <a:t>(1790)</a:t>
            </a:r>
            <a:endParaRPr lang="en-US" sz="3600" dirty="0">
              <a:solidFill>
                <a:srgbClr val="1F1F1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20935763">
            <a:off x="5078323" y="3347091"/>
            <a:ext cx="602428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800" i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anose="03010101010101010101" pitchFamily="66" charset="0"/>
              </a:rPr>
              <a:t>ANTI</a:t>
            </a:r>
            <a:endParaRPr lang="en-US" sz="11500" i="1" dirty="0" smtClean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9999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06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File:EdmundBurke17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0"/>
            <a:ext cx="5692140" cy="6858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3994483" y="508764"/>
            <a:ext cx="8505371" cy="22805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en-US" sz="96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jardet Freres (Unregistered)" panose="00000400000000000000" pitchFamily="2" charset="0"/>
              </a:rPr>
              <a:t>Edmund Burke</a:t>
            </a:r>
            <a:endParaRPr lang="en-US" sz="36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 FELL Double Pica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35027" y="3298085"/>
            <a:ext cx="602428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 smtClean="0">
                <a:solidFill>
                  <a:srgbClr val="FFFFF7"/>
                </a:solidFill>
              </a:rPr>
              <a:t>Conservatism</a:t>
            </a:r>
            <a:endParaRPr lang="en-US" sz="5400" dirty="0" smtClean="0">
              <a:solidFill>
                <a:srgbClr val="FFFFF7"/>
              </a:solidFill>
            </a:endParaRPr>
          </a:p>
          <a:p>
            <a:pPr algn="ctr"/>
            <a:r>
              <a:rPr lang="en-US" sz="54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Inherited Rights</a:t>
            </a:r>
            <a:endParaRPr lang="en-US" sz="4800" i="1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3124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rgbClr val="1E1E1E"/>
            </a:gs>
            <a:gs pos="100000">
              <a:schemeClr val="tx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d/dc/Marywollstonecraft.jpg/492px-Marywollstonecraf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440" y="0"/>
            <a:ext cx="5623560" cy="6858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77515"/>
            <a:ext cx="7658100" cy="235618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88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jardet Freres (Unregistered)" panose="00000400000000000000" pitchFamily="2" charset="0"/>
              </a:rPr>
              <a:t>Mary Wollstonecraft</a:t>
            </a:r>
            <a:endParaRPr lang="en-US" sz="32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 FELL Double Pica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16909" y="3511215"/>
            <a:ext cx="602428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i="1" dirty="0" smtClean="0">
                <a:solidFill>
                  <a:srgbClr val="FFFFF7"/>
                </a:solidFill>
              </a:rPr>
              <a:t>A Vindication of the Rights of Man</a:t>
            </a:r>
          </a:p>
          <a:p>
            <a:pPr algn="ctr"/>
            <a:r>
              <a:rPr lang="en-US" sz="4400" dirty="0" smtClean="0">
                <a:solidFill>
                  <a:srgbClr val="FFFFF7"/>
                </a:solidFill>
              </a:rPr>
              <a:t>(1790)</a:t>
            </a:r>
            <a:endParaRPr lang="en-US" sz="3600" dirty="0">
              <a:solidFill>
                <a:srgbClr val="1F1F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84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upload.wikimedia.org/wikipedia/commons/thumb/0/0b/Ch%C3%A9rieux_-_Club_des_femmes_patriotes_dans_une_%C3%A9glise_-_1793.jpg/1280px-Ch%C3%A9rieux_-_Club_des_femmes_patriotes_dans_une_%C3%A9glise_-_179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" t="12904" r="112" b="11018"/>
          <a:stretch/>
        </p:blipFill>
        <p:spPr bwMode="auto">
          <a:xfrm>
            <a:off x="0" y="-27297"/>
            <a:ext cx="12192000" cy="690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9373"/>
            <a:ext cx="12192000" cy="1325563"/>
          </a:xfrm>
          <a:solidFill>
            <a:schemeClr val="tx1">
              <a:alpha val="9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solidFill>
                  <a:schemeClr val="bg1"/>
                </a:solidFill>
              </a:rPr>
              <a:t>Much Less Women</a:t>
            </a:r>
            <a:endParaRPr lang="en-US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3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rgbClr val="1E1E1E"/>
            </a:gs>
            <a:gs pos="100000">
              <a:schemeClr val="tx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d/dc/Marywollstonecraft.jpg/492px-Marywollstonecraf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440" y="0"/>
            <a:ext cx="5623560" cy="6858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77515"/>
            <a:ext cx="7658100" cy="235618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88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jardet Freres (Unregistered)" panose="00000400000000000000" pitchFamily="2" charset="0"/>
              </a:rPr>
              <a:t>Mary Wollstonecraft</a:t>
            </a:r>
            <a:endParaRPr lang="en-US" sz="32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 FELL Double Pica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16909" y="3511215"/>
            <a:ext cx="602428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i="1" dirty="0" smtClean="0">
                <a:solidFill>
                  <a:srgbClr val="FFFFF7"/>
                </a:solidFill>
              </a:rPr>
              <a:t>A Vindication of the Rights of Man</a:t>
            </a:r>
          </a:p>
          <a:p>
            <a:pPr algn="ctr"/>
            <a:r>
              <a:rPr lang="en-US" sz="4400" dirty="0" smtClean="0">
                <a:solidFill>
                  <a:srgbClr val="FFFFF7"/>
                </a:solidFill>
              </a:rPr>
              <a:t>(1790)</a:t>
            </a:r>
            <a:endParaRPr lang="en-US" sz="3600" dirty="0">
              <a:solidFill>
                <a:srgbClr val="1F1F1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20935763">
            <a:off x="952448" y="3482531"/>
            <a:ext cx="578929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800" i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anose="03010101010101010101" pitchFamily="66" charset="0"/>
              </a:rPr>
              <a:t>PRO</a:t>
            </a:r>
            <a:endParaRPr lang="en-US" sz="11500" i="1" dirty="0" smtClean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5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rgbClr val="1E1E1E"/>
            </a:gs>
            <a:gs pos="100000">
              <a:schemeClr val="tx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d/dc/Marywollstonecraft.jpg/492px-Marywollstonecraf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440" y="0"/>
            <a:ext cx="5623560" cy="6858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77515"/>
            <a:ext cx="7658100" cy="235618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88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jardet Freres (Unregistered)" panose="00000400000000000000" pitchFamily="2" charset="0"/>
              </a:rPr>
              <a:t>Mary Wollstonecraft</a:t>
            </a:r>
            <a:endParaRPr lang="en-US" sz="32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 FELL Double Pica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16909" y="3511215"/>
            <a:ext cx="602428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 smtClean="0">
                <a:solidFill>
                  <a:srgbClr val="FFFFF7"/>
                </a:solidFill>
              </a:rPr>
              <a:t>Liberalism</a:t>
            </a:r>
            <a:endParaRPr lang="en-US" sz="5400" dirty="0" smtClean="0">
              <a:solidFill>
                <a:srgbClr val="FFFFF7"/>
              </a:solidFill>
            </a:endParaRPr>
          </a:p>
          <a:p>
            <a:pPr algn="ctr"/>
            <a:r>
              <a:rPr lang="en-US" sz="54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Natural Rights</a:t>
            </a:r>
            <a:endParaRPr lang="en-US" sz="4800" i="1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22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rgbClr val="1E1E1E"/>
            </a:gs>
            <a:gs pos="100000">
              <a:schemeClr val="tx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d/dc/Marywollstonecraft.jpg/492px-Marywollstonecraf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440" y="0"/>
            <a:ext cx="5623560" cy="6858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816909" y="1143000"/>
            <a:ext cx="6403041" cy="2495550"/>
          </a:xfrm>
          <a:prstGeom prst="cloudCallout">
            <a:avLst>
              <a:gd name="adj1" fmla="val 68331"/>
              <a:gd name="adj2" fmla="val -2577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195668" y="1655802"/>
            <a:ext cx="602428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i="1" dirty="0" smtClean="0"/>
              <a:t>That was fun...</a:t>
            </a:r>
            <a:endParaRPr lang="en-US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857">
            <a:off x="2356243" y="3750369"/>
            <a:ext cx="3051623" cy="271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30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rgbClr val="1E1E1E"/>
            </a:gs>
            <a:gs pos="100000">
              <a:schemeClr val="tx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d/dc/Marywollstonecraft.jpg/492px-Marywollstonecraf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440" y="0"/>
            <a:ext cx="5623560" cy="6858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77515"/>
            <a:ext cx="7658100" cy="235618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88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jardet Freres (Unregistered)" panose="00000400000000000000" pitchFamily="2" charset="0"/>
              </a:rPr>
              <a:t>Mary Wollstonecraft</a:t>
            </a:r>
            <a:endParaRPr lang="en-US" sz="32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 FELL Double Pica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16909" y="3511215"/>
            <a:ext cx="602428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i="1" dirty="0" smtClean="0">
                <a:solidFill>
                  <a:srgbClr val="FFFFF7"/>
                </a:solidFill>
              </a:rPr>
              <a:t>A Vindication of the Rights of </a:t>
            </a:r>
            <a:r>
              <a:rPr lang="en-US" sz="5400" i="1" dirty="0" smtClean="0">
                <a:solidFill>
                  <a:schemeClr val="accent5"/>
                </a:solidFill>
              </a:rPr>
              <a:t>Woman</a:t>
            </a:r>
          </a:p>
          <a:p>
            <a:pPr algn="ctr"/>
            <a:r>
              <a:rPr lang="en-US" sz="4400" dirty="0" smtClean="0">
                <a:solidFill>
                  <a:srgbClr val="FFFFF7"/>
                </a:solidFill>
              </a:rPr>
              <a:t>(1792)</a:t>
            </a:r>
            <a:endParaRPr lang="en-US" sz="3600" dirty="0">
              <a:solidFill>
                <a:srgbClr val="1F1F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85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rgbClr val="1E1E1E"/>
            </a:gs>
            <a:gs pos="100000">
              <a:schemeClr val="tx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d/dc/Marywollstonecraft.jpg/492px-Marywollstonecraf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440" y="0"/>
            <a:ext cx="5623560" cy="6858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685801" y="933450"/>
            <a:ext cx="6534150" cy="2705100"/>
          </a:xfrm>
          <a:prstGeom prst="cloudCallout">
            <a:avLst>
              <a:gd name="adj1" fmla="val 67748"/>
              <a:gd name="adj2" fmla="val -1662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14400" y="1751052"/>
            <a:ext cx="60769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i="1" dirty="0" smtClean="0"/>
              <a:t>Even MORE fun!</a:t>
            </a:r>
            <a:endParaRPr lang="en-US" sz="6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02686">
            <a:off x="3068868" y="3518832"/>
            <a:ext cx="2270381" cy="31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04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upload.wikimedia.org/wikipedia/commons/thumb/0/0b/Ch%C3%A9rieux_-_Club_des_femmes_patriotes_dans_une_%C3%A9glise_-_1793.jpg/1280px-Ch%C3%A9rieux_-_Club_des_femmes_patriotes_dans_une_%C3%A9glise_-_179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" t="12904" r="112" b="11018"/>
          <a:stretch/>
        </p:blipFill>
        <p:spPr bwMode="auto">
          <a:xfrm>
            <a:off x="0" y="-27297"/>
            <a:ext cx="12192000" cy="690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9373"/>
            <a:ext cx="12192000" cy="1325563"/>
          </a:xfrm>
          <a:solidFill>
            <a:schemeClr val="tx1">
              <a:alpha val="9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solidFill>
                  <a:schemeClr val="bg1"/>
                </a:solidFill>
              </a:rPr>
              <a:t>Women</a:t>
            </a:r>
            <a:r>
              <a:rPr lang="en-US" sz="8000" dirty="0" smtClean="0">
                <a:solidFill>
                  <a:schemeClr val="bg1"/>
                </a:solidFill>
                <a:latin typeface="+mn-lt"/>
              </a:rPr>
              <a:t>’</a:t>
            </a:r>
            <a:r>
              <a:rPr lang="en-US" sz="8000" dirty="0" smtClean="0">
                <a:solidFill>
                  <a:schemeClr val="bg1"/>
                </a:solidFill>
              </a:rPr>
              <a:t>s Political Clubs</a:t>
            </a:r>
            <a:endParaRPr lang="en-US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44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chemeClr val="accent4">
                <a:lumMod val="40000"/>
                <a:lumOff val="60000"/>
              </a:schemeClr>
            </a:gs>
            <a:gs pos="100000">
              <a:srgbClr val="B26E9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upload.wikimedia.org/wikipedia/commons/1/10/Charlotte_corday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53" b="97105" l="4403" r="100000">
                        <a14:foregroundMark x1="43239" y1="8421" x2="64151" y2="11974"/>
                        <a14:foregroundMark x1="52987" y1="10263" x2="66981" y2="38421"/>
                        <a14:foregroundMark x1="63050" y1="32237" x2="77044" y2="22895"/>
                        <a14:foregroundMark x1="37736" y1="16842" x2="27358" y2="30921"/>
                        <a14:foregroundMark x1="42767" y1="8158" x2="58962" y2="6842"/>
                        <a14:foregroundMark x1="35692" y1="43553" x2="32390" y2="43684"/>
                        <a14:foregroundMark x1="31761" y1="43289" x2="30189" y2="32237"/>
                        <a14:foregroundMark x1="27830" y1="28289" x2="27830" y2="28289"/>
                        <a14:foregroundMark x1="62264" y1="21053" x2="77987" y2="19474"/>
                        <a14:foregroundMark x1="78774" y1="24079" x2="83176" y2="23421"/>
                        <a14:foregroundMark x1="76258" y1="18947" x2="79560" y2="17763"/>
                        <a14:foregroundMark x1="70126" y1="19868" x2="63365" y2="11184"/>
                        <a14:foregroundMark x1="67610" y1="17763" x2="63679" y2="9342"/>
                        <a14:foregroundMark x1="67610" y1="20789" x2="65566" y2="7895"/>
                        <a14:foregroundMark x1="64780" y1="8684" x2="61478" y2="6316"/>
                        <a14:backgroundMark x1="90566" y1="58947" x2="9072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938" y="0"/>
            <a:ext cx="5739062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771" y="717591"/>
            <a:ext cx="7760114" cy="1325563"/>
          </a:xfrm>
        </p:spPr>
        <p:txBody>
          <a:bodyPr>
            <a:noAutofit/>
          </a:bodyPr>
          <a:lstStyle/>
          <a:p>
            <a:pPr algn="ctr"/>
            <a:r>
              <a:rPr lang="en-US" sz="8800" dirty="0" smtClean="0">
                <a:solidFill>
                  <a:srgbClr val="312E3A"/>
                </a:solidFill>
              </a:rPr>
              <a:t>Charlotte Corday</a:t>
            </a:r>
            <a:endParaRPr lang="en-US" sz="8800" dirty="0">
              <a:solidFill>
                <a:srgbClr val="312E3A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926940" y="2492334"/>
            <a:ext cx="5919027" cy="34682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b="1" dirty="0" smtClean="0"/>
              <a:t>ASSASSINATED</a:t>
            </a:r>
          </a:p>
          <a:p>
            <a:pPr marL="0" indent="0" algn="ctr">
              <a:buNone/>
            </a:pPr>
            <a:r>
              <a:rPr lang="en-US" sz="4800" dirty="0" smtClean="0"/>
              <a:t>Jean-Paul Marat</a:t>
            </a:r>
          </a:p>
          <a:p>
            <a:pPr marL="0" indent="0" algn="ctr">
              <a:buNone/>
            </a:pPr>
            <a:r>
              <a:rPr lang="en-US" sz="4400" dirty="0" smtClean="0"/>
              <a:t>(a Jacobin fanatic</a:t>
            </a:r>
            <a:r>
              <a:rPr lang="en-US" sz="4400" dirty="0"/>
              <a:t>)</a:t>
            </a:r>
            <a:r>
              <a:rPr lang="en-US" sz="4400" dirty="0" smtClean="0"/>
              <a:t> </a:t>
            </a:r>
          </a:p>
          <a:p>
            <a:pPr marL="0" indent="0" algn="ctr">
              <a:buNone/>
            </a:pPr>
            <a:r>
              <a:rPr lang="en-US" sz="4800" dirty="0" smtClean="0"/>
              <a:t>in 1793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9726875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7000">
              <a:srgbClr val="040605"/>
            </a:gs>
            <a:gs pos="100000">
              <a:srgbClr val="574D4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18051"/>
            <a:ext cx="6874042" cy="3062350"/>
          </a:xfrm>
        </p:spPr>
        <p:txBody>
          <a:bodyPr>
            <a:noAutofit/>
          </a:bodyPr>
          <a:lstStyle/>
          <a:p>
            <a:pPr algn="ctr"/>
            <a:r>
              <a:rPr lang="en-US" sz="11500" dirty="0" smtClean="0">
                <a:solidFill>
                  <a:srgbClr val="F3E7CE"/>
                </a:solidFill>
              </a:rPr>
              <a:t>The Death </a:t>
            </a:r>
            <a:br>
              <a:rPr lang="en-US" sz="11500" dirty="0" smtClean="0">
                <a:solidFill>
                  <a:srgbClr val="F3E7CE"/>
                </a:solidFill>
              </a:rPr>
            </a:br>
            <a:r>
              <a:rPr lang="en-US" sz="11500" dirty="0" smtClean="0">
                <a:solidFill>
                  <a:srgbClr val="F3E7CE"/>
                </a:solidFill>
              </a:rPr>
              <a:t>of Marat</a:t>
            </a:r>
            <a:endParaRPr lang="en-US" sz="11500" dirty="0">
              <a:solidFill>
                <a:srgbClr val="F3E7C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498452"/>
            <a:ext cx="6874042" cy="17105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smtClean="0">
                <a:solidFill>
                  <a:srgbClr val="A09D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Jacques-Louis David </a:t>
            </a:r>
          </a:p>
          <a:p>
            <a:pPr marL="0" indent="0" algn="ctr">
              <a:buNone/>
            </a:pPr>
            <a:r>
              <a:rPr lang="en-US" sz="3600" dirty="0" smtClean="0">
                <a:solidFill>
                  <a:srgbClr val="A09D68"/>
                </a:solidFill>
              </a:rPr>
              <a:t>(1793)</a:t>
            </a:r>
            <a:endParaRPr lang="en-US" sz="3600" dirty="0">
              <a:solidFill>
                <a:srgbClr val="A09D68"/>
              </a:solidFill>
            </a:endParaRPr>
          </a:p>
        </p:txBody>
      </p:sp>
      <p:pic>
        <p:nvPicPr>
          <p:cNvPr id="3074" name="Picture 2" descr="http://upload.wikimedia.org/wikipedia/commons/thumb/a/aa/Death_of_Marat_by_David.jpg/800px-Death_of_Marat_by_Davi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042" y="0"/>
            <a:ext cx="5317958" cy="684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46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thumb/a/aa/Death_of_Marat_by_David.jpg/800px-Death_of_Marat_by_Davi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54" b="23687"/>
          <a:stretch/>
        </p:blipFill>
        <p:spPr bwMode="auto">
          <a:xfrm>
            <a:off x="0" y="-120316"/>
            <a:ext cx="12192000" cy="705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4300" y="898525"/>
            <a:ext cx="80772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Jacobin Saint</a:t>
            </a:r>
            <a:endParaRPr lang="en-US" sz="88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605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chemeClr val="accent4">
                <a:lumMod val="40000"/>
                <a:lumOff val="60000"/>
              </a:schemeClr>
            </a:gs>
            <a:gs pos="100000">
              <a:srgbClr val="B26E9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upload.wikimedia.org/wikipedia/commons/1/10/Charlotte_corday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53" b="97105" l="4403" r="100000">
                        <a14:foregroundMark x1="43239" y1="8421" x2="64151" y2="11974"/>
                        <a14:foregroundMark x1="52987" y1="10263" x2="66981" y2="38421"/>
                        <a14:foregroundMark x1="63050" y1="32237" x2="77044" y2="22895"/>
                        <a14:foregroundMark x1="37736" y1="16842" x2="27358" y2="30921"/>
                        <a14:foregroundMark x1="42767" y1="8158" x2="58962" y2="6842"/>
                        <a14:foregroundMark x1="35692" y1="43553" x2="32390" y2="43684"/>
                        <a14:foregroundMark x1="31761" y1="43289" x2="30189" y2="32237"/>
                        <a14:foregroundMark x1="27830" y1="28289" x2="27830" y2="28289"/>
                        <a14:foregroundMark x1="62264" y1="21053" x2="77987" y2="19474"/>
                        <a14:foregroundMark x1="78774" y1="24079" x2="83176" y2="23421"/>
                        <a14:foregroundMark x1="76258" y1="18947" x2="79560" y2="17763"/>
                        <a14:foregroundMark x1="70126" y1="19868" x2="63365" y2="11184"/>
                        <a14:foregroundMark x1="67610" y1="17763" x2="63679" y2="9342"/>
                        <a14:foregroundMark x1="67610" y1="20789" x2="65566" y2="7895"/>
                        <a14:foregroundMark x1="64780" y1="8684" x2="61478" y2="6316"/>
                        <a14:backgroundMark x1="90566" y1="58947" x2="9072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938" y="0"/>
            <a:ext cx="5739062" cy="6858000"/>
          </a:xfrm>
          <a:prstGeom prst="rect">
            <a:avLst/>
          </a:prstGeom>
          <a:noFill/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57725" y="1064587"/>
            <a:ext cx="6236367" cy="480682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8800" dirty="0"/>
              <a:t> I have killed </a:t>
            </a:r>
            <a:endParaRPr lang="en-US" sz="8800" dirty="0" smtClean="0"/>
          </a:p>
          <a:p>
            <a:pPr marL="0" indent="0" algn="ctr">
              <a:buNone/>
            </a:pPr>
            <a:r>
              <a:rPr lang="en-US" sz="14900" dirty="0" smtClean="0">
                <a:latin typeface="+mj-lt"/>
              </a:rPr>
              <a:t>one man </a:t>
            </a:r>
          </a:p>
          <a:p>
            <a:pPr marL="0" indent="0" algn="ctr">
              <a:buNone/>
            </a:pPr>
            <a:r>
              <a:rPr lang="en-US" sz="6400" dirty="0" smtClean="0"/>
              <a:t>to </a:t>
            </a:r>
            <a:r>
              <a:rPr lang="en-US" sz="6400" dirty="0"/>
              <a:t>save </a:t>
            </a:r>
            <a:endParaRPr lang="en-US" sz="6400" dirty="0" smtClean="0"/>
          </a:p>
          <a:p>
            <a:pPr marL="0" indent="0" algn="ctr">
              <a:buNone/>
            </a:pPr>
            <a:r>
              <a:rPr lang="en-US" sz="5400" dirty="0" smtClean="0">
                <a:latin typeface="+mj-lt"/>
              </a:rPr>
              <a:t>a </a:t>
            </a:r>
            <a:r>
              <a:rPr lang="en-US" sz="5400" dirty="0">
                <a:latin typeface="+mj-lt"/>
              </a:rPr>
              <a:t>hundred thousand</a:t>
            </a:r>
            <a:r>
              <a:rPr lang="en-US" sz="5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56775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/>
              <a:t>SEPARATE  SPHERES</a:t>
            </a:r>
            <a:endParaRPr lang="en-US" sz="9600" dirty="0"/>
          </a:p>
        </p:txBody>
      </p:sp>
      <p:sp>
        <p:nvSpPr>
          <p:cNvPr id="4" name="Oval 3"/>
          <p:cNvSpPr/>
          <p:nvPr/>
        </p:nvSpPr>
        <p:spPr>
          <a:xfrm>
            <a:off x="465221" y="1825625"/>
            <a:ext cx="5277853" cy="4539916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416842" y="1825625"/>
            <a:ext cx="5277853" cy="4539916"/>
          </a:xfrm>
          <a:prstGeom prst="ellipse">
            <a:avLst/>
          </a:prstGeom>
          <a:gradFill flip="none" rotWithShape="1">
            <a:gsLst>
              <a:gs pos="14000">
                <a:srgbClr val="EACCCC"/>
              </a:gs>
              <a:gs pos="48000">
                <a:schemeClr val="accent2">
                  <a:lumMod val="105000"/>
                  <a:satMod val="103000"/>
                  <a:tint val="73000"/>
                </a:schemeClr>
              </a:gs>
              <a:gs pos="100000">
                <a:schemeClr val="accent2">
                  <a:lumMod val="105000"/>
                  <a:satMod val="109000"/>
                  <a:tint val="81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45" y="2480592"/>
            <a:ext cx="3099804" cy="309980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994" y="2482849"/>
            <a:ext cx="3097547" cy="309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0932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chemeClr val="accent4">
                <a:lumMod val="40000"/>
                <a:lumOff val="60000"/>
              </a:schemeClr>
            </a:gs>
            <a:gs pos="100000">
              <a:srgbClr val="B26E9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37839"/>
            <a:ext cx="4207877" cy="2410159"/>
          </a:xfrm>
        </p:spPr>
        <p:txBody>
          <a:bodyPr>
            <a:noAutofit/>
          </a:bodyPr>
          <a:lstStyle/>
          <a:p>
            <a:pPr algn="ctr"/>
            <a:r>
              <a:rPr lang="en-US" sz="6600" dirty="0" smtClean="0">
                <a:solidFill>
                  <a:srgbClr val="000000"/>
                </a:solidFill>
              </a:rPr>
              <a:t>An English </a:t>
            </a:r>
            <a:r>
              <a:rPr lang="en-US" sz="6000" dirty="0" smtClean="0">
                <a:solidFill>
                  <a:srgbClr val="000000"/>
                </a:solidFill>
              </a:rPr>
              <a:t>Perspective</a:t>
            </a:r>
            <a:endParaRPr lang="en-US" sz="6600" dirty="0">
              <a:solidFill>
                <a:srgbClr val="000000"/>
              </a:solidFill>
            </a:endParaRPr>
          </a:p>
        </p:txBody>
      </p:sp>
      <p:pic>
        <p:nvPicPr>
          <p:cNvPr id="4098" name="Picture 2" descr="http://upload.wikimedia.org/wikipedia/commons/thumb/a/a9/Corday-Gillray-color.jpeg/1024px-Corday-Gillray-color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877" y="-3356"/>
            <a:ext cx="7984123" cy="686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3902059"/>
            <a:ext cx="42078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Caricature of </a:t>
            </a:r>
            <a:r>
              <a:rPr lang="en-US" sz="3200" dirty="0" smtClean="0">
                <a:solidFill>
                  <a:srgbClr val="000000"/>
                </a:solidFill>
              </a:rPr>
              <a:t>Corday's </a:t>
            </a:r>
            <a:r>
              <a:rPr lang="en-US" sz="3200" dirty="0">
                <a:solidFill>
                  <a:srgbClr val="000000"/>
                </a:solidFill>
              </a:rPr>
              <a:t>trial </a:t>
            </a:r>
            <a:r>
              <a:rPr lang="en-US" sz="3200" dirty="0" smtClean="0">
                <a:solidFill>
                  <a:srgbClr val="000000"/>
                </a:solidFill>
              </a:rPr>
              <a:t>by James Gillray</a:t>
            </a:r>
          </a:p>
          <a:p>
            <a:pPr algn="ctr"/>
            <a:r>
              <a:rPr lang="en-US" sz="3200" dirty="0">
                <a:solidFill>
                  <a:srgbClr val="000000"/>
                </a:solidFill>
              </a:rPr>
              <a:t>(</a:t>
            </a:r>
            <a:r>
              <a:rPr lang="en-US" sz="3200" dirty="0" smtClean="0">
                <a:solidFill>
                  <a:srgbClr val="000000"/>
                </a:solidFill>
              </a:rPr>
              <a:t>1793)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5554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chemeClr val="accent4">
                <a:lumMod val="40000"/>
                <a:lumOff val="60000"/>
              </a:schemeClr>
            </a:gs>
            <a:gs pos="100000">
              <a:srgbClr val="B26E9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thumb/a/a9/Corday-Gillray-color.jpeg/1024px-Corday-Gillray-color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877" y="-3356"/>
            <a:ext cx="7984123" cy="686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18236" y="457278"/>
            <a:ext cx="382922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The heroic Charlotte la </a:t>
            </a:r>
            <a:r>
              <a:rPr lang="en-US" sz="2400" b="1" dirty="0" err="1">
                <a:solidFill>
                  <a:srgbClr val="000000"/>
                </a:solidFill>
              </a:rPr>
              <a:t>Cordé</a:t>
            </a:r>
            <a:r>
              <a:rPr lang="en-US" sz="2400" b="1" dirty="0">
                <a:solidFill>
                  <a:srgbClr val="000000"/>
                </a:solidFill>
              </a:rPr>
              <a:t>, upon her trial, at the bar of the revolutionary tribunal of Paris, July 17, 1793</a:t>
            </a:r>
          </a:p>
          <a:p>
            <a:endParaRPr lang="en-US" sz="1100" dirty="0" smtClean="0">
              <a:solidFill>
                <a:srgbClr val="000000"/>
              </a:solidFill>
            </a:endParaRPr>
          </a:p>
          <a:p>
            <a:r>
              <a:rPr lang="en-US" sz="2100" dirty="0" smtClean="0">
                <a:solidFill>
                  <a:srgbClr val="000000"/>
                </a:solidFill>
              </a:rPr>
              <a:t>For </a:t>
            </a:r>
            <a:r>
              <a:rPr lang="en-US" sz="2100" dirty="0">
                <a:solidFill>
                  <a:srgbClr val="000000"/>
                </a:solidFill>
              </a:rPr>
              <a:t>having rid the world of that monster of Atheism and Murder, the Regicide Marat, whom she stabbed in a bath, where he had retired on account of a Leprosy, with which Heaven had begun the punishment of his Crimes. "The noble enthusiasm with which this woman met the charge, &amp; the elevated disdain with which she treated the self-created Tribunal, struck the whole assembly with terror &amp; astonishment.</a:t>
            </a:r>
          </a:p>
        </p:txBody>
      </p:sp>
      <p:sp>
        <p:nvSpPr>
          <p:cNvPr id="9" name="Rectangle 8"/>
          <p:cNvSpPr/>
          <p:nvPr/>
        </p:nvSpPr>
        <p:spPr>
          <a:xfrm>
            <a:off x="4457700" y="152401"/>
            <a:ext cx="7581900" cy="514349"/>
          </a:xfrm>
          <a:prstGeom prst="rect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227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chemeClr val="accent4">
                <a:lumMod val="40000"/>
                <a:lumOff val="60000"/>
              </a:schemeClr>
            </a:gs>
            <a:gs pos="100000">
              <a:srgbClr val="B26E9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thumb/a/a9/Corday-Gillray-color.jpeg/1024px-Corday-Gillray-color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877" y="-3356"/>
            <a:ext cx="7984123" cy="686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0630" y="577515"/>
            <a:ext cx="376989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“Wretches – I did not expect to appear before you – I always thought that I should be delivered up to the outrage of the people, torn in pieces, and that my head, stuck on top of a pike, would have preceded Marat on his state bed, to serve as a rallying point to Frenchmen, if there still are any worthy of that name.  -- But happen what will, if I have the </a:t>
            </a:r>
            <a:r>
              <a:rPr lang="en-US" sz="2000" dirty="0" err="1" smtClean="0">
                <a:solidFill>
                  <a:srgbClr val="000000"/>
                </a:solidFill>
              </a:rPr>
              <a:t>honours</a:t>
            </a:r>
            <a:r>
              <a:rPr lang="en-US" sz="2000" dirty="0" smtClean="0">
                <a:solidFill>
                  <a:srgbClr val="000000"/>
                </a:solidFill>
              </a:rPr>
              <a:t> of the guillotine, and my clay-cold remains are buried, they will soon have conferred upon them the </a:t>
            </a:r>
            <a:r>
              <a:rPr lang="en-US" sz="2000" dirty="0" err="1" smtClean="0">
                <a:solidFill>
                  <a:srgbClr val="000000"/>
                </a:solidFill>
              </a:rPr>
              <a:t>honours</a:t>
            </a:r>
            <a:r>
              <a:rPr lang="en-US" sz="2000" dirty="0" smtClean="0">
                <a:solidFill>
                  <a:srgbClr val="000000"/>
                </a:solidFill>
              </a:rPr>
              <a:t> of the Pantheon; and my memory will be more honored in France than that of Judith in </a:t>
            </a:r>
            <a:r>
              <a:rPr lang="en-US" sz="2000" dirty="0" err="1" smtClean="0">
                <a:solidFill>
                  <a:srgbClr val="000000"/>
                </a:solidFill>
              </a:rPr>
              <a:t>Bethulia</a:t>
            </a:r>
            <a:r>
              <a:rPr lang="en-US" sz="2000" dirty="0" smtClean="0">
                <a:solidFill>
                  <a:srgbClr val="000000"/>
                </a:solidFill>
              </a:rPr>
              <a:t>.”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00950" y="577515"/>
            <a:ext cx="2533650" cy="1670385"/>
          </a:xfrm>
          <a:prstGeom prst="rect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3609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A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upload.wikimedia.org/wikipedia/commons/b/b2/Caravaggio_Judith_Beheading_Holofern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0"/>
          <a:stretch/>
        </p:blipFill>
        <p:spPr bwMode="auto">
          <a:xfrm>
            <a:off x="1411705" y="13192"/>
            <a:ext cx="9368589" cy="6852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897979" y="0"/>
            <a:ext cx="882315" cy="6867395"/>
          </a:xfrm>
          <a:prstGeom prst="rect">
            <a:avLst/>
          </a:prstGeom>
          <a:gradFill>
            <a:gsLst>
              <a:gs pos="0">
                <a:srgbClr val="080B04"/>
              </a:gs>
              <a:gs pos="100000">
                <a:srgbClr val="080B04">
                  <a:alpha val="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flipH="1">
            <a:off x="1415715" y="0"/>
            <a:ext cx="589548" cy="6867395"/>
          </a:xfrm>
          <a:prstGeom prst="rect">
            <a:avLst/>
          </a:prstGeom>
          <a:gradFill>
            <a:gsLst>
              <a:gs pos="23000">
                <a:srgbClr val="080B04"/>
              </a:gs>
              <a:gs pos="100000">
                <a:srgbClr val="080B04">
                  <a:alpha val="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849216" y="6312710"/>
            <a:ext cx="4568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8CAA8"/>
                </a:solidFill>
                <a:effectLst>
                  <a:glow rad="254000">
                    <a:srgbClr val="080B04">
                      <a:alpha val="80000"/>
                    </a:srgbClr>
                  </a:glow>
                </a:effectLst>
              </a:rPr>
              <a:t>Caravaggio, </a:t>
            </a:r>
            <a:r>
              <a:rPr lang="en-US" dirty="0">
                <a:solidFill>
                  <a:srgbClr val="F8CAA8"/>
                </a:solidFill>
                <a:effectLst>
                  <a:glow rad="254000">
                    <a:srgbClr val="080B04">
                      <a:alpha val="80000"/>
                    </a:srgbClr>
                  </a:glow>
                </a:effectLst>
              </a:rPr>
              <a:t>Judith Beheading </a:t>
            </a:r>
            <a:r>
              <a:rPr lang="en-US" dirty="0" err="1" smtClean="0">
                <a:solidFill>
                  <a:srgbClr val="F8CAA8"/>
                </a:solidFill>
                <a:effectLst>
                  <a:glow rad="254000">
                    <a:srgbClr val="080B04">
                      <a:alpha val="80000"/>
                    </a:srgbClr>
                  </a:glow>
                </a:effectLst>
              </a:rPr>
              <a:t>Holofernes</a:t>
            </a:r>
            <a:r>
              <a:rPr lang="en-US" dirty="0" smtClean="0">
                <a:solidFill>
                  <a:srgbClr val="F8CAA8"/>
                </a:solidFill>
                <a:effectLst>
                  <a:glow rad="254000">
                    <a:srgbClr val="080B04">
                      <a:alpha val="80000"/>
                    </a:srgbClr>
                  </a:glow>
                </a:effectLst>
              </a:rPr>
              <a:t> (1599)</a:t>
            </a:r>
            <a:endParaRPr lang="en-US" dirty="0">
              <a:solidFill>
                <a:srgbClr val="F8CAA8"/>
              </a:solidFill>
              <a:effectLst>
                <a:glow rad="254000">
                  <a:srgbClr val="080B04">
                    <a:alpha val="80000"/>
                  </a:srgbClr>
                </a:glo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822325"/>
            <a:ext cx="10515600" cy="1325563"/>
          </a:xfrm>
        </p:spPr>
        <p:txBody>
          <a:bodyPr>
            <a:noAutofit/>
          </a:bodyPr>
          <a:lstStyle/>
          <a:p>
            <a:r>
              <a:rPr lang="en-US" sz="9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Judith</a:t>
            </a:r>
            <a:endParaRPr lang="en-US" sz="9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48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95" r="11607" b="23315"/>
          <a:stretch/>
        </p:blipFill>
        <p:spPr>
          <a:xfrm>
            <a:off x="1502229" y="-65315"/>
            <a:ext cx="10776857" cy="6923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4095" r="81786" b="23315"/>
          <a:stretch/>
        </p:blipFill>
        <p:spPr>
          <a:xfrm>
            <a:off x="1" y="-65316"/>
            <a:ext cx="3722914" cy="69233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767" y="729343"/>
            <a:ext cx="3649433" cy="3842657"/>
          </a:xfr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Revolutionary leaders of the day did not see Corday </a:t>
            </a:r>
            <a:br>
              <a:rPr lang="en-US" sz="4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sz="4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as a hero.</a:t>
            </a:r>
            <a:endParaRPr lang="en-US" sz="4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2143" y="6338891"/>
            <a:ext cx="16872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Photo by </a:t>
            </a:r>
            <a:r>
              <a:rPr lang="en-US" dirty="0">
                <a:solidFill>
                  <a:schemeClr val="accent2"/>
                </a:solidFill>
                <a:hlinkClick r:id="rId3" tooltip="Go to E. C.'s photostream"/>
              </a:rPr>
              <a:t>E. C</a:t>
            </a:r>
            <a:r>
              <a:rPr lang="en-US" dirty="0" smtClean="0">
                <a:solidFill>
                  <a:schemeClr val="accent2"/>
                </a:solidFill>
                <a:hlinkClick r:id="rId3" tooltip="Go to E. C.'s photostream"/>
              </a:rPr>
              <a:t>.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05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" t="1127" r="2106" b="17934"/>
          <a:stretch/>
        </p:blipFill>
        <p:spPr>
          <a:xfrm>
            <a:off x="-16042" y="-16042"/>
            <a:ext cx="12272210" cy="69141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117432"/>
            <a:ext cx="12256168" cy="952751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5400" i="1" dirty="0" smtClean="0">
                <a:solidFill>
                  <a:schemeClr val="tx1"/>
                </a:solidFill>
                <a:latin typeface="+mn-lt"/>
              </a:rPr>
              <a:t>A man must have put her up to it...</a:t>
            </a:r>
            <a:endParaRPr lang="en-US" sz="5400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28434" y="6427814"/>
            <a:ext cx="22358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accent2"/>
                </a:solidFill>
              </a:rPr>
              <a:t>Photo by </a:t>
            </a:r>
            <a:r>
              <a:rPr lang="en-US" sz="1600" dirty="0" err="1">
                <a:solidFill>
                  <a:schemeClr val="accent2"/>
                </a:solidFill>
                <a:hlinkClick r:id="rId3" tooltip="Go to Grégory Tonon's photostream"/>
              </a:rPr>
              <a:t>Grégory</a:t>
            </a:r>
            <a:r>
              <a:rPr lang="en-US" sz="1600" dirty="0">
                <a:solidFill>
                  <a:schemeClr val="accent2"/>
                </a:solidFill>
                <a:hlinkClick r:id="rId3" tooltip="Go to Grégory Tonon's photostream"/>
              </a:rPr>
              <a:t> </a:t>
            </a:r>
            <a:r>
              <a:rPr lang="en-US" sz="1600" dirty="0" err="1" smtClean="0">
                <a:solidFill>
                  <a:schemeClr val="accent2"/>
                </a:solidFill>
                <a:hlinkClick r:id="rId3" tooltip="Go to Grégory Tonon's photostream"/>
              </a:rPr>
              <a:t>Tonon</a:t>
            </a:r>
            <a:endParaRPr lang="en-US" sz="1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93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0" r="14076" b="21241"/>
          <a:stretch/>
        </p:blipFill>
        <p:spPr>
          <a:xfrm>
            <a:off x="0" y="-32658"/>
            <a:ext cx="12246430" cy="6923316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-54429" y="858890"/>
            <a:ext cx="3777344" cy="205548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800" dirty="0" smtClean="0">
                <a:solidFill>
                  <a:schemeClr val="tx1"/>
                </a:solidFill>
                <a:latin typeface="+mj-lt"/>
              </a:rPr>
              <a:t>NO</a:t>
            </a:r>
            <a:endParaRPr lang="en-US" sz="13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11728" y="6552104"/>
            <a:ext cx="16471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accent2"/>
                </a:solidFill>
              </a:rPr>
              <a:t>Photo by </a:t>
            </a:r>
            <a:r>
              <a:rPr lang="en-US" sz="1600" dirty="0" err="1" smtClean="0">
                <a:solidFill>
                  <a:schemeClr val="accent2"/>
                </a:solidFill>
                <a:hlinkClick r:id="rId3" tooltip="Go to Prayitno / Thank you for visiting ! (3 millions )'s photostream"/>
              </a:rPr>
              <a:t>Prayitno</a:t>
            </a:r>
            <a:endParaRPr lang="en-US" sz="1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89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760" r="14076" b="21241"/>
          <a:stretch/>
        </p:blipFill>
        <p:spPr>
          <a:xfrm>
            <a:off x="0" y="-32658"/>
            <a:ext cx="12246430" cy="692331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11728" y="6552104"/>
            <a:ext cx="16471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accent2"/>
                </a:solidFill>
              </a:rPr>
              <a:t>Photo by </a:t>
            </a:r>
            <a:r>
              <a:rPr lang="en-US" sz="1600" dirty="0" err="1" smtClean="0">
                <a:solidFill>
                  <a:schemeClr val="accent2"/>
                </a:solidFill>
                <a:hlinkClick r:id="rId4" tooltip="Go to Prayitno / Thank you for visiting ! (3 millions )'s photostream"/>
              </a:rPr>
              <a:t>Prayitno</a:t>
            </a:r>
            <a:endParaRPr lang="en-US" sz="1600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21370864">
            <a:off x="3657924" y="4842701"/>
            <a:ext cx="6814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French authorities were disappointed to find no evidence that Corday had ever shared a bed with a man.</a:t>
            </a:r>
            <a:endParaRPr lang="en-US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24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37"/>
          <a:stretch/>
        </p:blipFill>
        <p:spPr>
          <a:xfrm>
            <a:off x="0" y="0"/>
            <a:ext cx="12192000" cy="68770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519446"/>
            <a:ext cx="22300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accent2"/>
                </a:solidFill>
              </a:rPr>
              <a:t>Photo by </a:t>
            </a:r>
            <a:r>
              <a:rPr lang="en-US" sz="1600" dirty="0">
                <a:solidFill>
                  <a:schemeClr val="accent2"/>
                </a:solidFill>
                <a:hlinkClick r:id="rId3" tooltip="Go to Capture Queen's photostream"/>
              </a:rPr>
              <a:t>Capture </a:t>
            </a:r>
            <a:r>
              <a:rPr lang="en-US" sz="1600" dirty="0" smtClean="0">
                <a:solidFill>
                  <a:schemeClr val="accent2"/>
                </a:solidFill>
                <a:hlinkClick r:id="rId3" tooltip="Go to Capture Queen's photostream"/>
              </a:rPr>
              <a:t>Queen</a:t>
            </a:r>
            <a:endParaRPr lang="en-US" sz="1600" dirty="0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48025" y="2284363"/>
            <a:ext cx="42195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afraid of the idea of women being able to do such things on their own. </a:t>
            </a:r>
            <a:endParaRPr lang="en-US" sz="360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956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pload.wikimedia.org/wikipedia/commons/thumb/c/ce/Charlotte_Corday.jpg/640px-Charlotte_Corda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839"/>
          <a:stretch/>
        </p:blipFill>
        <p:spPr bwMode="auto">
          <a:xfrm>
            <a:off x="0" y="0"/>
            <a:ext cx="12192000" cy="692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231" y="1921878"/>
            <a:ext cx="8065168" cy="1325563"/>
          </a:xfrm>
        </p:spPr>
        <p:txBody>
          <a:bodyPr>
            <a:noAutofit/>
          </a:bodyPr>
          <a:lstStyle/>
          <a:p>
            <a:r>
              <a:rPr lang="en-US" sz="11500" dirty="0" smtClean="0">
                <a:solidFill>
                  <a:srgbClr val="E6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REVISIONISM</a:t>
            </a:r>
            <a:endParaRPr lang="en-US" sz="11500" dirty="0">
              <a:solidFill>
                <a:srgbClr val="E6E2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63452" y="3753853"/>
            <a:ext cx="34650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E6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French Reconsider</a:t>
            </a:r>
            <a:endParaRPr lang="en-US" sz="5400" dirty="0">
              <a:solidFill>
                <a:srgbClr val="E6E2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225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rgbClr val="1E1E1E"/>
            </a:gs>
            <a:gs pos="100000">
              <a:srgbClr val="61462D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324" y="664026"/>
            <a:ext cx="6239328" cy="1491569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12500" dirty="0" smtClean="0">
                <a:solidFill>
                  <a:schemeClr val="bg2"/>
                </a:solidFill>
              </a:rPr>
              <a:t>Rousseau</a:t>
            </a:r>
            <a:endParaRPr lang="en-US" sz="12500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5724" y="3082728"/>
            <a:ext cx="5480507" cy="3258487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en-US" sz="3600" i="1" dirty="0" smtClean="0">
                <a:solidFill>
                  <a:schemeClr val="bg2"/>
                </a:solidFill>
              </a:rPr>
              <a:t>Emile </a:t>
            </a:r>
            <a:r>
              <a:rPr lang="en-US" sz="3600" dirty="0" smtClean="0">
                <a:solidFill>
                  <a:schemeClr val="bg2"/>
                </a:solidFill>
              </a:rPr>
              <a:t>(On Education)</a:t>
            </a:r>
          </a:p>
          <a:p>
            <a:pPr eaLnBrk="1" hangingPunct="1">
              <a:defRPr/>
            </a:pPr>
            <a:endParaRPr lang="en-US" sz="1400" dirty="0" smtClean="0">
              <a:solidFill>
                <a:schemeClr val="bg2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z="3600" dirty="0">
                <a:solidFill>
                  <a:schemeClr val="bg2"/>
                </a:solidFill>
              </a:rPr>
              <a:t>“Mother, do not make a decent man out of your daughter.  Make a decent woman out of her.”</a:t>
            </a:r>
          </a:p>
        </p:txBody>
      </p:sp>
      <p:pic>
        <p:nvPicPr>
          <p:cNvPr id="37892" name="Picture 2" descr="http://cepa.newschool.edu/het/profiles/image/Rousseau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652" y="0"/>
            <a:ext cx="55553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4" name="Rectangle 3"/>
          <p:cNvSpPr/>
          <p:nvPr/>
        </p:nvSpPr>
        <p:spPr>
          <a:xfrm>
            <a:off x="721500" y="1999085"/>
            <a:ext cx="37053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defRPr/>
            </a:pPr>
            <a:r>
              <a:rPr lang="en-US" sz="32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(French </a:t>
            </a:r>
            <a:r>
              <a:rPr lang="en-US" sz="3200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Philosophe)</a:t>
            </a:r>
            <a:endParaRPr lang="en-US" sz="3200" i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233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8000">
              <a:srgbClr val="130D0F"/>
            </a:gs>
            <a:gs pos="100000">
              <a:srgbClr val="C5AA91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upload.wikimedia.org/wikipedia/commons/thumb/c/ce/Charlotte_Corday.jpg/640px-Charlotte_Cord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74" y="-7533"/>
            <a:ext cx="5097379" cy="686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4716" y="365125"/>
            <a:ext cx="7347284" cy="4796175"/>
          </a:xfrm>
        </p:spPr>
        <p:txBody>
          <a:bodyPr>
            <a:noAutofit/>
          </a:bodyPr>
          <a:lstStyle/>
          <a:p>
            <a:pPr algn="ctr"/>
            <a:r>
              <a:rPr lang="en-US" sz="10500" dirty="0" smtClean="0">
                <a:solidFill>
                  <a:srgbClr val="E6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Corday as </a:t>
            </a:r>
            <a:br>
              <a:rPr lang="en-US" sz="10500" dirty="0" smtClean="0">
                <a:solidFill>
                  <a:srgbClr val="E6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0500" dirty="0" smtClean="0">
                <a:solidFill>
                  <a:srgbClr val="E6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</a:t>
            </a:r>
            <a:br>
              <a:rPr lang="en-US" sz="10500" dirty="0" smtClean="0">
                <a:solidFill>
                  <a:srgbClr val="E6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0500" dirty="0" smtClean="0">
                <a:solidFill>
                  <a:srgbClr val="E6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Heroine</a:t>
            </a:r>
            <a:endParaRPr lang="en-US" sz="10500" dirty="0">
              <a:solidFill>
                <a:srgbClr val="E6E2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0" y="6457890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600" i="1" dirty="0">
                <a:solidFill>
                  <a:srgbClr val="E6E2E2"/>
                </a:solidFill>
              </a:rPr>
              <a:t>Charlotte Corday</a:t>
            </a:r>
            <a:r>
              <a:rPr lang="en-US" sz="1600" dirty="0">
                <a:solidFill>
                  <a:srgbClr val="E6E2E2"/>
                </a:solidFill>
              </a:rPr>
              <a:t> by </a:t>
            </a:r>
            <a:r>
              <a:rPr lang="en-US" sz="1600" dirty="0" smtClean="0">
                <a:solidFill>
                  <a:srgbClr val="E6E2E2"/>
                </a:solidFill>
                <a:hlinkClick r:id="rId3" tooltip="Paul Jacques Aimé Baudry"/>
              </a:rPr>
              <a:t>Paul </a:t>
            </a:r>
            <a:r>
              <a:rPr lang="en-US" sz="1600" dirty="0">
                <a:solidFill>
                  <a:srgbClr val="E6E2E2"/>
                </a:solidFill>
                <a:hlinkClick r:id="rId3" tooltip="Paul Jacques Aimé Baudry"/>
              </a:rPr>
              <a:t>Jacques </a:t>
            </a:r>
            <a:r>
              <a:rPr lang="en-US" sz="1600" dirty="0" err="1">
                <a:solidFill>
                  <a:srgbClr val="E6E2E2"/>
                </a:solidFill>
                <a:hlinkClick r:id="rId3" tooltip="Paul Jacques Aimé Baudry"/>
              </a:rPr>
              <a:t>Aimé</a:t>
            </a:r>
            <a:r>
              <a:rPr lang="en-US" sz="1600" dirty="0">
                <a:solidFill>
                  <a:srgbClr val="E6E2E2"/>
                </a:solidFill>
                <a:hlinkClick r:id="rId3" tooltip="Paul Jacques Aimé Baudry"/>
              </a:rPr>
              <a:t> </a:t>
            </a:r>
            <a:r>
              <a:rPr lang="en-US" sz="1600" dirty="0" err="1" smtClean="0">
                <a:solidFill>
                  <a:srgbClr val="E6E2E2"/>
                </a:solidFill>
                <a:hlinkClick r:id="rId3" tooltip="Paul Jacques Aimé Baudry"/>
              </a:rPr>
              <a:t>Baudry</a:t>
            </a:r>
            <a:r>
              <a:rPr lang="en-US" sz="1600" dirty="0">
                <a:solidFill>
                  <a:srgbClr val="E6E2E2"/>
                </a:solidFill>
              </a:rPr>
              <a:t> </a:t>
            </a:r>
            <a:r>
              <a:rPr lang="en-US" sz="1600" dirty="0" smtClean="0">
                <a:solidFill>
                  <a:srgbClr val="E6E2E2"/>
                </a:solidFill>
              </a:rPr>
              <a:t>(1860</a:t>
            </a:r>
            <a:r>
              <a:rPr lang="en-US" sz="1600" dirty="0">
                <a:solidFill>
                  <a:srgbClr val="E6E2E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7304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8000">
              <a:srgbClr val="130D0F"/>
            </a:gs>
            <a:gs pos="100000">
              <a:srgbClr val="C5AA91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upload.wikimedia.org/wikipedia/commons/thumb/c/ce/Charlotte_Corday.jpg/640px-Charlotte_Cord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74" y="-7533"/>
            <a:ext cx="5097379" cy="686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0" y="6457890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600" i="1" dirty="0">
                <a:solidFill>
                  <a:srgbClr val="E6E2E2"/>
                </a:solidFill>
              </a:rPr>
              <a:t>Charlotte Corday</a:t>
            </a:r>
            <a:r>
              <a:rPr lang="en-US" sz="1600" dirty="0">
                <a:solidFill>
                  <a:srgbClr val="E6E2E2"/>
                </a:solidFill>
              </a:rPr>
              <a:t> by </a:t>
            </a:r>
            <a:r>
              <a:rPr lang="en-US" sz="1600" dirty="0" smtClean="0">
                <a:solidFill>
                  <a:srgbClr val="E6E2E2"/>
                </a:solidFill>
                <a:hlinkClick r:id="rId3" tooltip="Paul Jacques Aimé Baudry"/>
              </a:rPr>
              <a:t>Paul </a:t>
            </a:r>
            <a:r>
              <a:rPr lang="en-US" sz="1600" dirty="0">
                <a:solidFill>
                  <a:srgbClr val="E6E2E2"/>
                </a:solidFill>
                <a:hlinkClick r:id="rId3" tooltip="Paul Jacques Aimé Baudry"/>
              </a:rPr>
              <a:t>Jacques </a:t>
            </a:r>
            <a:r>
              <a:rPr lang="en-US" sz="1600" dirty="0" err="1">
                <a:solidFill>
                  <a:srgbClr val="E6E2E2"/>
                </a:solidFill>
                <a:hlinkClick r:id="rId3" tooltip="Paul Jacques Aimé Baudry"/>
              </a:rPr>
              <a:t>Aimé</a:t>
            </a:r>
            <a:r>
              <a:rPr lang="en-US" sz="1600" dirty="0">
                <a:solidFill>
                  <a:srgbClr val="E6E2E2"/>
                </a:solidFill>
                <a:hlinkClick r:id="rId3" tooltip="Paul Jacques Aimé Baudry"/>
              </a:rPr>
              <a:t> </a:t>
            </a:r>
            <a:r>
              <a:rPr lang="en-US" sz="1600" dirty="0" err="1" smtClean="0">
                <a:solidFill>
                  <a:srgbClr val="E6E2E2"/>
                </a:solidFill>
                <a:hlinkClick r:id="rId3" tooltip="Paul Jacques Aimé Baudry"/>
              </a:rPr>
              <a:t>Baudry</a:t>
            </a:r>
            <a:r>
              <a:rPr lang="en-US" sz="1600" dirty="0">
                <a:solidFill>
                  <a:srgbClr val="E6E2E2"/>
                </a:solidFill>
              </a:rPr>
              <a:t> </a:t>
            </a:r>
            <a:r>
              <a:rPr lang="en-US" sz="1600" dirty="0" smtClean="0">
                <a:solidFill>
                  <a:srgbClr val="E6E2E2"/>
                </a:solidFill>
              </a:rPr>
              <a:t>(1860</a:t>
            </a:r>
            <a:r>
              <a:rPr lang="en-US" sz="1600" dirty="0">
                <a:solidFill>
                  <a:srgbClr val="E6E2E2"/>
                </a:solidFill>
              </a:rPr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130217" y="4984357"/>
            <a:ext cx="23903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jardet Freres (Unregistered)"/>
              </a:rPr>
              <a:t>FANATIC</a:t>
            </a:r>
            <a:endParaRPr lang="en-US" sz="8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48946" y="349083"/>
            <a:ext cx="2343338" cy="1255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800" dirty="0" smtClean="0">
                <a:solidFill>
                  <a:srgbClr val="E6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jardet Freres (Unregistered)"/>
              </a:rPr>
              <a:t>Champion </a:t>
            </a:r>
            <a:br>
              <a:rPr lang="en-US" sz="4800" dirty="0" smtClean="0">
                <a:solidFill>
                  <a:srgbClr val="E6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jardet Freres (Unregistered)"/>
              </a:rPr>
            </a:br>
            <a:r>
              <a:rPr lang="en-US" sz="4400" dirty="0" smtClean="0">
                <a:solidFill>
                  <a:srgbClr val="E6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jardet Freres (Unregistered)"/>
              </a:rPr>
              <a:t>of reason</a:t>
            </a:r>
            <a:endParaRPr lang="en-US" sz="7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4716" y="365125"/>
            <a:ext cx="7347284" cy="4796175"/>
          </a:xfrm>
        </p:spPr>
        <p:txBody>
          <a:bodyPr>
            <a:noAutofit/>
          </a:bodyPr>
          <a:lstStyle/>
          <a:p>
            <a:pPr algn="ctr"/>
            <a:r>
              <a:rPr lang="en-US" sz="10500" dirty="0" smtClean="0">
                <a:solidFill>
                  <a:srgbClr val="E6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Corday as </a:t>
            </a:r>
            <a:br>
              <a:rPr lang="en-US" sz="10500" dirty="0" smtClean="0">
                <a:solidFill>
                  <a:srgbClr val="E6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0500" dirty="0" smtClean="0">
                <a:solidFill>
                  <a:srgbClr val="E6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</a:t>
            </a:r>
            <a:br>
              <a:rPr lang="en-US" sz="10500" dirty="0" smtClean="0">
                <a:solidFill>
                  <a:srgbClr val="E6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0500" dirty="0" smtClean="0">
                <a:solidFill>
                  <a:srgbClr val="E6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Heroine</a:t>
            </a:r>
            <a:endParaRPr lang="en-US" sz="10500" dirty="0">
              <a:solidFill>
                <a:srgbClr val="E6E2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485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D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upload.wikimedia.org/wikipedia/commons/thumb/6/63/Carlota_Corday_1889_by_Arturo_Michelena.jpg/1280px-Carlota_Corday_1889_by_Arturo_Michelen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025"/>
          <a:stretch/>
        </p:blipFill>
        <p:spPr bwMode="auto">
          <a:xfrm>
            <a:off x="0" y="-1"/>
            <a:ext cx="12204506" cy="687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673956" y="6368352"/>
            <a:ext cx="64101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Arturo </a:t>
            </a:r>
            <a:r>
              <a:rPr lang="en-US" sz="16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Michelena, Charlotte </a:t>
            </a:r>
            <a:r>
              <a:rPr lang="en-US" sz="16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Corday being conducted to her </a:t>
            </a:r>
            <a:r>
              <a:rPr lang="en-US" sz="16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execution (1889)</a:t>
            </a:r>
            <a:endParaRPr lang="en-US" sz="16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5186150" y="627797"/>
            <a:ext cx="4357900" cy="972403"/>
          </a:xfrm>
          <a:prstGeom prst="wedgeRoundRectCallout">
            <a:avLst>
              <a:gd name="adj1" fmla="val -63996"/>
              <a:gd name="adj2" fmla="val 115181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100" b="1" dirty="0" err="1" smtClean="0">
                <a:solidFill>
                  <a:schemeClr val="tx1"/>
                </a:solidFill>
              </a:rPr>
              <a:t>Ain’t</a:t>
            </a:r>
            <a:r>
              <a:rPr lang="en-US" sz="5100" b="1" dirty="0" smtClean="0">
                <a:solidFill>
                  <a:schemeClr val="tx1"/>
                </a:solidFill>
              </a:rPr>
              <a:t> no </a:t>
            </a:r>
            <a:r>
              <a:rPr lang="en-US" sz="5100" b="1" dirty="0" err="1" smtClean="0">
                <a:solidFill>
                  <a:schemeClr val="tx1"/>
                </a:solidFill>
              </a:rPr>
              <a:t>thang</a:t>
            </a:r>
            <a:r>
              <a:rPr lang="en-US" sz="5100" b="1" dirty="0" smtClean="0">
                <a:solidFill>
                  <a:schemeClr val="tx1"/>
                </a:solidFill>
              </a:rPr>
              <a:t>!</a:t>
            </a:r>
            <a:endParaRPr lang="en-US" sz="51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76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upload.wikimedia.org/wikipedia/commons/thumb/6/6d/Le_Serment_du_Jeu_de_paume.jpg/1280px-Le_Serment_du_Jeu_de_paum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0"/>
          <a:stretch/>
        </p:blipFill>
        <p:spPr bwMode="auto">
          <a:xfrm>
            <a:off x="0" y="-5715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-57151"/>
            <a:ext cx="12192000" cy="3811003"/>
          </a:xfrm>
          <a:prstGeom prst="rect">
            <a:avLst/>
          </a:prstGeom>
          <a:gradFill>
            <a:gsLst>
              <a:gs pos="0">
                <a:srgbClr val="DCD8CD"/>
              </a:gs>
              <a:gs pos="100000">
                <a:srgbClr val="DCD8CD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8873"/>
            <a:ext cx="12192000" cy="2416175"/>
          </a:xfrm>
        </p:spPr>
        <p:txBody>
          <a:bodyPr>
            <a:noAutofit/>
          </a:bodyPr>
          <a:lstStyle/>
          <a:p>
            <a:pPr algn="ctr"/>
            <a:r>
              <a:rPr lang="en-US" sz="7200" dirty="0" smtClean="0"/>
              <a:t>The French Revolution was </a:t>
            </a:r>
            <a:br>
              <a:rPr lang="en-US" sz="7200" dirty="0" smtClean="0"/>
            </a:br>
            <a:r>
              <a:rPr lang="en-US" sz="7200" dirty="0" smtClean="0"/>
              <a:t>not a feminist revolution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91354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upload.wikimedia.org/wikipedia/commons/f/f0/1801_Antoine-Jean_Gros_-_Bonaparte_on_the_Bridge_at_Arcol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9" b="54780"/>
          <a:stretch/>
        </p:blipFill>
        <p:spPr bwMode="auto">
          <a:xfrm>
            <a:off x="0" y="-144379"/>
            <a:ext cx="12191999" cy="717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5411" y="1439946"/>
            <a:ext cx="4796589" cy="2185570"/>
          </a:xfrm>
        </p:spPr>
        <p:txBody>
          <a:bodyPr>
            <a:noAutofit/>
          </a:bodyPr>
          <a:lstStyle/>
          <a:p>
            <a:pPr algn="ctr"/>
            <a:r>
              <a:rPr lang="en-US" sz="6000" dirty="0" smtClean="0">
                <a:solidFill>
                  <a:srgbClr val="FFFA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DEFINITELY </a:t>
            </a:r>
            <a:r>
              <a:rPr lang="en-US" sz="8000" dirty="0" smtClean="0">
                <a:solidFill>
                  <a:srgbClr val="FFFA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</a:t>
            </a:r>
            <a:endParaRPr lang="en-US" sz="6000" dirty="0">
              <a:solidFill>
                <a:srgbClr val="FFFAE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131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rgbClr val="1E1E1E"/>
            </a:gs>
            <a:gs pos="100000">
              <a:schemeClr val="tx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d/dc/Marywollstonecraft.jpg/492px-Marywollstonecraf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440" y="0"/>
            <a:ext cx="5623560" cy="6858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77515"/>
            <a:ext cx="7658100" cy="3918285"/>
          </a:xfrm>
        </p:spPr>
        <p:txBody>
          <a:bodyPr>
            <a:noAutofit/>
          </a:bodyPr>
          <a:lstStyle/>
          <a:p>
            <a:pPr lvl="0">
              <a:lnSpc>
                <a:spcPct val="80000"/>
              </a:lnSpc>
              <a:spcBef>
                <a:spcPts val="0"/>
              </a:spcBef>
            </a:pPr>
            <a:r>
              <a:rPr lang="en-US" sz="8800" i="1" dirty="0">
                <a:solidFill>
                  <a:srgbClr val="FFFFF7"/>
                </a:solidFill>
                <a:latin typeface="IM FELL Double Pica"/>
              </a:rPr>
              <a:t>But it was a </a:t>
            </a:r>
            <a:r>
              <a:rPr lang="en-US" dirty="0">
                <a:solidFill>
                  <a:srgbClr val="1F1F1F"/>
                </a:solidFill>
                <a:latin typeface="IM FELL Double Pica"/>
              </a:rPr>
              <a:t/>
            </a:r>
            <a:br>
              <a:rPr lang="en-US" dirty="0">
                <a:solidFill>
                  <a:srgbClr val="1F1F1F"/>
                </a:solidFill>
                <a:latin typeface="IM FELL Double Pica"/>
              </a:rPr>
            </a:br>
            <a:r>
              <a:rPr lang="en-US" sz="185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jardet Freres (Unregistered)" panose="00000400000000000000" pitchFamily="2" charset="0"/>
              </a:rPr>
              <a:t>start</a:t>
            </a:r>
            <a:endParaRPr lang="en-US" sz="185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 FELL Double Pic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33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6/68/Marie-Antoinette_par_Elisabeth_Vig%C3%A9e-Lebrun_-_178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2" t="21452" b="49215"/>
          <a:stretch/>
        </p:blipFill>
        <p:spPr bwMode="auto">
          <a:xfrm>
            <a:off x="0" y="-24064"/>
            <a:ext cx="11381874" cy="688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upload.wikimedia.org/wikipedia/commons/6/68/Marie-Antoinette_par_Elisabeth_Vig%C3%A9e-Lebrun_-_178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34" t="21452" b="49215"/>
          <a:stretch/>
        </p:blipFill>
        <p:spPr bwMode="auto">
          <a:xfrm>
            <a:off x="9865894" y="-24063"/>
            <a:ext cx="2326106" cy="688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16968" y="-24065"/>
            <a:ext cx="8775033" cy="6882064"/>
          </a:xfrm>
          <a:prstGeom prst="rect">
            <a:avLst/>
          </a:prstGeom>
          <a:gradFill flip="none" rotWithShape="1">
            <a:gsLst>
              <a:gs pos="9000">
                <a:schemeClr val="accent2">
                  <a:alpha val="0"/>
                  <a:lumMod val="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2338" y="447340"/>
            <a:ext cx="6513094" cy="3653422"/>
          </a:xfrm>
        </p:spPr>
        <p:txBody>
          <a:bodyPr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sz="3600" b="1" dirty="0">
                <a:solidFill>
                  <a:srgbClr val="5B9BD5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/>
              </a:rPr>
              <a:t>Women </a:t>
            </a:r>
            <a:r>
              <a:rPr lang="en-US" sz="3600" b="1" dirty="0" smtClean="0">
                <a:solidFill>
                  <a:srgbClr val="5B9BD5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/>
              </a:rPr>
              <a:t>began the </a:t>
            </a:r>
            <a:r>
              <a:rPr lang="en-US" sz="3600" b="1" dirty="0">
                <a:solidFill>
                  <a:srgbClr val="5B9BD5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/>
              </a:rPr>
              <a:t>Revolution as </a:t>
            </a:r>
            <a:br>
              <a:rPr lang="en-US" sz="3600" b="1" dirty="0">
                <a:solidFill>
                  <a:srgbClr val="5B9BD5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/>
              </a:rPr>
            </a:br>
            <a:r>
              <a:rPr lang="en-US" sz="12600" spc="50" dirty="0" smtClean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Villains</a:t>
            </a:r>
            <a:endParaRPr lang="en-US" sz="10500" spc="50" dirty="0">
              <a:ln w="0"/>
              <a:solidFill>
                <a:schemeClr val="accent4">
                  <a:lumMod val="20000"/>
                  <a:lumOff val="8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110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pload.wikimedia.org/wikipedia/commons/thumb/c/ce/Charlotte_Corday.jpg/640px-Charlotte_Corda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97"/>
          <a:stretch/>
        </p:blipFill>
        <p:spPr bwMode="auto">
          <a:xfrm>
            <a:off x="0" y="0"/>
            <a:ext cx="12192000" cy="693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231" y="1007478"/>
            <a:ext cx="8065168" cy="3393072"/>
          </a:xfrm>
        </p:spPr>
        <p:txBody>
          <a:bodyPr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E6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/>
              </a:rPr>
              <a:t>And </a:t>
            </a:r>
            <a:r>
              <a:rPr lang="en-US" sz="6000" dirty="0" smtClean="0">
                <a:solidFill>
                  <a:srgbClr val="E6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/>
              </a:rPr>
              <a:t>walked out of it </a:t>
            </a:r>
            <a:r>
              <a:rPr lang="en-US" sz="6000" dirty="0">
                <a:solidFill>
                  <a:srgbClr val="E6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/>
              </a:rPr>
              <a:t>as</a:t>
            </a:r>
            <a:br>
              <a:rPr lang="en-US" sz="6000" dirty="0">
                <a:solidFill>
                  <a:srgbClr val="E6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/>
              </a:rPr>
            </a:br>
            <a:r>
              <a:rPr lang="en-US" sz="13800" dirty="0" smtClean="0">
                <a:solidFill>
                  <a:srgbClr val="E6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HEROES</a:t>
            </a:r>
            <a:endParaRPr lang="en-US" sz="16600" dirty="0">
              <a:solidFill>
                <a:srgbClr val="E6E2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890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6" b="7465"/>
          <a:stretch/>
        </p:blipFill>
        <p:spPr>
          <a:xfrm>
            <a:off x="0" y="-48126"/>
            <a:ext cx="12192000" cy="69462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-128337" y="2355405"/>
            <a:ext cx="92322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The stage was set for the feminist movement.</a:t>
            </a:r>
            <a:endParaRPr lang="en-US" sz="6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9312" y="6443770"/>
            <a:ext cx="18651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accent2"/>
                </a:solidFill>
              </a:rPr>
              <a:t>Photo by </a:t>
            </a:r>
            <a:r>
              <a:rPr lang="en-US" sz="1600" dirty="0">
                <a:solidFill>
                  <a:schemeClr val="accent2"/>
                </a:solidFill>
                <a:hlinkClick r:id="rId3" tooltip="Go to Max Wolfe's photostream"/>
              </a:rPr>
              <a:t>Max </a:t>
            </a:r>
            <a:r>
              <a:rPr lang="en-US" sz="1600" dirty="0" smtClean="0">
                <a:solidFill>
                  <a:schemeClr val="accent2"/>
                </a:solidFill>
                <a:hlinkClick r:id="rId3" tooltip="Go to Max Wolfe's photostream"/>
              </a:rPr>
              <a:t>Wolfe</a:t>
            </a:r>
            <a:endParaRPr lang="en-US" sz="1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76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59" y="436070"/>
            <a:ext cx="10754095" cy="49203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047131"/>
            <a:ext cx="12192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dirty="0">
                <a:solidFill>
                  <a:prstClr val="white"/>
                </a:solidFill>
                <a:latin typeface="Franklin Gothic Demi" panose="020B0703020102020204" pitchFamily="34" charset="0"/>
                <a:cs typeface="Kartika" panose="02020503030404060203" pitchFamily="18" charset="0"/>
              </a:rPr>
              <a:t>LEARNING.  DELIVERED.</a:t>
            </a:r>
            <a:endParaRPr lang="en-US" sz="6600" dirty="0">
              <a:solidFill>
                <a:srgbClr val="072F54"/>
              </a:solidFill>
              <a:latin typeface="Franklin Gothic Demi" panose="020B0703020102020204" pitchFamily="34" charset="0"/>
              <a:cs typeface="Kartika" panose="0202050303040406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7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rgbClr val="1E1E1E"/>
            </a:gs>
            <a:gs pos="100000">
              <a:srgbClr val="61462D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5975129" cy="2859338"/>
          </a:xfrm>
        </p:spPr>
        <p:txBody>
          <a:bodyPr>
            <a:noAutofit/>
          </a:bodyPr>
          <a:lstStyle/>
          <a:p>
            <a:pPr algn="ctr"/>
            <a:r>
              <a:rPr lang="en-US" sz="6000" dirty="0" smtClean="0">
                <a:solidFill>
                  <a:schemeClr val="bg2"/>
                </a:solidFill>
              </a:rPr>
              <a:t>An Early Modern </a:t>
            </a:r>
            <a:br>
              <a:rPr lang="en-US" sz="6000" dirty="0" smtClean="0">
                <a:solidFill>
                  <a:schemeClr val="bg2"/>
                </a:solidFill>
              </a:rPr>
            </a:br>
            <a:r>
              <a:rPr lang="en-US" sz="6000" dirty="0" smtClean="0">
                <a:solidFill>
                  <a:schemeClr val="bg2"/>
                </a:solidFill>
              </a:rPr>
              <a:t>View of Women</a:t>
            </a:r>
            <a:endParaRPr lang="en-US" sz="6000" dirty="0">
              <a:solidFill>
                <a:schemeClr val="bg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4363" y="4347369"/>
            <a:ext cx="4566401" cy="140811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i="1" dirty="0" smtClean="0">
                <a:solidFill>
                  <a:schemeClr val="bg1"/>
                </a:solidFill>
              </a:rPr>
              <a:t>The True Woman</a:t>
            </a:r>
            <a:r>
              <a:rPr lang="en-US" dirty="0" smtClean="0">
                <a:solidFill>
                  <a:schemeClr val="bg1"/>
                </a:solidFill>
              </a:rPr>
              <a:t>, anonymous engraving, seventeenth century.  Paris, </a:t>
            </a:r>
            <a:r>
              <a:rPr lang="en-US" dirty="0" err="1" smtClean="0">
                <a:solidFill>
                  <a:schemeClr val="bg1"/>
                </a:solidFill>
              </a:rPr>
              <a:t>Bibliothèque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Nationale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http://chnm.gmu.edu/wwh/modules/lesson4/images/sources/truewoma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450"/>
          <a:stretch/>
        </p:blipFill>
        <p:spPr bwMode="auto">
          <a:xfrm>
            <a:off x="5975130" y="0"/>
            <a:ext cx="5380257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8776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chemeClr val="accent4">
                <a:lumMod val="40000"/>
                <a:lumOff val="60000"/>
              </a:schemeClr>
            </a:gs>
            <a:gs pos="100000">
              <a:srgbClr val="B26E9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68" b="3803"/>
          <a:stretch/>
        </p:blipFill>
        <p:spPr>
          <a:xfrm>
            <a:off x="902905" y="-23700"/>
            <a:ext cx="10389365" cy="6296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22822"/>
            <a:ext cx="12192000" cy="1543008"/>
          </a:xfrm>
          <a:gradFill>
            <a:gsLst>
              <a:gs pos="60000">
                <a:schemeClr val="accent4">
                  <a:lumMod val="50000"/>
                </a:schemeClr>
              </a:gs>
              <a:gs pos="0">
                <a:schemeClr val="accent4">
                  <a:lumMod val="50000"/>
                </a:schemeClr>
              </a:gs>
              <a:gs pos="100000">
                <a:schemeClr val="accent4">
                  <a:lumMod val="75000"/>
                </a:schemeClr>
              </a:gs>
            </a:gsLst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HYSTERICAL</a:t>
            </a:r>
            <a:endParaRPr lang="en-US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68379" y="6481010"/>
            <a:ext cx="104113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rgbClr val="555555"/>
                </a:solidFill>
              </a:rPr>
              <a:t>Illustration from Anatomy &amp; Physiology, </a:t>
            </a:r>
            <a:r>
              <a:rPr lang="en-US" sz="1400" dirty="0" err="1">
                <a:solidFill>
                  <a:srgbClr val="555555"/>
                </a:solidFill>
              </a:rPr>
              <a:t>Connexions</a:t>
            </a:r>
            <a:r>
              <a:rPr lang="en-US" sz="1400" dirty="0">
                <a:solidFill>
                  <a:srgbClr val="555555"/>
                </a:solidFill>
              </a:rPr>
              <a:t> Web site. </a:t>
            </a:r>
            <a:r>
              <a:rPr lang="en-US" sz="1400" dirty="0">
                <a:solidFill>
                  <a:srgbClr val="0B0080"/>
                </a:solidFill>
                <a:hlinkClick r:id="rId4"/>
              </a:rPr>
              <a:t>http://cnx.org/content/col11496/1.6/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013497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3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http://upload.wikimedia.org/wikipedia/commons/thumb/4/42/Tizian_091.jpg/640px-Tizian_09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60" b="40792"/>
          <a:stretch/>
        </p:blipFill>
        <p:spPr bwMode="auto">
          <a:xfrm>
            <a:off x="1588" y="-97972"/>
            <a:ext cx="12192000" cy="702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8355724" y="1412086"/>
            <a:ext cx="2808146" cy="973210"/>
          </a:xfrm>
          <a:prstGeom prst="wedgeRoundRectCallout">
            <a:avLst>
              <a:gd name="adj1" fmla="val -79627"/>
              <a:gd name="adj2" fmla="val 12501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smtClean="0"/>
              <a:t>APPLE!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0898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3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http://upload.wikimedia.org/wikipedia/commons/thumb/4/42/Tizian_091.jpg/640px-Tizian_09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60" b="40792"/>
          <a:stretch/>
        </p:blipFill>
        <p:spPr bwMode="auto">
          <a:xfrm>
            <a:off x="1588" y="-97972"/>
            <a:ext cx="12192000" cy="702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3893024" y="3412671"/>
            <a:ext cx="2279176" cy="973210"/>
          </a:xfrm>
          <a:prstGeom prst="wedgeRoundRectCallout">
            <a:avLst>
              <a:gd name="adj1" fmla="val -79627"/>
              <a:gd name="adj2" fmla="val 12501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smtClean="0"/>
              <a:t>NO!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972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Wollstonecraft">
      <a:dk1>
        <a:srgbClr val="1F1F1F"/>
      </a:dk1>
      <a:lt1>
        <a:srgbClr val="FFFFF7"/>
      </a:lt1>
      <a:dk2>
        <a:srgbClr val="61462D"/>
      </a:dk2>
      <a:lt2>
        <a:srgbClr val="FFE6C6"/>
      </a:lt2>
      <a:accent1>
        <a:srgbClr val="D0B49A"/>
      </a:accent1>
      <a:accent2>
        <a:srgbClr val="E4A188"/>
      </a:accent2>
      <a:accent3>
        <a:srgbClr val="FFE6C6"/>
      </a:accent3>
      <a:accent4>
        <a:srgbClr val="C490AA"/>
      </a:accent4>
      <a:accent5>
        <a:srgbClr val="F0B7A4"/>
      </a:accent5>
      <a:accent6>
        <a:srgbClr val="CD8B70"/>
      </a:accent6>
      <a:hlink>
        <a:srgbClr val="E4A188"/>
      </a:hlink>
      <a:folHlink>
        <a:srgbClr val="954F72"/>
      </a:folHlink>
    </a:clrScheme>
    <a:fontScheme name="French Fonts">
      <a:majorFont>
        <a:latin typeface="Bujardet Freres (Unregistered)"/>
        <a:ea typeface=""/>
        <a:cs typeface=""/>
      </a:majorFont>
      <a:minorFont>
        <a:latin typeface="IM FELL Double P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L'Autrichienne">
      <a:dk1>
        <a:sysClr val="windowText" lastClr="000000"/>
      </a:dk1>
      <a:lt1>
        <a:sysClr val="window" lastClr="FFFFFF"/>
      </a:lt1>
      <a:dk2>
        <a:srgbClr val="244966"/>
      </a:dk2>
      <a:lt2>
        <a:srgbClr val="B5BABE"/>
      </a:lt2>
      <a:accent1>
        <a:srgbClr val="5B9BD5"/>
      </a:accent1>
      <a:accent2>
        <a:srgbClr val="C66868"/>
      </a:accent2>
      <a:accent3>
        <a:srgbClr val="A5A5A5"/>
      </a:accent3>
      <a:accent4>
        <a:srgbClr val="781615"/>
      </a:accent4>
      <a:accent5>
        <a:srgbClr val="4472C4"/>
      </a:accent5>
      <a:accent6>
        <a:srgbClr val="7AA8C0"/>
      </a:accent6>
      <a:hlink>
        <a:srgbClr val="7AA8C0"/>
      </a:hlink>
      <a:folHlink>
        <a:srgbClr val="323F4F"/>
      </a:folHlink>
    </a:clrScheme>
    <a:fontScheme name="French Fonts">
      <a:majorFont>
        <a:latin typeface="Bujardet Freres (Unregistered)"/>
        <a:ea typeface=""/>
        <a:cs typeface=""/>
      </a:majorFont>
      <a:minorFont>
        <a:latin typeface="IM FELL Double P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Custom 17">
      <a:dk1>
        <a:srgbClr val="072F54"/>
      </a:dk1>
      <a:lt1>
        <a:sysClr val="window" lastClr="FFFFFF"/>
      </a:lt1>
      <a:dk2>
        <a:srgbClr val="072F54"/>
      </a:dk2>
      <a:lt2>
        <a:srgbClr val="FFFFFF"/>
      </a:lt2>
      <a:accent1>
        <a:srgbClr val="FFFFFF"/>
      </a:accent1>
      <a:accent2>
        <a:srgbClr val="FDDF8B"/>
      </a:accent2>
      <a:accent3>
        <a:srgbClr val="FDDF8B"/>
      </a:accent3>
      <a:accent4>
        <a:srgbClr val="9ECCF6"/>
      </a:accent4>
      <a:accent5>
        <a:srgbClr val="FDDF8B"/>
      </a:accent5>
      <a:accent6>
        <a:srgbClr val="FDDF8B"/>
      </a:accent6>
      <a:hlink>
        <a:srgbClr val="FDDF8B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L'Autrichienne">
    <a:dk1>
      <a:sysClr val="windowText" lastClr="000000"/>
    </a:dk1>
    <a:lt1>
      <a:sysClr val="window" lastClr="FFFFFF"/>
    </a:lt1>
    <a:dk2>
      <a:srgbClr val="244966"/>
    </a:dk2>
    <a:lt2>
      <a:srgbClr val="B5BABE"/>
    </a:lt2>
    <a:accent1>
      <a:srgbClr val="5B9BD5"/>
    </a:accent1>
    <a:accent2>
      <a:srgbClr val="C66868"/>
    </a:accent2>
    <a:accent3>
      <a:srgbClr val="A5A5A5"/>
    </a:accent3>
    <a:accent4>
      <a:srgbClr val="781615"/>
    </a:accent4>
    <a:accent5>
      <a:srgbClr val="4472C4"/>
    </a:accent5>
    <a:accent6>
      <a:srgbClr val="7AA8C0"/>
    </a:accent6>
    <a:hlink>
      <a:srgbClr val="7AA8C0"/>
    </a:hlink>
    <a:folHlink>
      <a:srgbClr val="323F4F"/>
    </a:folHlink>
  </a:clrScheme>
</a:themeOverride>
</file>

<file path=ppt/theme/themeOverride10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19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21.xml><?xml version="1.0" encoding="utf-8"?>
<a:themeOverride xmlns:a="http://schemas.openxmlformats.org/drawingml/2006/main">
  <a:clrScheme name="L'Autrichienne">
    <a:dk1>
      <a:sysClr val="windowText" lastClr="000000"/>
    </a:dk1>
    <a:lt1>
      <a:sysClr val="window" lastClr="FFFFFF"/>
    </a:lt1>
    <a:dk2>
      <a:srgbClr val="244966"/>
    </a:dk2>
    <a:lt2>
      <a:srgbClr val="B5BABE"/>
    </a:lt2>
    <a:accent1>
      <a:srgbClr val="5B9BD5"/>
    </a:accent1>
    <a:accent2>
      <a:srgbClr val="C66868"/>
    </a:accent2>
    <a:accent3>
      <a:srgbClr val="A5A5A5"/>
    </a:accent3>
    <a:accent4>
      <a:srgbClr val="781615"/>
    </a:accent4>
    <a:accent5>
      <a:srgbClr val="4472C4"/>
    </a:accent5>
    <a:accent6>
      <a:srgbClr val="7AA8C0"/>
    </a:accent6>
    <a:hlink>
      <a:srgbClr val="7AA8C0"/>
    </a:hlink>
    <a:folHlink>
      <a:srgbClr val="323F4F"/>
    </a:folHlink>
  </a:clrScheme>
</a:themeOverride>
</file>

<file path=ppt/theme/themeOverride3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L'Autrichienne">
    <a:dk1>
      <a:sysClr val="windowText" lastClr="000000"/>
    </a:dk1>
    <a:lt1>
      <a:sysClr val="window" lastClr="FFFFFF"/>
    </a:lt1>
    <a:dk2>
      <a:srgbClr val="244966"/>
    </a:dk2>
    <a:lt2>
      <a:srgbClr val="B5BABE"/>
    </a:lt2>
    <a:accent1>
      <a:srgbClr val="5B9BD5"/>
    </a:accent1>
    <a:accent2>
      <a:srgbClr val="C66868"/>
    </a:accent2>
    <a:accent3>
      <a:srgbClr val="A5A5A5"/>
    </a:accent3>
    <a:accent4>
      <a:srgbClr val="781615"/>
    </a:accent4>
    <a:accent5>
      <a:srgbClr val="4472C4"/>
    </a:accent5>
    <a:accent6>
      <a:srgbClr val="7AA8C0"/>
    </a:accent6>
    <a:hlink>
      <a:srgbClr val="7AA8C0"/>
    </a:hlink>
    <a:folHlink>
      <a:srgbClr val="323F4F"/>
    </a:folHlink>
  </a:clrScheme>
</a:themeOverride>
</file>

<file path=ppt/theme/themeOverride6.xml><?xml version="1.0" encoding="utf-8"?>
<a:themeOverride xmlns:a="http://schemas.openxmlformats.org/drawingml/2006/main">
  <a:clrScheme name="L'Autrichienne">
    <a:dk1>
      <a:sysClr val="windowText" lastClr="000000"/>
    </a:dk1>
    <a:lt1>
      <a:sysClr val="window" lastClr="FFFFFF"/>
    </a:lt1>
    <a:dk2>
      <a:srgbClr val="244966"/>
    </a:dk2>
    <a:lt2>
      <a:srgbClr val="B5BABE"/>
    </a:lt2>
    <a:accent1>
      <a:srgbClr val="5B9BD5"/>
    </a:accent1>
    <a:accent2>
      <a:srgbClr val="C66868"/>
    </a:accent2>
    <a:accent3>
      <a:srgbClr val="A5A5A5"/>
    </a:accent3>
    <a:accent4>
      <a:srgbClr val="781615"/>
    </a:accent4>
    <a:accent5>
      <a:srgbClr val="4472C4"/>
    </a:accent5>
    <a:accent6>
      <a:srgbClr val="7AA8C0"/>
    </a:accent6>
    <a:hlink>
      <a:srgbClr val="7AA8C0"/>
    </a:hlink>
    <a:folHlink>
      <a:srgbClr val="323F4F"/>
    </a:folHlink>
  </a:clrScheme>
</a:themeOverride>
</file>

<file path=ppt/theme/themeOverride7.xml><?xml version="1.0" encoding="utf-8"?>
<a:themeOverride xmlns:a="http://schemas.openxmlformats.org/drawingml/2006/main">
  <a:clrScheme name="L'Autrichienne">
    <a:dk1>
      <a:sysClr val="windowText" lastClr="000000"/>
    </a:dk1>
    <a:lt1>
      <a:sysClr val="window" lastClr="FFFFFF"/>
    </a:lt1>
    <a:dk2>
      <a:srgbClr val="244966"/>
    </a:dk2>
    <a:lt2>
      <a:srgbClr val="B5BABE"/>
    </a:lt2>
    <a:accent1>
      <a:srgbClr val="5B9BD5"/>
    </a:accent1>
    <a:accent2>
      <a:srgbClr val="C66868"/>
    </a:accent2>
    <a:accent3>
      <a:srgbClr val="A5A5A5"/>
    </a:accent3>
    <a:accent4>
      <a:srgbClr val="781615"/>
    </a:accent4>
    <a:accent5>
      <a:srgbClr val="4472C4"/>
    </a:accent5>
    <a:accent6>
      <a:srgbClr val="7AA8C0"/>
    </a:accent6>
    <a:hlink>
      <a:srgbClr val="7AA8C0"/>
    </a:hlink>
    <a:folHlink>
      <a:srgbClr val="323F4F"/>
    </a:folHlink>
  </a:clrScheme>
</a:themeOverride>
</file>

<file path=ppt/theme/themeOverride8.xml><?xml version="1.0" encoding="utf-8"?>
<a:themeOverride xmlns:a="http://schemas.openxmlformats.org/drawingml/2006/main">
  <a:clrScheme name="L'Autrichienne">
    <a:dk1>
      <a:sysClr val="windowText" lastClr="000000"/>
    </a:dk1>
    <a:lt1>
      <a:sysClr val="window" lastClr="FFFFFF"/>
    </a:lt1>
    <a:dk2>
      <a:srgbClr val="244966"/>
    </a:dk2>
    <a:lt2>
      <a:srgbClr val="B5BABE"/>
    </a:lt2>
    <a:accent1>
      <a:srgbClr val="5B9BD5"/>
    </a:accent1>
    <a:accent2>
      <a:srgbClr val="C66868"/>
    </a:accent2>
    <a:accent3>
      <a:srgbClr val="A5A5A5"/>
    </a:accent3>
    <a:accent4>
      <a:srgbClr val="781615"/>
    </a:accent4>
    <a:accent5>
      <a:srgbClr val="4472C4"/>
    </a:accent5>
    <a:accent6>
      <a:srgbClr val="7AA8C0"/>
    </a:accent6>
    <a:hlink>
      <a:srgbClr val="7AA8C0"/>
    </a:hlink>
    <a:folHlink>
      <a:srgbClr val="323F4F"/>
    </a:folHlink>
  </a:clrScheme>
</a:themeOverride>
</file>

<file path=ppt/theme/themeOverride9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2516</TotalTime>
  <Words>733</Words>
  <Application>Microsoft Office PowerPoint</Application>
  <PresentationFormat>Custom</PresentationFormat>
  <Paragraphs>128</Paragraphs>
  <Slides>59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59</vt:i4>
      </vt:variant>
    </vt:vector>
  </HeadingPairs>
  <TitlesOfParts>
    <vt:vector size="70" baseType="lpstr">
      <vt:lpstr>Arial</vt:lpstr>
      <vt:lpstr>Bujardet Freres (Unregistered)</vt:lpstr>
      <vt:lpstr>Kartika</vt:lpstr>
      <vt:lpstr>MS UI Gothic</vt:lpstr>
      <vt:lpstr>Franklin Gothic Demi</vt:lpstr>
      <vt:lpstr>IM FELL Double Pica</vt:lpstr>
      <vt:lpstr>Calibri</vt:lpstr>
      <vt:lpstr>Lucida Handwriting</vt:lpstr>
      <vt:lpstr>Office Theme</vt:lpstr>
      <vt:lpstr>1_Office Theme</vt:lpstr>
      <vt:lpstr>3_Office Theme</vt:lpstr>
      <vt:lpstr>Women</vt:lpstr>
      <vt:lpstr>Under the Old Regime</vt:lpstr>
      <vt:lpstr>Much Less Women</vt:lpstr>
      <vt:lpstr>SEPARATE  SPHERES</vt:lpstr>
      <vt:lpstr>Rousseau</vt:lpstr>
      <vt:lpstr>An Early Modern  View of Women</vt:lpstr>
      <vt:lpstr>  HYSTERICAL</vt:lpstr>
      <vt:lpstr>PowerPoint Presentation</vt:lpstr>
      <vt:lpstr>PowerPoint Presentation</vt:lpstr>
      <vt:lpstr>PowerPoint Presentation</vt:lpstr>
      <vt:lpstr>The Greek Version</vt:lpstr>
      <vt:lpstr>CORRUPTING INFLUENCE</vt:lpstr>
      <vt:lpstr>Marie Antoinette</vt:lpstr>
      <vt:lpstr>Diamond  Necklace  Affair</vt:lpstr>
      <vt:lpstr>LET THEM </vt:lpstr>
      <vt:lpstr>PowerPoint Presentation</vt:lpstr>
      <vt:lpstr>Madame  Deficit</vt:lpstr>
      <vt:lpstr>L’Autrichienne</vt:lpstr>
      <vt:lpstr>Chienne</vt:lpstr>
      <vt:lpstr>L’Autrichienne</vt:lpstr>
      <vt:lpstr>Women’s March on Versailles</vt:lpstr>
      <vt:lpstr>Olympe de Gouges</vt:lpstr>
      <vt:lpstr>Olympe de Gouges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Mary Wollstonecraft</vt:lpstr>
      <vt:lpstr>Mary Wollstonecraft</vt:lpstr>
      <vt:lpstr>Mary Wollstonecraft</vt:lpstr>
      <vt:lpstr>PowerPoint Presentation</vt:lpstr>
      <vt:lpstr>Mary Wollstonecraft</vt:lpstr>
      <vt:lpstr>PowerPoint Presentation</vt:lpstr>
      <vt:lpstr>Women’s Political Clubs</vt:lpstr>
      <vt:lpstr>Charlotte Corday</vt:lpstr>
      <vt:lpstr>The Death  of Marat</vt:lpstr>
      <vt:lpstr>A Jacobin Saint</vt:lpstr>
      <vt:lpstr>PowerPoint Presentation</vt:lpstr>
      <vt:lpstr>An English Perspective</vt:lpstr>
      <vt:lpstr>PowerPoint Presentation</vt:lpstr>
      <vt:lpstr>PowerPoint Presentation</vt:lpstr>
      <vt:lpstr>Judith</vt:lpstr>
      <vt:lpstr>Revolutionary leaders of the day did not see Corday  as a hero.</vt:lpstr>
      <vt:lpstr>A man must have put her up to it...</vt:lpstr>
      <vt:lpstr>PowerPoint Presentation</vt:lpstr>
      <vt:lpstr>PowerPoint Presentation</vt:lpstr>
      <vt:lpstr>PowerPoint Presentation</vt:lpstr>
      <vt:lpstr>REVISIONISM</vt:lpstr>
      <vt:lpstr>Corday as  National  Heroine</vt:lpstr>
      <vt:lpstr>Corday as  National  Heroine</vt:lpstr>
      <vt:lpstr>PowerPoint Presentation</vt:lpstr>
      <vt:lpstr>The French Revolution was  not a feminist revolution</vt:lpstr>
      <vt:lpstr>DEFINITELY NOT</vt:lpstr>
      <vt:lpstr>But it was a  start</vt:lpstr>
      <vt:lpstr>Women began the Revolution as  Villains</vt:lpstr>
      <vt:lpstr>And walked out of it as HEROES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Women and the French Revolution - European History</dc:title>
  <dc:creator>Tom Richey</dc:creator>
  <cp:lastModifiedBy>Tom Richey</cp:lastModifiedBy>
  <cp:revision>67</cp:revision>
  <dcterms:created xsi:type="dcterms:W3CDTF">2014-02-24T20:59:54Z</dcterms:created>
  <dcterms:modified xsi:type="dcterms:W3CDTF">2015-01-27T14:34:55Z</dcterms:modified>
</cp:coreProperties>
</file>