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  <p:sldMasterId id="2147483673" r:id="rId2"/>
  </p:sldMasterIdLst>
  <p:notesMasterIdLst>
    <p:notesMasterId r:id="rId37"/>
  </p:notesMasterIdLst>
  <p:sldIdLst>
    <p:sldId id="311" r:id="rId3"/>
    <p:sldId id="261" r:id="rId4"/>
    <p:sldId id="310" r:id="rId5"/>
    <p:sldId id="275" r:id="rId6"/>
    <p:sldId id="259" r:id="rId7"/>
    <p:sldId id="287" r:id="rId8"/>
    <p:sldId id="297" r:id="rId9"/>
    <p:sldId id="283" r:id="rId10"/>
    <p:sldId id="278" r:id="rId11"/>
    <p:sldId id="279" r:id="rId12"/>
    <p:sldId id="280" r:id="rId13"/>
    <p:sldId id="284" r:id="rId14"/>
    <p:sldId id="302" r:id="rId15"/>
    <p:sldId id="303" r:id="rId16"/>
    <p:sldId id="304" r:id="rId17"/>
    <p:sldId id="305" r:id="rId18"/>
    <p:sldId id="306" r:id="rId19"/>
    <p:sldId id="307" r:id="rId20"/>
    <p:sldId id="308" r:id="rId21"/>
    <p:sldId id="309" r:id="rId22"/>
    <p:sldId id="276" r:id="rId23"/>
    <p:sldId id="295" r:id="rId24"/>
    <p:sldId id="262" r:id="rId25"/>
    <p:sldId id="263" r:id="rId26"/>
    <p:sldId id="264" r:id="rId27"/>
    <p:sldId id="265" r:id="rId28"/>
    <p:sldId id="266" r:id="rId29"/>
    <p:sldId id="267" r:id="rId30"/>
    <p:sldId id="299" r:id="rId31"/>
    <p:sldId id="291" r:id="rId32"/>
    <p:sldId id="290" r:id="rId33"/>
    <p:sldId id="296" r:id="rId34"/>
    <p:sldId id="300" r:id="rId35"/>
    <p:sldId id="312" r:id="rId36"/>
  </p:sldIdLst>
  <p:sldSz cx="9144000" cy="6858000" type="screen4x3"/>
  <p:notesSz cx="6858000" cy="9144000"/>
  <p:embeddedFontLst>
    <p:embeddedFont>
      <p:font typeface="Fertigo Pro" panose="02000500000000020004" pitchFamily="2" charset="0"/>
      <p:regular r:id="rId38"/>
    </p:embeddedFont>
    <p:embeddedFont>
      <p:font typeface="Delicious" pitchFamily="50" charset="0"/>
      <p:regular r:id="rId39"/>
      <p:bold r:id="rId40"/>
      <p:italic r:id="rId41"/>
      <p:boldItalic r:id="rId42"/>
    </p:embeddedFont>
    <p:embeddedFont>
      <p:font typeface="Calibri" panose="020F0502020204030204" pitchFamily="34" charset="0"/>
      <p:regular r:id="rId43"/>
      <p:bold r:id="rId44"/>
      <p:italic r:id="rId45"/>
      <p:boldItalic r:id="rId4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7" d="100"/>
          <a:sy n="67" d="100"/>
        </p:scale>
        <p:origin x="1392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2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font" Target="fonts/font5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font" Target="fonts/font1.fntdata"/><Relationship Id="rId46" Type="http://schemas.openxmlformats.org/officeDocument/2006/relationships/font" Target="fonts/font9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notesMaster" Target="notesMasters/notesMaster1.xml"/><Relationship Id="rId40" Type="http://schemas.openxmlformats.org/officeDocument/2006/relationships/font" Target="fonts/font3.fntdata"/><Relationship Id="rId45" Type="http://schemas.openxmlformats.org/officeDocument/2006/relationships/font" Target="fonts/font8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7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font" Target="fonts/font6.fntdata"/><Relationship Id="rId48" Type="http://schemas.openxmlformats.org/officeDocument/2006/relationships/viewProps" Target="viewProps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201490-BF22-4E35-AEB4-EE81722ABBBC}" type="datetimeFigureOut">
              <a:rPr lang="en-US" smtClean="0"/>
              <a:t>4/9/2014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0A8CF6-867E-4633-8CA7-7434028F22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6211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lickr.com/photos/dklimke/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Belgian_Blue" TargetMode="External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://en.wikipedia.org/wiki/Gene" TargetMode="External"/><Relationship Id="rId4" Type="http://schemas.openxmlformats.org/officeDocument/2006/relationships/hyperlink" Target="http://en.wikipedia.org/wiki/Myostatin" TargetMode="Externa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Pieter_Brueghel_the_Elder" TargetMode="External"/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Pieter_Brueghel_the_Elder" TargetMode="External"/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http://grist.org/article/food-2010-12-29-farmer-scientists-want-to-hack-society/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0A8CF6-867E-4633-8CA7-7434028F22B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4020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0A8CF6-867E-4633-8CA7-7434028F22BC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76008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Article on Crop Rotation:</a:t>
            </a:r>
            <a:br>
              <a:rPr lang="en-US" dirty="0" smtClean="0"/>
            </a:br>
            <a:r>
              <a:rPr lang="en-US" dirty="0" smtClean="0"/>
              <a:t>http://www.medievalists.net/2010/08/17/the-economics-of-exhaustion-the-postan-thesis-and-the-agricultural-revolution/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0A8CF6-867E-4633-8CA7-7434028F22B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5745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Article:  http://www.saburchill.com/history/chapters/IR/003f.html </a:t>
            </a:r>
            <a:br>
              <a:rPr lang="en-US" b="1" dirty="0" smtClean="0"/>
            </a:br>
            <a:r>
              <a:rPr lang="en-US" b="1" dirty="0" smtClean="0"/>
              <a:t>Clover</a:t>
            </a:r>
            <a:r>
              <a:rPr lang="en-US" b="1" baseline="0" dirty="0" smtClean="0"/>
              <a:t> Field Photo Credit: </a:t>
            </a:r>
            <a:r>
              <a:rPr lang="en-US" b="1" dirty="0" smtClean="0"/>
              <a:t> </a:t>
            </a:r>
            <a:r>
              <a:rPr lang="en-US" b="1" dirty="0" smtClean="0">
                <a:hlinkClick r:id="rId3"/>
              </a:rPr>
              <a:t>Dan </a:t>
            </a:r>
            <a:r>
              <a:rPr lang="en-US" b="1" dirty="0" err="1" smtClean="0">
                <a:hlinkClick r:id="rId3"/>
              </a:rPr>
              <a:t>Klimke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0A8CF6-867E-4633-8CA7-7434028F22B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2644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http://digilander.libero.it/avifauna/articoli_ornicoltura/PHTright7.html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0A8CF6-867E-4633-8CA7-7434028F22BC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75841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 smtClean="0"/>
              <a:t>A </a:t>
            </a:r>
            <a:r>
              <a:rPr lang="en-US" sz="1200" b="1" dirty="0" smtClean="0">
                <a:hlinkClick r:id="rId3" tooltip="Belgian Blue"/>
              </a:rPr>
              <a:t>Belgian Blue</a:t>
            </a:r>
            <a:r>
              <a:rPr lang="en-US" sz="1200" b="1" dirty="0" smtClean="0"/>
              <a:t> cow. The defect in the breed's </a:t>
            </a:r>
            <a:r>
              <a:rPr lang="en-US" sz="1200" b="1" dirty="0" err="1" smtClean="0">
                <a:hlinkClick r:id="rId4" tooltip="Myostatin"/>
              </a:rPr>
              <a:t>myostatin</a:t>
            </a:r>
            <a:r>
              <a:rPr lang="en-US" sz="1200" b="1" dirty="0" smtClean="0"/>
              <a:t> </a:t>
            </a:r>
            <a:r>
              <a:rPr lang="en-US" sz="1200" b="1" dirty="0" smtClean="0">
                <a:hlinkClick r:id="rId5" tooltip="Gene"/>
              </a:rPr>
              <a:t>gene</a:t>
            </a:r>
            <a:r>
              <a:rPr lang="en-US" sz="1200" b="1" dirty="0" smtClean="0"/>
              <a:t> is maintained through </a:t>
            </a:r>
            <a:r>
              <a:rPr lang="en-US" sz="1200" b="1" dirty="0" err="1" smtClean="0"/>
              <a:t>linebreeding</a:t>
            </a:r>
            <a:r>
              <a:rPr lang="en-US" sz="1200" b="1" dirty="0" smtClean="0"/>
              <a:t> and is responsible for its accelerated lean muscle growth.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0A8CF6-867E-4633-8CA7-7434028F22BC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86931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http://grist.org/article/food-2010-12-29-farmer-scientists-want-to-hack-society/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0A8CF6-867E-4633-8CA7-7434028F22BC}" type="slidenum">
              <a:rPr lang="en-US" smtClean="0">
                <a:solidFill>
                  <a:prstClr val="black"/>
                </a:solidFill>
              </a:rPr>
              <a:pPr/>
              <a:t>13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34020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hlinkClick r:id="rId3" tooltip="Pieter Brueghel the Elder"/>
              </a:rPr>
              <a:t>Pieter </a:t>
            </a:r>
            <a:r>
              <a:rPr lang="en-US" dirty="0" err="1" smtClean="0">
                <a:hlinkClick r:id="rId3" tooltip="Pieter Brueghel the Elder"/>
              </a:rPr>
              <a:t>Bruegel</a:t>
            </a:r>
            <a:r>
              <a:rPr lang="en-US" dirty="0" smtClean="0">
                <a:hlinkClick r:id="rId3" tooltip="Pieter Brueghel the Elder"/>
              </a:rPr>
              <a:t> the Elder</a:t>
            </a:r>
            <a:r>
              <a:rPr lang="en-US" dirty="0" smtClean="0"/>
              <a:t>, </a:t>
            </a:r>
            <a:r>
              <a:rPr lang="en-US" i="1" dirty="0" smtClean="0"/>
              <a:t>The Harvesters</a:t>
            </a:r>
            <a:r>
              <a:rPr lang="en-US" i="0" dirty="0" smtClean="0"/>
              <a:t> (1565)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3CE104-0133-4301-A665-20BB40CE993B}" type="slidenum">
              <a:rPr lang="en-US" smtClean="0">
                <a:solidFill>
                  <a:prstClr val="black"/>
                </a:solidFill>
              </a:rPr>
              <a:pPr/>
              <a:t>14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23855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hlinkClick r:id="rId3" tooltip="Pieter Brueghel the Elder"/>
              </a:rPr>
              <a:t>Pieter </a:t>
            </a:r>
            <a:r>
              <a:rPr lang="en-US" dirty="0" err="1" smtClean="0">
                <a:hlinkClick r:id="rId3" tooltip="Pieter Brueghel the Elder"/>
              </a:rPr>
              <a:t>Bruegel</a:t>
            </a:r>
            <a:r>
              <a:rPr lang="en-US" dirty="0" smtClean="0">
                <a:hlinkClick r:id="rId3" tooltip="Pieter Brueghel the Elder"/>
              </a:rPr>
              <a:t> the Elder</a:t>
            </a:r>
            <a:r>
              <a:rPr lang="en-US" dirty="0" smtClean="0"/>
              <a:t>, </a:t>
            </a:r>
            <a:r>
              <a:rPr lang="en-US" i="1" dirty="0" smtClean="0"/>
              <a:t>The Harvesters</a:t>
            </a:r>
            <a:r>
              <a:rPr lang="en-US" i="0" dirty="0" smtClean="0"/>
              <a:t> (1565)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3CE104-0133-4301-A665-20BB40CE993B}" type="slidenum">
              <a:rPr lang="en-US" smtClean="0">
                <a:solidFill>
                  <a:prstClr val="black"/>
                </a:solidFill>
              </a:rPr>
              <a:pPr/>
              <a:t>15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23855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http://grist.org/article/food-2010-12-29-farmer-scientists-want-to-hack-society/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0A8CF6-867E-4633-8CA7-7434028F22BC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4020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5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/>
              <a:ahLst/>
              <a:cxnLst>
                <a:cxn ang="0">
                  <a:pos x="329" y="66"/>
                </a:cxn>
                <a:cxn ang="0">
                  <a:pos x="161" y="3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161" y="42"/>
                </a:cxn>
                <a:cxn ang="0">
                  <a:pos x="323" y="78"/>
                </a:cxn>
                <a:cxn ang="0">
                  <a:pos x="556" y="150"/>
                </a:cxn>
                <a:cxn ang="0">
                  <a:pos x="777" y="245"/>
                </a:cxn>
                <a:cxn ang="0">
                  <a:pos x="993" y="365"/>
                </a:cxn>
                <a:cxn ang="0">
                  <a:pos x="1196" y="503"/>
                </a:cxn>
                <a:cxn ang="0">
                  <a:pos x="1381" y="653"/>
                </a:cxn>
                <a:cxn ang="0">
                  <a:pos x="1555" y="827"/>
                </a:cxn>
                <a:cxn ang="0">
                  <a:pos x="1710" y="1019"/>
                </a:cxn>
                <a:cxn ang="0">
                  <a:pos x="1854" y="1229"/>
                </a:cxn>
                <a:cxn ang="0">
                  <a:pos x="1937" y="1366"/>
                </a:cxn>
                <a:cxn ang="0">
                  <a:pos x="2009" y="1510"/>
                </a:cxn>
                <a:cxn ang="0">
                  <a:pos x="2069" y="1654"/>
                </a:cxn>
                <a:cxn ang="0">
                  <a:pos x="2123" y="1804"/>
                </a:cxn>
                <a:cxn ang="0">
                  <a:pos x="2135" y="1804"/>
                </a:cxn>
                <a:cxn ang="0">
                  <a:pos x="2081" y="1654"/>
                </a:cxn>
                <a:cxn ang="0">
                  <a:pos x="2021" y="1510"/>
                </a:cxn>
                <a:cxn ang="0">
                  <a:pos x="1949" y="1366"/>
                </a:cxn>
                <a:cxn ang="0">
                  <a:pos x="1866" y="1223"/>
                </a:cxn>
                <a:cxn ang="0">
                  <a:pos x="1722" y="1013"/>
                </a:cxn>
                <a:cxn ang="0">
                  <a:pos x="1561" y="821"/>
                </a:cxn>
                <a:cxn ang="0">
                  <a:pos x="1387" y="647"/>
                </a:cxn>
                <a:cxn ang="0">
                  <a:pos x="1202" y="491"/>
                </a:cxn>
                <a:cxn ang="0">
                  <a:pos x="999" y="353"/>
                </a:cxn>
                <a:cxn ang="0">
                  <a:pos x="783" y="239"/>
                </a:cxn>
                <a:cxn ang="0">
                  <a:pos x="562" y="138"/>
                </a:cxn>
                <a:cxn ang="0">
                  <a:pos x="329" y="66"/>
                </a:cxn>
                <a:cxn ang="0">
                  <a:pos x="329" y="66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/>
              <a:ahLst/>
              <a:cxnLst>
                <a:cxn ang="0">
                  <a:pos x="1854" y="1858"/>
                </a:cxn>
                <a:cxn ang="0">
                  <a:pos x="0" y="1858"/>
                </a:cxn>
                <a:cxn ang="0">
                  <a:pos x="0" y="0"/>
                </a:cxn>
                <a:cxn ang="0">
                  <a:pos x="1854" y="1858"/>
                </a:cxn>
                <a:cxn ang="0">
                  <a:pos x="1854" y="1858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/>
              <a:ahLst/>
              <a:cxnLst>
                <a:cxn ang="0">
                  <a:pos x="1640" y="1377"/>
                </a:cxn>
                <a:cxn ang="0">
                  <a:pos x="1692" y="1479"/>
                </a:cxn>
                <a:cxn ang="0">
                  <a:pos x="1732" y="1577"/>
                </a:cxn>
                <a:cxn ang="0">
                  <a:pos x="1745" y="1577"/>
                </a:cxn>
                <a:cxn ang="0">
                  <a:pos x="1703" y="1469"/>
                </a:cxn>
                <a:cxn ang="0">
                  <a:pos x="1649" y="1367"/>
                </a:cxn>
                <a:cxn ang="0">
                  <a:pos x="1535" y="1157"/>
                </a:cxn>
                <a:cxn ang="0">
                  <a:pos x="1395" y="951"/>
                </a:cxn>
                <a:cxn ang="0">
                  <a:pos x="1236" y="756"/>
                </a:cxn>
                <a:cxn ang="0">
                  <a:pos x="1061" y="582"/>
                </a:cxn>
                <a:cxn ang="0">
                  <a:pos x="876" y="426"/>
                </a:cxn>
                <a:cxn ang="0">
                  <a:pos x="672" y="294"/>
                </a:cxn>
                <a:cxn ang="0">
                  <a:pos x="455" y="174"/>
                </a:cxn>
                <a:cxn ang="0">
                  <a:pos x="234" y="7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22" y="89"/>
                </a:cxn>
                <a:cxn ang="0">
                  <a:pos x="446" y="185"/>
                </a:cxn>
                <a:cxn ang="0">
                  <a:pos x="662" y="305"/>
                </a:cxn>
                <a:cxn ang="0">
                  <a:pos x="866" y="437"/>
                </a:cxn>
                <a:cxn ang="0">
                  <a:pos x="1052" y="593"/>
                </a:cxn>
                <a:cxn ang="0">
                  <a:pos x="1226" y="767"/>
                </a:cxn>
                <a:cxn ang="0">
                  <a:pos x="1385" y="960"/>
                </a:cxn>
                <a:cxn ang="0">
                  <a:pos x="1526" y="1167"/>
                </a:cxn>
                <a:cxn ang="0">
                  <a:pos x="1640" y="1377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10" y="88"/>
                </a:cxn>
                <a:cxn ang="0">
                  <a:pos x="426" y="190"/>
                </a:cxn>
                <a:cxn ang="0">
                  <a:pos x="630" y="304"/>
                </a:cxn>
                <a:cxn ang="0">
                  <a:pos x="818" y="442"/>
                </a:cxn>
                <a:cxn ang="0">
                  <a:pos x="998" y="592"/>
                </a:cxn>
                <a:cxn ang="0">
                  <a:pos x="1164" y="766"/>
                </a:cxn>
                <a:cxn ang="0">
                  <a:pos x="1310" y="942"/>
                </a:cxn>
                <a:cxn ang="0">
                  <a:pos x="1454" y="1146"/>
                </a:cxn>
                <a:cxn ang="0">
                  <a:pos x="1536" y="1298"/>
                </a:cxn>
                <a:cxn ang="0">
                  <a:pos x="1614" y="1456"/>
                </a:cxn>
                <a:cxn ang="0">
                  <a:pos x="1682" y="1616"/>
                </a:cxn>
                <a:cxn ang="0">
                  <a:pos x="1733" y="1768"/>
                </a:cxn>
                <a:cxn ang="0">
                  <a:pos x="1745" y="1768"/>
                </a:cxn>
                <a:cxn ang="0">
                  <a:pos x="1691" y="1606"/>
                </a:cxn>
                <a:cxn ang="0">
                  <a:pos x="1623" y="1445"/>
                </a:cxn>
                <a:cxn ang="0">
                  <a:pos x="1547" y="1288"/>
                </a:cxn>
                <a:cxn ang="0">
                  <a:pos x="1463" y="1136"/>
                </a:cxn>
                <a:cxn ang="0">
                  <a:pos x="1320" y="932"/>
                </a:cxn>
                <a:cxn ang="0">
                  <a:pos x="1173" y="755"/>
                </a:cxn>
                <a:cxn ang="0">
                  <a:pos x="1008" y="581"/>
                </a:cxn>
                <a:cxn ang="0">
                  <a:pos x="827" y="431"/>
                </a:cxn>
                <a:cxn ang="0">
                  <a:pos x="642" y="293"/>
                </a:cxn>
                <a:cxn ang="0">
                  <a:pos x="437" y="179"/>
                </a:cxn>
                <a:cxn ang="0">
                  <a:pos x="222" y="7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9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0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1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</p:grpSp>
      <p:sp>
        <p:nvSpPr>
          <p:cNvPr id="24586" name="Rectangle 10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873250"/>
            <a:ext cx="7772400" cy="155575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4587" name="Rectangle 11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2" name="Rectangle 12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7DCB5C-33C9-4A3F-8A6B-528C5BEA115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08935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2C6FD3-5B1C-437D-A262-AC32953F654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64509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A71389-270D-4A2F-AA9B-A69D97CBF0C9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62670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30725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96C651-7CAA-49FE-A601-31376FCE0D2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77068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4/9/2014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90059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4/9/2014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93399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4/9/2014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90825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4/9/2014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59605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4/9/2014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95501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4/9/2014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76063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4/9/2014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43174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3D3C03-1D30-4D86-A5C7-1BDF627AA12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26061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4/9/2014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208778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4/9/2014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34896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4/9/2014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980811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374"/>
            <a:ext cx="2057400" cy="438785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374"/>
            <a:ext cx="6019800" cy="438785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4/9/2014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26134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5DA435-253F-453F-A2C9-D1098B02DFC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44534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FB76BE-163B-4C3B-8158-6BDF7028E92F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05943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4A2405-EBDF-4273-B905-8F724C468D2D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08469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5DC4ED-DECC-4BA0-A1AF-CC90B515D0E0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48904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683FDA-4B5F-4A6D-A4CC-06F0D9154D96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89914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9F84A5-A22B-4025-A236-63369DDCDDDD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68840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14BD0A-2E18-401F-9584-C0E65EA1FA6E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14341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23555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/>
              <a:ahLst/>
              <a:cxnLst>
                <a:cxn ang="0">
                  <a:pos x="329" y="66"/>
                </a:cxn>
                <a:cxn ang="0">
                  <a:pos x="161" y="3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161" y="42"/>
                </a:cxn>
                <a:cxn ang="0">
                  <a:pos x="323" y="78"/>
                </a:cxn>
                <a:cxn ang="0">
                  <a:pos x="556" y="150"/>
                </a:cxn>
                <a:cxn ang="0">
                  <a:pos x="777" y="245"/>
                </a:cxn>
                <a:cxn ang="0">
                  <a:pos x="993" y="365"/>
                </a:cxn>
                <a:cxn ang="0">
                  <a:pos x="1196" y="503"/>
                </a:cxn>
                <a:cxn ang="0">
                  <a:pos x="1381" y="653"/>
                </a:cxn>
                <a:cxn ang="0">
                  <a:pos x="1555" y="827"/>
                </a:cxn>
                <a:cxn ang="0">
                  <a:pos x="1710" y="1019"/>
                </a:cxn>
                <a:cxn ang="0">
                  <a:pos x="1854" y="1229"/>
                </a:cxn>
                <a:cxn ang="0">
                  <a:pos x="1937" y="1366"/>
                </a:cxn>
                <a:cxn ang="0">
                  <a:pos x="2009" y="1510"/>
                </a:cxn>
                <a:cxn ang="0">
                  <a:pos x="2069" y="1654"/>
                </a:cxn>
                <a:cxn ang="0">
                  <a:pos x="2123" y="1804"/>
                </a:cxn>
                <a:cxn ang="0">
                  <a:pos x="2135" y="1804"/>
                </a:cxn>
                <a:cxn ang="0">
                  <a:pos x="2081" y="1654"/>
                </a:cxn>
                <a:cxn ang="0">
                  <a:pos x="2021" y="1510"/>
                </a:cxn>
                <a:cxn ang="0">
                  <a:pos x="1949" y="1366"/>
                </a:cxn>
                <a:cxn ang="0">
                  <a:pos x="1866" y="1223"/>
                </a:cxn>
                <a:cxn ang="0">
                  <a:pos x="1722" y="1013"/>
                </a:cxn>
                <a:cxn ang="0">
                  <a:pos x="1561" y="821"/>
                </a:cxn>
                <a:cxn ang="0">
                  <a:pos x="1387" y="647"/>
                </a:cxn>
                <a:cxn ang="0">
                  <a:pos x="1202" y="491"/>
                </a:cxn>
                <a:cxn ang="0">
                  <a:pos x="999" y="353"/>
                </a:cxn>
                <a:cxn ang="0">
                  <a:pos x="783" y="239"/>
                </a:cxn>
                <a:cxn ang="0">
                  <a:pos x="562" y="138"/>
                </a:cxn>
                <a:cxn ang="0">
                  <a:pos x="329" y="66"/>
                </a:cxn>
                <a:cxn ang="0">
                  <a:pos x="329" y="66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3556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/>
              <a:ahLst/>
              <a:cxnLst>
                <a:cxn ang="0">
                  <a:pos x="1854" y="1858"/>
                </a:cxn>
                <a:cxn ang="0">
                  <a:pos x="0" y="1858"/>
                </a:cxn>
                <a:cxn ang="0">
                  <a:pos x="0" y="0"/>
                </a:cxn>
                <a:cxn ang="0">
                  <a:pos x="1854" y="1858"/>
                </a:cxn>
                <a:cxn ang="0">
                  <a:pos x="1854" y="1858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3557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/>
              <a:ahLst/>
              <a:cxnLst>
                <a:cxn ang="0">
                  <a:pos x="1640" y="1377"/>
                </a:cxn>
                <a:cxn ang="0">
                  <a:pos x="1692" y="1479"/>
                </a:cxn>
                <a:cxn ang="0">
                  <a:pos x="1732" y="1577"/>
                </a:cxn>
                <a:cxn ang="0">
                  <a:pos x="1745" y="1577"/>
                </a:cxn>
                <a:cxn ang="0">
                  <a:pos x="1703" y="1469"/>
                </a:cxn>
                <a:cxn ang="0">
                  <a:pos x="1649" y="1367"/>
                </a:cxn>
                <a:cxn ang="0">
                  <a:pos x="1535" y="1157"/>
                </a:cxn>
                <a:cxn ang="0">
                  <a:pos x="1395" y="951"/>
                </a:cxn>
                <a:cxn ang="0">
                  <a:pos x="1236" y="756"/>
                </a:cxn>
                <a:cxn ang="0">
                  <a:pos x="1061" y="582"/>
                </a:cxn>
                <a:cxn ang="0">
                  <a:pos x="876" y="426"/>
                </a:cxn>
                <a:cxn ang="0">
                  <a:pos x="672" y="294"/>
                </a:cxn>
                <a:cxn ang="0">
                  <a:pos x="455" y="174"/>
                </a:cxn>
                <a:cxn ang="0">
                  <a:pos x="234" y="7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22" y="89"/>
                </a:cxn>
                <a:cxn ang="0">
                  <a:pos x="446" y="185"/>
                </a:cxn>
                <a:cxn ang="0">
                  <a:pos x="662" y="305"/>
                </a:cxn>
                <a:cxn ang="0">
                  <a:pos x="866" y="437"/>
                </a:cxn>
                <a:cxn ang="0">
                  <a:pos x="1052" y="593"/>
                </a:cxn>
                <a:cxn ang="0">
                  <a:pos x="1226" y="767"/>
                </a:cxn>
                <a:cxn ang="0">
                  <a:pos x="1385" y="960"/>
                </a:cxn>
                <a:cxn ang="0">
                  <a:pos x="1526" y="1167"/>
                </a:cxn>
                <a:cxn ang="0">
                  <a:pos x="1640" y="1377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3558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10" y="88"/>
                </a:cxn>
                <a:cxn ang="0">
                  <a:pos x="426" y="190"/>
                </a:cxn>
                <a:cxn ang="0">
                  <a:pos x="630" y="304"/>
                </a:cxn>
                <a:cxn ang="0">
                  <a:pos x="818" y="442"/>
                </a:cxn>
                <a:cxn ang="0">
                  <a:pos x="998" y="592"/>
                </a:cxn>
                <a:cxn ang="0">
                  <a:pos x="1164" y="766"/>
                </a:cxn>
                <a:cxn ang="0">
                  <a:pos x="1310" y="942"/>
                </a:cxn>
                <a:cxn ang="0">
                  <a:pos x="1454" y="1146"/>
                </a:cxn>
                <a:cxn ang="0">
                  <a:pos x="1536" y="1298"/>
                </a:cxn>
                <a:cxn ang="0">
                  <a:pos x="1614" y="1456"/>
                </a:cxn>
                <a:cxn ang="0">
                  <a:pos x="1682" y="1616"/>
                </a:cxn>
                <a:cxn ang="0">
                  <a:pos x="1733" y="1768"/>
                </a:cxn>
                <a:cxn ang="0">
                  <a:pos x="1745" y="1768"/>
                </a:cxn>
                <a:cxn ang="0">
                  <a:pos x="1691" y="1606"/>
                </a:cxn>
                <a:cxn ang="0">
                  <a:pos x="1623" y="1445"/>
                </a:cxn>
                <a:cxn ang="0">
                  <a:pos x="1547" y="1288"/>
                </a:cxn>
                <a:cxn ang="0">
                  <a:pos x="1463" y="1136"/>
                </a:cxn>
                <a:cxn ang="0">
                  <a:pos x="1320" y="932"/>
                </a:cxn>
                <a:cxn ang="0">
                  <a:pos x="1173" y="755"/>
                </a:cxn>
                <a:cxn ang="0">
                  <a:pos x="1008" y="581"/>
                </a:cxn>
                <a:cxn ang="0">
                  <a:pos x="827" y="431"/>
                </a:cxn>
                <a:cxn ang="0">
                  <a:pos x="642" y="293"/>
                </a:cxn>
                <a:cxn ang="0">
                  <a:pos x="437" y="179"/>
                </a:cxn>
                <a:cxn ang="0">
                  <a:pos x="222" y="7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3559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3560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3561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</p:grpSp>
      <p:sp>
        <p:nvSpPr>
          <p:cNvPr id="23562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3563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3564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effectLst>
                  <a:outerShdw blurRad="38100" dist="38100" dir="2700000" algn="tl">
                    <a:srgbClr val="010199"/>
                  </a:outerShdw>
                </a:effectLst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3565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effectLst>
                  <a:outerShdw blurRad="38100" dist="38100" dir="2700000" algn="tl">
                    <a:srgbClr val="010199"/>
                  </a:outerShdw>
                </a:effectLst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3566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effectLst>
                  <a:outerShdw blurRad="38100" dist="38100" dir="2700000" algn="tl">
                    <a:srgbClr val="010199"/>
                  </a:outerShdw>
                </a:effectLst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C8A27DC-5E13-4B81-B7D1-329192A59715}" type="slidenum">
              <a:rPr lang="en-US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1939540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pitchFamily="2" charset="2"/>
        <a:buChar char="l"/>
        <a:defRPr sz="32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itchFamily="2" charset="2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buChar char="l"/>
        <a:defRPr sz="24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5000">
              <a:schemeClr val="tx1"/>
            </a:gs>
            <a:gs pos="91000">
              <a:schemeClr val="tx1"/>
            </a:gs>
            <a:gs pos="57000">
              <a:srgbClr val="0B4E8B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4/9/2014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8637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hyperlink" Target="http://www.tomrichey.net/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hyperlink" Target="http://nl.wikipedia.org/wiki/User:Barbarossa" TargetMode="Externa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flickr.com/photos/sean_church/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lickr.com/photos/cmaccubbin/" TargetMode="External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ennisflood.com/photos/2003/1000/foggy_wooden_fence.jpg" TargetMode="Externa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slide" Target="slide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lickr.com/photos/akshay012/" TargetMode="External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flickr.com/photos/sean_church/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lickr.com/photos/galdo_trouchky/" TargetMode="External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iblegateway.com/passage/?search=Matthew%2013:1-8&amp;version=NIV" TargetMode="External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flickr.com/photos/21804434@N02/" TargetMode="External"/><Relationship Id="rId4" Type="http://schemas.openxmlformats.org/officeDocument/2006/relationships/image" Target="../media/image3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en.wikipedia.org/wiki/Jethro_Tull_(agriculturist)" TargetMode="External"/><Relationship Id="rId5" Type="http://schemas.openxmlformats.org/officeDocument/2006/relationships/hyperlink" Target="http://www.sciencemuseum.org.uk/images/I031/10301394.aspx" TargetMode="External"/><Relationship Id="rId4" Type="http://schemas.microsoft.com/office/2007/relationships/hdphoto" Target="../media/hdphoto7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lickr.com/photos/akshay012/" TargetMode="External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gronomy.org/publications/cs/articles/47/4/1327" TargetMode="External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hyperlink" Target="http://www.tomrichey.net/" TargetMode="External"/><Relationship Id="rId7" Type="http://schemas.openxmlformats.org/officeDocument/2006/relationships/hyperlink" Target="http://twitter.com/tomrichey" TargetMode="External"/><Relationship Id="rId12" Type="http://schemas.openxmlformats.org/officeDocument/2006/relationships/image" Target="../media/image54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0.png"/><Relationship Id="rId11" Type="http://schemas.openxmlformats.org/officeDocument/2006/relationships/image" Target="../media/image53.png"/><Relationship Id="rId5" Type="http://schemas.openxmlformats.org/officeDocument/2006/relationships/hyperlink" Target="https://www.facebook.com/pages/Tom-Richey/14074617563" TargetMode="External"/><Relationship Id="rId10" Type="http://schemas.openxmlformats.org/officeDocument/2006/relationships/image" Target="../media/image52.png"/><Relationship Id="rId4" Type="http://schemas.openxmlformats.org/officeDocument/2006/relationships/image" Target="../media/image2.png"/><Relationship Id="rId9" Type="http://schemas.openxmlformats.org/officeDocument/2006/relationships/hyperlink" Target="http://www.youtube.com/tomforamerica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flickr.com/photos/sean_church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microsoft.com/office/2007/relationships/hdphoto" Target="../media/hdphoto3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13" Type="http://schemas.openxmlformats.org/officeDocument/2006/relationships/image" Target="../media/image15.jpeg"/><Relationship Id="rId3" Type="http://schemas.openxmlformats.org/officeDocument/2006/relationships/image" Target="../media/image7.jpeg"/><Relationship Id="rId7" Type="http://schemas.openxmlformats.org/officeDocument/2006/relationships/hyperlink" Target="http://www.flickr.com/photos/dklimke/" TargetMode="External"/><Relationship Id="rId12" Type="http://schemas.microsoft.com/office/2007/relationships/hdphoto" Target="../media/hdphoto4.wdp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11" Type="http://schemas.openxmlformats.org/officeDocument/2006/relationships/image" Target="../media/image14.jpeg"/><Relationship Id="rId5" Type="http://schemas.openxmlformats.org/officeDocument/2006/relationships/image" Target="../media/image8.jpeg"/><Relationship Id="rId15" Type="http://schemas.microsoft.com/office/2007/relationships/hdphoto" Target="../media/hdphoto5.wdp"/><Relationship Id="rId10" Type="http://schemas.openxmlformats.org/officeDocument/2006/relationships/image" Target="../media/image13.jpeg"/><Relationship Id="rId4" Type="http://schemas.microsoft.com/office/2007/relationships/hdphoto" Target="../media/hdphoto2.wdp"/><Relationship Id="rId9" Type="http://schemas.openxmlformats.org/officeDocument/2006/relationships/image" Target="../media/image12.jpeg"/><Relationship Id="rId1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lickr.com/photos/akshay012/" TargetMode="External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flickr.com/photos/slowkodachrome/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5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62" b="4762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 bwMode="auto">
          <a:xfrm>
            <a:off x="0" y="4724400"/>
            <a:ext cx="9144000" cy="2133600"/>
          </a:xfrm>
          <a:prstGeom prst="rect">
            <a:avLst/>
          </a:prstGeom>
          <a:gradFill>
            <a:gsLst>
              <a:gs pos="0">
                <a:schemeClr val="accent2">
                  <a:tint val="70000"/>
                  <a:satMod val="245000"/>
                  <a:alpha val="0"/>
                </a:schemeClr>
              </a:gs>
              <a:gs pos="100000">
                <a:schemeClr val="bg1">
                  <a:alpha val="40000"/>
                </a:schemeClr>
              </a:gs>
            </a:gsLst>
            <a:lin ang="54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ctrTitle" sz="quarter"/>
          </p:nvPr>
        </p:nvSpPr>
        <p:spPr>
          <a:xfrm>
            <a:off x="1752600" y="1295400"/>
            <a:ext cx="7391400" cy="3962400"/>
          </a:xfrm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>
              <a:defRPr/>
            </a:pPr>
            <a:r>
              <a:rPr lang="en-US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bg1">
                      <a:alpha val="6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Fertigo Pro" pitchFamily="50" charset="0"/>
              </a:rPr>
              <a:t>The [British] </a:t>
            </a:r>
            <a:r>
              <a:rPr lang="en-US" sz="8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bg1">
                      <a:alpha val="6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Fertigo Pro" pitchFamily="50" charset="0"/>
              </a:rPr>
              <a:t/>
            </a:r>
            <a:br>
              <a:rPr lang="en-US" sz="8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bg1">
                      <a:alpha val="6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Fertigo Pro" pitchFamily="50" charset="0"/>
              </a:rPr>
            </a:br>
            <a:r>
              <a:rPr lang="en-US" sz="8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bg1">
                      <a:alpha val="6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Fertigo Pro" pitchFamily="50" charset="0"/>
              </a:rPr>
              <a:t>Agricultural</a:t>
            </a:r>
            <a:r>
              <a:rPr lang="en-US" sz="7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bg1">
                      <a:alpha val="6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Fertigo Pro" pitchFamily="50" charset="0"/>
              </a:rPr>
              <a:t> </a:t>
            </a:r>
            <a:br>
              <a:rPr lang="en-US" sz="7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bg1">
                      <a:alpha val="6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Fertigo Pro" pitchFamily="50" charset="0"/>
              </a:rPr>
            </a:br>
            <a:r>
              <a:rPr lang="en-US" sz="8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bg1">
                      <a:alpha val="6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Fertigo Pro" pitchFamily="50" charset="0"/>
              </a:rPr>
              <a:t>Revolution</a:t>
            </a:r>
            <a:endParaRPr lang="en-US" sz="8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glow rad="101600">
                  <a:schemeClr val="bg1">
                    <a:alpha val="60000"/>
                  </a:scheme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Fertigo Pro" pitchFamily="50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52400" y="5739825"/>
            <a:ext cx="4953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ertigo Pro" pitchFamily="50" charset="0"/>
              </a:rPr>
              <a:t>AP European History</a:t>
            </a:r>
            <a:endParaRPr lang="en-US" sz="3200" i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9" name="Picture 8">
            <a:hlinkClick r:id="rId4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5043696"/>
            <a:ext cx="3581400" cy="1638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848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digilander.libero.it/avifauna/articoli_ornicoltura/indline.gif"/>
          <p:cNvPicPr>
            <a:picLocks noChangeAspect="1" noChangeArrowheads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32" y="0"/>
            <a:ext cx="8925811" cy="6858000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703387"/>
          </a:xfrm>
        </p:spPr>
        <p:txBody>
          <a:bodyPr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l"/>
            <a:r>
              <a:rPr lang="en-US" sz="9600" b="1" dirty="0" smtClean="0">
                <a:ln w="50800"/>
                <a:solidFill>
                  <a:schemeClr val="bg1">
                    <a:shade val="50000"/>
                  </a:schemeClr>
                </a:solidFill>
                <a:effectLst/>
                <a:latin typeface="Fertigo Pro" pitchFamily="50" charset="0"/>
              </a:rPr>
              <a:t>Science</a:t>
            </a:r>
            <a:endParaRPr lang="en-US" sz="8000" b="1" dirty="0">
              <a:ln w="50800"/>
              <a:solidFill>
                <a:schemeClr val="bg1">
                  <a:shade val="50000"/>
                </a:schemeClr>
              </a:solidFill>
              <a:effectLst/>
              <a:latin typeface="Fertigo Pro" pitchFamily="50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20221465">
            <a:off x="337509" y="2752380"/>
            <a:ext cx="8229600" cy="1840095"/>
          </a:xfrm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indent="0" algn="ctr">
              <a:buNone/>
            </a:pPr>
            <a:r>
              <a:rPr lang="en-US" sz="13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bg1">
                      <a:alpha val="6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Delicious" pitchFamily="50" charset="0"/>
              </a:rPr>
              <a:t>Woo Hoo!!!</a:t>
            </a:r>
            <a:endParaRPr lang="en-US" sz="13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glow rad="101600">
                  <a:schemeClr val="bg1">
                    <a:alpha val="60000"/>
                  </a:scheme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Delicious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7379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362200" y="3962400"/>
            <a:ext cx="5840104" cy="1139825"/>
          </a:xfrm>
          <a:noFill/>
          <a:ln>
            <a:noFill/>
          </a:ln>
          <a:effectLst>
            <a:softEdge rad="127000"/>
          </a:effectLst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l"/>
            <a:r>
              <a:rPr lang="en-US" sz="7200" b="1" dirty="0" smtClean="0">
                <a:ln w="11430"/>
                <a:solidFill>
                  <a:schemeClr val="accent5">
                    <a:lumMod val="7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Fertigo Pro" pitchFamily="50" charset="0"/>
              </a:rPr>
              <a:t>Belgian Blue</a:t>
            </a:r>
            <a:endParaRPr lang="en-US" sz="7200" b="1" dirty="0">
              <a:ln w="11430"/>
              <a:solidFill>
                <a:schemeClr val="accent5">
                  <a:lumMod val="75000"/>
                </a:schemeClr>
              </a:solidFill>
              <a:effectLst>
                <a:glow rad="101600">
                  <a:schemeClr val="bg1">
                    <a:alpha val="60000"/>
                  </a:scheme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Fertigo Pro" pitchFamily="50" charset="0"/>
            </a:endParaRPr>
          </a:p>
        </p:txBody>
      </p:sp>
      <p:sp>
        <p:nvSpPr>
          <p:cNvPr id="2" name="Rounded Rectangular Callout 1"/>
          <p:cNvSpPr/>
          <p:nvPr/>
        </p:nvSpPr>
        <p:spPr bwMode="auto">
          <a:xfrm>
            <a:off x="3292642" y="152400"/>
            <a:ext cx="5698958" cy="1981200"/>
          </a:xfrm>
          <a:prstGeom prst="wedgeRoundRectCallout">
            <a:avLst>
              <a:gd name="adj1" fmla="val -61780"/>
              <a:gd name="adj2" fmla="val 68011"/>
              <a:gd name="adj3" fmla="val 16667"/>
            </a:avLst>
          </a:prstGeom>
          <a:ln>
            <a:headEnd type="none" w="med" len="med"/>
            <a:tailEnd type="none" w="med" len="med"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Delicious" pitchFamily="50" charset="0"/>
              </a:rPr>
              <a:t>I have a genetic</a:t>
            </a:r>
            <a:r>
              <a:rPr kumimoji="0" lang="en-US" sz="3200" b="1" i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  <a:latin typeface="Delicious" pitchFamily="50" charset="0"/>
              </a:rPr>
              <a:t> defect that’s been perpetuated by selective breeding.  THANKS, SCIENCE!</a:t>
            </a:r>
            <a:endParaRPr kumimoji="0" lang="en-US" sz="32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Delicious" pitchFamily="50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6488668"/>
            <a:ext cx="166013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/>
              <a:t>Photo by</a:t>
            </a:r>
            <a:r>
              <a:rPr lang="en-US" sz="1400" dirty="0"/>
              <a:t> </a:t>
            </a:r>
            <a:r>
              <a:rPr lang="en-US" sz="1400" dirty="0">
                <a:hlinkClick r:id="rId4" tooltip="nl:User:Barbarossa"/>
              </a:rPr>
              <a:t>Barbarossa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034435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2" name="Picture 6" descr="http://farm5.staticflickr.com/4114/4919549494_6c7264bfff_o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0"/>
            <a:ext cx="6248400" cy="4267200"/>
          </a:xfrm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175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</a:rPr>
              <a:t>Much</a:t>
            </a:r>
            <a:r>
              <a:rPr lang="en-US" sz="199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</a:rPr>
              <a:t> </a:t>
            </a:r>
            <a:r>
              <a:rPr lang="en-US" sz="12800" b="1" dirty="0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Better</a:t>
            </a:r>
            <a:endParaRPr lang="en-US" sz="12800" b="1" dirty="0">
              <a:ln w="11430"/>
              <a:solidFill>
                <a:schemeClr val="bg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248400" y="6488668"/>
            <a:ext cx="28956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 smtClean="0">
                <a:solidFill>
                  <a:schemeClr val="bg1"/>
                </a:solidFill>
              </a:rPr>
              <a:t>Photo Credit:  Sean </a:t>
            </a:r>
            <a:r>
              <a:rPr lang="en-US" sz="1600" dirty="0">
                <a:solidFill>
                  <a:schemeClr val="bg1"/>
                </a:solidFill>
              </a:rPr>
              <a:t>Church</a:t>
            </a:r>
          </a:p>
        </p:txBody>
      </p:sp>
    </p:spTree>
    <p:extLst>
      <p:ext uri="{BB962C8B-B14F-4D97-AF65-F5344CB8AC3E}">
        <p14:creationId xmlns:p14="http://schemas.microsoft.com/office/powerpoint/2010/main" val="4083480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farm5.staticflickr.com/4093/4919414820_be9695e78e_b.jpg"/>
          <p:cNvPicPr>
            <a:picLocks noChangeAspect="1" noChangeArrowheads="1"/>
          </p:cNvPicPr>
          <p:nvPr/>
        </p:nvPicPr>
        <p:blipFill rotWithShape="1">
          <a:blip r:embed="rId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9141372" cy="6859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6248400" y="6488668"/>
            <a:ext cx="28956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 smtClean="0">
                <a:solidFill>
                  <a:srgbClr val="FFFFFF"/>
                </a:solidFill>
              </a:rPr>
              <a:t>Photo Credit:  </a:t>
            </a:r>
            <a:r>
              <a:rPr lang="en-US" sz="1600" dirty="0" smtClean="0">
                <a:solidFill>
                  <a:srgbClr val="FFFFFF"/>
                </a:solidFill>
                <a:hlinkClick r:id="rId4"/>
              </a:rPr>
              <a:t>Sean </a:t>
            </a:r>
            <a:r>
              <a:rPr lang="en-US" sz="1600" dirty="0">
                <a:solidFill>
                  <a:srgbClr val="FFFFFF"/>
                </a:solidFill>
                <a:hlinkClick r:id="rId4"/>
              </a:rPr>
              <a:t>Church</a:t>
            </a:r>
            <a:endParaRPr lang="en-US" sz="1600" dirty="0">
              <a:solidFill>
                <a:srgbClr val="FFFFFF"/>
              </a:solidFill>
            </a:endParaRPr>
          </a:p>
        </p:txBody>
      </p:sp>
      <p:sp>
        <p:nvSpPr>
          <p:cNvPr id="7" name="Content Placeholder 4"/>
          <p:cNvSpPr>
            <a:spLocks noGrp="1"/>
          </p:cNvSpPr>
          <p:nvPr>
            <p:ph idx="1"/>
          </p:nvPr>
        </p:nvSpPr>
        <p:spPr>
          <a:xfrm>
            <a:off x="4570686" y="2057400"/>
            <a:ext cx="4570686" cy="1752600"/>
          </a:xfrm>
        </p:spPr>
        <p:txBody>
          <a:bodyPr/>
          <a:lstStyle/>
          <a:p>
            <a:pPr marL="0" indent="0" algn="ctr">
              <a:buNone/>
            </a:pPr>
            <a:r>
              <a:rPr lang="en-US" sz="4000" b="1" i="1" dirty="0" smtClean="0">
                <a:solidFill>
                  <a:schemeClr val="bg1"/>
                </a:solidFill>
                <a:effectLst/>
              </a:rPr>
              <a:t>The Farmer as </a:t>
            </a:r>
            <a:br>
              <a:rPr lang="en-US" sz="4000" b="1" i="1" dirty="0" smtClean="0">
                <a:solidFill>
                  <a:schemeClr val="bg1"/>
                </a:solidFill>
                <a:effectLst/>
              </a:rPr>
            </a:br>
            <a:r>
              <a:rPr lang="en-US" sz="5400" b="1" i="1" dirty="0" smtClean="0">
                <a:solidFill>
                  <a:schemeClr val="bg1"/>
                </a:solidFill>
                <a:effectLst/>
              </a:rPr>
              <a:t>Entrepreneur</a:t>
            </a:r>
            <a:endParaRPr lang="en-US" sz="5400" b="1" i="1" dirty="0">
              <a:solidFill>
                <a:schemeClr val="bg1"/>
              </a:solidFill>
              <a:effectLst/>
            </a:endParaRPr>
          </a:p>
        </p:txBody>
      </p:sp>
      <p:sp>
        <p:nvSpPr>
          <p:cNvPr id="9" name="Title 3"/>
          <p:cNvSpPr>
            <a:spLocks noGrp="1"/>
          </p:cNvSpPr>
          <p:nvPr>
            <p:ph type="title"/>
          </p:nvPr>
        </p:nvSpPr>
        <p:spPr>
          <a:xfrm>
            <a:off x="4570686" y="76200"/>
            <a:ext cx="4570686" cy="1676400"/>
          </a:xfrm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6000" b="1" dirty="0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Delicious" pitchFamily="50" charset="0"/>
              </a:rPr>
              <a:t>Agricultural</a:t>
            </a:r>
            <a:r>
              <a:rPr lang="en-US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/>
            </a:r>
            <a:br>
              <a:rPr lang="en-US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en-US" sz="5400" b="1" dirty="0" smtClean="0">
                <a:ln w="11430">
                  <a:solidFill>
                    <a:schemeClr val="bg1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Innovation</a:t>
            </a:r>
            <a:endParaRPr lang="en-US" sz="5400" b="1" dirty="0">
              <a:ln w="11430">
                <a:solidFill>
                  <a:schemeClr val="bg1"/>
                </a:solidFill>
              </a:ln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51176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medievalists.net/wp-content/uploads/2010/08/800px-Pieter_Bruegel_the_Elder-_The_Corn_Harvest_August.JPG.jpe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9144000" cy="689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581400" cy="1752600"/>
          </a:xfrm>
        </p:spPr>
        <p:txBody>
          <a:bodyPr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l">
              <a:defRPr/>
            </a:pPr>
            <a:r>
              <a:rPr lang="en-US" sz="4800" b="1" dirty="0" smtClean="0">
                <a:ln w="50800"/>
                <a:solidFill>
                  <a:schemeClr val="bg1">
                    <a:shade val="50000"/>
                  </a:schemeClr>
                </a:solidFill>
                <a:effectLst/>
                <a:latin typeface="Fertigo Pro" pitchFamily="50" charset="0"/>
              </a:rPr>
              <a:t>Traditional</a:t>
            </a:r>
            <a:r>
              <a:rPr lang="en-US" sz="6000" b="1" dirty="0" smtClean="0">
                <a:ln w="50800"/>
                <a:solidFill>
                  <a:schemeClr val="bg1">
                    <a:shade val="50000"/>
                  </a:schemeClr>
                </a:solidFill>
                <a:effectLst/>
                <a:latin typeface="Fertigo Pro" pitchFamily="50" charset="0"/>
              </a:rPr>
              <a:t> </a:t>
            </a:r>
            <a:r>
              <a:rPr lang="en-US" sz="4800" b="1" dirty="0" smtClean="0">
                <a:ln w="50800"/>
                <a:solidFill>
                  <a:schemeClr val="bg1">
                    <a:shade val="50000"/>
                  </a:schemeClr>
                </a:solidFill>
                <a:effectLst/>
                <a:latin typeface="Fertigo Pro" pitchFamily="50" charset="0"/>
              </a:rPr>
              <a:t>Agriculture</a:t>
            </a:r>
            <a:endParaRPr lang="en-US" sz="4800" b="1" dirty="0">
              <a:ln w="50800"/>
              <a:solidFill>
                <a:schemeClr val="bg1">
                  <a:shade val="50000"/>
                </a:schemeClr>
              </a:solidFill>
              <a:effectLst/>
              <a:latin typeface="Fertigo Pro" pitchFamily="50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1752600"/>
            <a:ext cx="35813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b="1" dirty="0" err="1" smtClean="0">
                <a:solidFill>
                  <a:srgbClr val="000000"/>
                </a:solidFill>
              </a:rPr>
              <a:t>Bruegel</a:t>
            </a:r>
            <a:r>
              <a:rPr lang="en-US" b="1" dirty="0" smtClean="0">
                <a:solidFill>
                  <a:srgbClr val="000000"/>
                </a:solidFill>
              </a:rPr>
              <a:t>, </a:t>
            </a:r>
            <a:r>
              <a:rPr lang="en-US" b="1" i="1" dirty="0">
                <a:solidFill>
                  <a:srgbClr val="000000"/>
                </a:solidFill>
              </a:rPr>
              <a:t>The Harvesters</a:t>
            </a:r>
            <a:r>
              <a:rPr lang="en-US" b="1" dirty="0">
                <a:solidFill>
                  <a:srgbClr val="000000"/>
                </a:solidFill>
              </a:rPr>
              <a:t> (1565)</a:t>
            </a:r>
          </a:p>
        </p:txBody>
      </p:sp>
    </p:spTree>
    <p:extLst>
      <p:ext uri="{BB962C8B-B14F-4D97-AF65-F5344CB8AC3E}">
        <p14:creationId xmlns:p14="http://schemas.microsoft.com/office/powerpoint/2010/main" val="330010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medievalists.net/wp-content/uploads/2010/08/800px-Pieter_Bruegel_the_Elder-_The_Corn_Harvest_August.JPG.jpe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9144000" cy="689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981200"/>
            <a:ext cx="9144000" cy="1143000"/>
          </a:xfrm>
          <a:solidFill>
            <a:schemeClr val="bg1">
              <a:alpha val="50000"/>
            </a:schemeClr>
          </a:solidFill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>
              <a:defRPr/>
            </a:pPr>
            <a:r>
              <a:rPr lang="en-US" sz="8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Fertigo Pro" pitchFamily="50" charset="0"/>
              </a:rPr>
              <a:t>It’s Break Time!</a:t>
            </a:r>
            <a:endParaRPr lang="en-US" sz="6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Delicious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7980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810000" cy="2971800"/>
          </a:xfrm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6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The Common Pasture</a:t>
            </a:r>
            <a:endParaRPr lang="en-US" sz="6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lum bright="10000"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810000" y="-1"/>
            <a:ext cx="5334000" cy="68567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Donut 5"/>
          <p:cNvSpPr/>
          <p:nvPr/>
        </p:nvSpPr>
        <p:spPr bwMode="auto">
          <a:xfrm>
            <a:off x="6477000" y="1219200"/>
            <a:ext cx="2438400" cy="2514600"/>
          </a:xfrm>
          <a:prstGeom prst="donut">
            <a:avLst>
              <a:gd name="adj" fmla="val 8036"/>
            </a:avLst>
          </a:prstGeom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2949714"/>
            <a:ext cx="3810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FFFFFF"/>
                </a:solidFill>
              </a:rPr>
              <a:t>The Old Way</a:t>
            </a:r>
            <a:endParaRPr lang="en-US" sz="4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0642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://farm4.staticflickr.com/3162/3164830627_2cbbe3fbbc_b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6105540" y="6466177"/>
            <a:ext cx="30384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FFFFFF"/>
                </a:solidFill>
              </a:rPr>
              <a:t>Photo Credit:  </a:t>
            </a:r>
            <a:r>
              <a:rPr lang="en-US" b="1" dirty="0" smtClean="0">
                <a:solidFill>
                  <a:srgbClr val="FFFFFF"/>
                </a:solidFill>
                <a:hlinkClick r:id="rId3"/>
              </a:rPr>
              <a:t>Craig </a:t>
            </a:r>
            <a:r>
              <a:rPr lang="en-US" b="1" dirty="0" err="1" smtClean="0">
                <a:solidFill>
                  <a:srgbClr val="FFFFFF"/>
                </a:solidFill>
                <a:hlinkClick r:id="rId3"/>
              </a:rPr>
              <a:t>Maccubbin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124200" y="228600"/>
            <a:ext cx="4724400" cy="1676400"/>
          </a:xfrm>
        </p:spPr>
        <p:txBody>
          <a:bodyPr/>
          <a:lstStyle/>
          <a:p>
            <a:r>
              <a:rPr lang="en-US" sz="6600" b="1" dirty="0" smtClean="0">
                <a:solidFill>
                  <a:schemeClr val="bg2"/>
                </a:solidFill>
                <a:latin typeface="Fertigo Pro" pitchFamily="50" charset="0"/>
              </a:rPr>
              <a:t>Enclosure Movement</a:t>
            </a:r>
            <a:endParaRPr lang="en-US" sz="6600" b="1" dirty="0">
              <a:solidFill>
                <a:schemeClr val="bg2"/>
              </a:solidFill>
              <a:latin typeface="Fertigo Pro" pitchFamily="50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352800" y="2013228"/>
            <a:ext cx="42719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FFFFFF"/>
                </a:solidFill>
              </a:rPr>
              <a:t>The New Way</a:t>
            </a:r>
            <a:endParaRPr lang="en-US" sz="4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723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0"/>
            <a:ext cx="7696201" cy="1295400"/>
          </a:xfrm>
        </p:spPr>
        <p:txBody>
          <a:bodyPr/>
          <a:lstStyle/>
          <a:p>
            <a:r>
              <a:rPr lang="en-US" sz="5400" b="1" dirty="0" smtClean="0">
                <a:solidFill>
                  <a:schemeClr val="bg1"/>
                </a:solidFill>
                <a:latin typeface="Fertigo Pro" pitchFamily="50" charset="0"/>
              </a:rPr>
              <a:t>Enclosure Movement</a:t>
            </a:r>
            <a:endParaRPr lang="en-US" sz="5400" b="1" dirty="0">
              <a:solidFill>
                <a:schemeClr val="bg1"/>
              </a:solidFill>
              <a:latin typeface="Fertigo Pro" pitchFamily="50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85800" y="6550223"/>
            <a:ext cx="78486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FFFFFF"/>
                </a:solidFill>
                <a:latin typeface="Arial" pitchFamily="34" charset="0"/>
              </a:rPr>
              <a:t>Photo Credit: </a:t>
            </a:r>
            <a:r>
              <a:rPr lang="en-US" sz="1400" dirty="0">
                <a:solidFill>
                  <a:srgbClr val="FFFFFF"/>
                </a:solidFill>
                <a:latin typeface="Arial" pitchFamily="34" charset="0"/>
                <a:hlinkClick r:id="rId3"/>
              </a:rPr>
              <a:t>http://www.dennisflood.com/photos/2003/1000/foggy_wooden_fence.jpg</a:t>
            </a:r>
            <a:r>
              <a:rPr lang="en-US" sz="1400" dirty="0">
                <a:solidFill>
                  <a:srgbClr val="FFFFFF"/>
                </a:solidFill>
                <a:latin typeface="Arial" pitchFamily="34" charset="0"/>
              </a:rPr>
              <a:t> </a:t>
            </a:r>
          </a:p>
        </p:txBody>
      </p:sp>
      <p:pic>
        <p:nvPicPr>
          <p:cNvPr id="10" name="Picture 2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5205" y="6019800"/>
            <a:ext cx="706395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228600" y="2209800"/>
            <a:ext cx="4191000" cy="3170099"/>
          </a:xfrm>
          <a:prstGeom prst="rect">
            <a:avLst/>
          </a:prstGeom>
          <a:solidFill>
            <a:srgbClr val="C00000">
              <a:alpha val="50000"/>
            </a:srgb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274320" tIns="274320" rIns="274320" bIns="274320" rtlCol="0">
            <a:spAutoFit/>
          </a:bodyPr>
          <a:lstStyle/>
          <a:p>
            <a:pPr algn="ctr"/>
            <a:r>
              <a:rPr lang="en-US" sz="3400" dirty="0" smtClean="0">
                <a:solidFill>
                  <a:srgbClr val="FFFFFF"/>
                </a:solidFill>
                <a:latin typeface="Fertigo Pro" pitchFamily="50" charset="0"/>
              </a:rPr>
              <a:t>THE DOWNSIDE:</a:t>
            </a:r>
          </a:p>
          <a:p>
            <a:endParaRPr lang="en-US" sz="1600" dirty="0">
              <a:solidFill>
                <a:srgbClr val="FFFFFF"/>
              </a:solidFill>
            </a:endParaRPr>
          </a:p>
          <a:p>
            <a:r>
              <a:rPr lang="en-US" sz="3000" b="1" i="1" dirty="0" smtClean="0">
                <a:solidFill>
                  <a:srgbClr val="FFFFFF"/>
                </a:solidFill>
              </a:rPr>
              <a:t>Hurt poor farmers who lost grazing rights </a:t>
            </a:r>
            <a:r>
              <a:rPr lang="en-US" sz="3000" b="1" i="1" dirty="0">
                <a:solidFill>
                  <a:srgbClr val="FFFFFF"/>
                </a:solidFill>
              </a:rPr>
              <a:t> </a:t>
            </a:r>
            <a:r>
              <a:rPr lang="en-US" sz="3000" b="1" i="1" dirty="0" smtClean="0">
                <a:solidFill>
                  <a:srgbClr val="FFFFFF"/>
                </a:solidFill>
              </a:rPr>
              <a:t>for their cattle on the common land</a:t>
            </a:r>
            <a:endParaRPr lang="en-US" sz="3000" b="1" i="1" dirty="0">
              <a:solidFill>
                <a:srgbClr val="FFFF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724400" y="2209800"/>
            <a:ext cx="4267200" cy="3170099"/>
          </a:xfrm>
          <a:prstGeom prst="rect">
            <a:avLst/>
          </a:prstGeom>
          <a:solidFill>
            <a:schemeClr val="accent2">
              <a:lumMod val="75000"/>
              <a:alpha val="50000"/>
            </a:scheme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274320" tIns="274320" rIns="274320" bIns="274320" rtlCol="0">
            <a:spAutoFit/>
          </a:bodyPr>
          <a:lstStyle/>
          <a:p>
            <a:pPr algn="ctr"/>
            <a:r>
              <a:rPr lang="en-US" sz="3400" dirty="0" smtClean="0">
                <a:solidFill>
                  <a:srgbClr val="FFFFFF"/>
                </a:solidFill>
                <a:latin typeface="Fertigo Pro" pitchFamily="50" charset="0"/>
              </a:rPr>
              <a:t>THE UPSIDE:</a:t>
            </a:r>
          </a:p>
          <a:p>
            <a:endParaRPr lang="en-US" sz="1600" dirty="0">
              <a:solidFill>
                <a:srgbClr val="FFFFFF"/>
              </a:solidFill>
            </a:endParaRPr>
          </a:p>
          <a:p>
            <a:r>
              <a:rPr lang="en-US" sz="3000" b="1" i="1" dirty="0" smtClean="0">
                <a:solidFill>
                  <a:srgbClr val="FFFFFF"/>
                </a:solidFill>
              </a:rPr>
              <a:t>Agricultural production, as a whole, became more market-oriented and efficient.</a:t>
            </a:r>
            <a:endParaRPr lang="en-US" sz="3000" b="1" i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3357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File:Workhouse Nantwich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-28903"/>
            <a:ext cx="9144000" cy="6886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3352800" cy="1550987"/>
          </a:xfrm>
        </p:spPr>
        <p:txBody>
          <a:bodyPr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r>
              <a:rPr lang="en-US" sz="6600" b="1" dirty="0" smtClean="0">
                <a:ln w="50800"/>
                <a:solidFill>
                  <a:schemeClr val="bg1">
                    <a:shade val="50000"/>
                  </a:schemeClr>
                </a:solidFill>
                <a:effectLst/>
              </a:rPr>
              <a:t>English</a:t>
            </a:r>
            <a:r>
              <a:rPr lang="en-US" sz="4800" b="1" dirty="0" smtClean="0">
                <a:ln w="50800"/>
                <a:solidFill>
                  <a:schemeClr val="bg1">
                    <a:shade val="50000"/>
                  </a:schemeClr>
                </a:solidFill>
                <a:effectLst/>
              </a:rPr>
              <a:t> Poor Laws</a:t>
            </a:r>
            <a:endParaRPr lang="en-US" sz="4800" b="1" dirty="0">
              <a:ln w="50800"/>
              <a:solidFill>
                <a:schemeClr val="bg1">
                  <a:shade val="50000"/>
                </a:schemeClr>
              </a:solidFill>
              <a:effectLst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562600"/>
            <a:ext cx="9144000" cy="990600"/>
          </a:xfrm>
          <a:solidFill>
            <a:schemeClr val="bg1">
              <a:alpha val="75000"/>
            </a:schemeClr>
          </a:solidFill>
        </p:spPr>
        <p:txBody>
          <a:bodyPr anchor="ctr"/>
          <a:lstStyle/>
          <a:p>
            <a:pPr marL="914400" indent="0">
              <a:buNone/>
            </a:pPr>
            <a:r>
              <a:rPr lang="en-US" sz="2800" i="1" dirty="0" smtClean="0">
                <a:effectLst/>
              </a:rPr>
              <a:t>Workhouses, such as this one, provided shelter </a:t>
            </a:r>
            <a:br>
              <a:rPr lang="en-US" sz="2800" i="1" dirty="0" smtClean="0">
                <a:effectLst/>
              </a:rPr>
            </a:br>
            <a:r>
              <a:rPr lang="en-US" sz="2800" i="1" dirty="0" smtClean="0">
                <a:effectLst/>
              </a:rPr>
              <a:t>and employment for the able-bodied poor.</a:t>
            </a:r>
            <a:endParaRPr lang="en-US" sz="2800" i="1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874201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152400"/>
            <a:ext cx="4753139" cy="1139825"/>
          </a:xfrm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6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Innovation</a:t>
            </a:r>
            <a:endParaRPr lang="en-US" sz="6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3138" y="4648200"/>
            <a:ext cx="4219575" cy="2057400"/>
          </a:xfrm>
        </p:spPr>
        <p:txBody>
          <a:bodyPr/>
          <a:lstStyle/>
          <a:p>
            <a:pPr marL="0" indent="0">
              <a:buNone/>
            </a:pPr>
            <a:r>
              <a:rPr lang="en-US" b="1" dirty="0" smtClean="0">
                <a:effectLst/>
              </a:rPr>
              <a:t>Origins (17</a:t>
            </a:r>
            <a:r>
              <a:rPr lang="en-US" b="1" baseline="30000" dirty="0" smtClean="0">
                <a:effectLst/>
              </a:rPr>
              <a:t>th</a:t>
            </a:r>
            <a:r>
              <a:rPr lang="en-US" b="1" dirty="0" smtClean="0">
                <a:effectLst/>
              </a:rPr>
              <a:t> century):</a:t>
            </a:r>
          </a:p>
          <a:p>
            <a:pPr marL="454025"/>
            <a:r>
              <a:rPr lang="en-US" b="1" dirty="0" smtClean="0">
                <a:effectLst/>
              </a:rPr>
              <a:t>England</a:t>
            </a:r>
          </a:p>
          <a:p>
            <a:pPr marL="454025"/>
            <a:r>
              <a:rPr lang="en-US" b="1" dirty="0" smtClean="0">
                <a:effectLst/>
              </a:rPr>
              <a:t>“Low Countries”</a:t>
            </a: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3139" y="128421"/>
            <a:ext cx="4219575" cy="44708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 descr="C:\Users\Tom\AppData\Local\Microsoft\Windows\Temporary Internet Files\Content.IE5\E8DPK5BM\MC900435236[1]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313673"/>
            <a:ext cx="3944726" cy="4858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3126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8434" name="Picture 2" descr="http://farm4.staticflickr.com/3139/2676720638_81ee7c3e1e_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1" y="0"/>
            <a:ext cx="901487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7694335" y="6324600"/>
            <a:ext cx="114486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rgbClr val="FFFFFF"/>
                </a:solidFill>
              </a:rPr>
              <a:t>By </a:t>
            </a:r>
            <a:r>
              <a:rPr lang="en-US" sz="1400" b="1" dirty="0" err="1">
                <a:solidFill>
                  <a:srgbClr val="FFFFFF"/>
                </a:solidFill>
                <a:hlinkClick r:id="rId3"/>
              </a:rPr>
              <a:t>theakshay</a:t>
            </a:r>
            <a:endParaRPr lang="en-US" sz="1400" dirty="0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516424" y="-685800"/>
            <a:ext cx="1951176" cy="450892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700" b="1" dirty="0">
                <a:ln w="12700">
                  <a:solidFill>
                    <a:srgbClr val="FFFFFF">
                      <a:satMod val="155000"/>
                    </a:srgbClr>
                  </a:solidFill>
                  <a:prstDash val="solid"/>
                </a:ln>
                <a:solidFill>
                  <a:srgbClr val="00B050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=</a:t>
            </a:r>
          </a:p>
        </p:txBody>
      </p:sp>
      <p:sp>
        <p:nvSpPr>
          <p:cNvPr id="8" name="Rectangle 7"/>
          <p:cNvSpPr/>
          <p:nvPr/>
        </p:nvSpPr>
        <p:spPr>
          <a:xfrm>
            <a:off x="4800600" y="4114800"/>
            <a:ext cx="3706406" cy="1938992"/>
          </a:xfrm>
          <a:prstGeom prst="rect">
            <a:avLst/>
          </a:prstGeom>
          <a:solidFill>
            <a:schemeClr val="accent5">
              <a:lumMod val="10000"/>
              <a:alpha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b="1" i="1" dirty="0" smtClean="0">
                <a:solidFill>
                  <a:srgbClr val="FFFFFF"/>
                </a:solidFill>
              </a:rPr>
              <a:t>Large landowners were able to make use of the latest developments in science and technology, producing higher crop yields.</a:t>
            </a:r>
            <a:endParaRPr lang="en-US" sz="2400" b="1" i="1" dirty="0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10000" y="304800"/>
            <a:ext cx="5029200" cy="338554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6000" b="1" dirty="0" smtClean="0">
                <a:ln w="11430"/>
                <a:solidFill>
                  <a:srgbClr val="FFFF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Bigger Farms</a:t>
            </a:r>
          </a:p>
          <a:p>
            <a:pPr algn="ctr"/>
            <a:r>
              <a:rPr lang="en-US" sz="8800" b="1" i="1" dirty="0" smtClean="0">
                <a:ln w="11430"/>
                <a:gradFill>
                  <a:gsLst>
                    <a:gs pos="0">
                      <a:srgbClr val="00B050">
                        <a:tint val="70000"/>
                        <a:satMod val="245000"/>
                      </a:srgbClr>
                    </a:gs>
                    <a:gs pos="75000">
                      <a:srgbClr val="00B050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00B050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Fertigo Pro"/>
              </a:rPr>
              <a:t> </a:t>
            </a:r>
            <a:r>
              <a:rPr lang="en-US" sz="6600" b="1" i="1" dirty="0" smtClean="0">
                <a:ln w="11430"/>
                <a:gradFill>
                  <a:gsLst>
                    <a:gs pos="0">
                      <a:srgbClr val="00B050">
                        <a:tint val="70000"/>
                        <a:satMod val="245000"/>
                      </a:srgbClr>
                    </a:gs>
                    <a:gs pos="75000">
                      <a:srgbClr val="00B050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00B050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Fertigo Pro"/>
              </a:rPr>
              <a:t/>
            </a:r>
            <a:br>
              <a:rPr lang="en-US" sz="6600" b="1" i="1" dirty="0" smtClean="0">
                <a:ln w="11430"/>
                <a:gradFill>
                  <a:gsLst>
                    <a:gs pos="0">
                      <a:srgbClr val="00B050">
                        <a:tint val="70000"/>
                        <a:satMod val="245000"/>
                      </a:srgbClr>
                    </a:gs>
                    <a:gs pos="75000">
                      <a:srgbClr val="00B050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00B050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Fertigo Pro"/>
              </a:rPr>
            </a:br>
            <a:r>
              <a:rPr lang="en-US" sz="6600" b="1" i="1" dirty="0" smtClean="0">
                <a:ln w="11430"/>
                <a:gradFill>
                  <a:gsLst>
                    <a:gs pos="0">
                      <a:srgbClr val="00B050">
                        <a:tint val="70000"/>
                        <a:satMod val="245000"/>
                      </a:srgbClr>
                    </a:gs>
                    <a:gs pos="75000">
                      <a:srgbClr val="00B050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00B050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Fertigo Pro"/>
              </a:rPr>
              <a:t>More Food</a:t>
            </a:r>
            <a:endParaRPr lang="en-US" sz="6600" b="1" i="1" dirty="0">
              <a:ln w="11430"/>
              <a:gradFill>
                <a:gsLst>
                  <a:gs pos="0">
                    <a:srgbClr val="00B050">
                      <a:tint val="70000"/>
                      <a:satMod val="245000"/>
                    </a:srgbClr>
                  </a:gs>
                  <a:gs pos="75000">
                    <a:srgbClr val="00B050">
                      <a:tint val="90000"/>
                      <a:shade val="60000"/>
                      <a:satMod val="240000"/>
                    </a:srgbClr>
                  </a:gs>
                  <a:gs pos="100000">
                    <a:srgbClr val="00B050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Fertigo Pro"/>
            </a:endParaRPr>
          </a:p>
        </p:txBody>
      </p:sp>
    </p:spTree>
    <p:extLst>
      <p:ext uri="{BB962C8B-B14F-4D97-AF65-F5344CB8AC3E}">
        <p14:creationId xmlns:p14="http://schemas.microsoft.com/office/powerpoint/2010/main" val="1841508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farm5.staticflickr.com/4093/4919414820_be9695e78e_b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9141372" cy="6859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6248400" y="6488668"/>
            <a:ext cx="28956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 smtClean="0"/>
              <a:t>Photo Credit:  </a:t>
            </a:r>
            <a:r>
              <a:rPr lang="en-US" sz="1600" dirty="0" smtClean="0">
                <a:hlinkClick r:id="rId4"/>
              </a:rPr>
              <a:t>Sean </a:t>
            </a:r>
            <a:r>
              <a:rPr lang="en-US" sz="1600" dirty="0">
                <a:hlinkClick r:id="rId4"/>
              </a:rPr>
              <a:t>Church</a:t>
            </a:r>
            <a:endParaRPr lang="en-US" sz="1600" dirty="0"/>
          </a:p>
        </p:txBody>
      </p:sp>
      <p:sp>
        <p:nvSpPr>
          <p:cNvPr id="11" name="Content Placeholder 4"/>
          <p:cNvSpPr>
            <a:spLocks noGrp="1"/>
          </p:cNvSpPr>
          <p:nvPr>
            <p:ph idx="1"/>
          </p:nvPr>
        </p:nvSpPr>
        <p:spPr>
          <a:xfrm>
            <a:off x="5105400" y="2057400"/>
            <a:ext cx="4038600" cy="1752600"/>
          </a:xfrm>
        </p:spPr>
        <p:txBody>
          <a:bodyPr/>
          <a:lstStyle/>
          <a:p>
            <a:pPr marL="0" indent="0" algn="ctr">
              <a:buNone/>
            </a:pPr>
            <a:r>
              <a:rPr lang="en-US" sz="4000" b="1" i="1" dirty="0" smtClean="0">
                <a:solidFill>
                  <a:schemeClr val="bg1"/>
                </a:solidFill>
                <a:effectLst/>
              </a:rPr>
              <a:t>The Farmer as </a:t>
            </a:r>
            <a:br>
              <a:rPr lang="en-US" sz="4000" b="1" i="1" dirty="0" smtClean="0">
                <a:solidFill>
                  <a:schemeClr val="bg1"/>
                </a:solidFill>
                <a:effectLst/>
              </a:rPr>
            </a:br>
            <a:r>
              <a:rPr lang="en-US" sz="6600" b="1" i="1" dirty="0" smtClean="0">
                <a:solidFill>
                  <a:schemeClr val="bg1"/>
                </a:solidFill>
                <a:effectLst/>
              </a:rPr>
              <a:t>Inventor</a:t>
            </a:r>
            <a:endParaRPr lang="en-US" sz="4800" b="1" i="1" dirty="0">
              <a:solidFill>
                <a:schemeClr val="bg1"/>
              </a:solidFill>
              <a:effectLst/>
            </a:endParaRPr>
          </a:p>
        </p:txBody>
      </p:sp>
      <p:sp>
        <p:nvSpPr>
          <p:cNvPr id="9" name="Title 3"/>
          <p:cNvSpPr>
            <a:spLocks noGrp="1"/>
          </p:cNvSpPr>
          <p:nvPr>
            <p:ph type="title"/>
          </p:nvPr>
        </p:nvSpPr>
        <p:spPr>
          <a:xfrm>
            <a:off x="4953000" y="76200"/>
            <a:ext cx="4343400" cy="1676400"/>
          </a:xfrm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5400" b="1" dirty="0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Delicious" pitchFamily="50" charset="0"/>
              </a:rPr>
              <a:t>Agricultural</a:t>
            </a:r>
            <a:r>
              <a:rPr lang="en-US" sz="4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/>
            </a:r>
            <a:br>
              <a:rPr lang="en-US" sz="4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en-US" sz="4800" b="1" dirty="0" smtClean="0">
                <a:ln w="11430">
                  <a:solidFill>
                    <a:schemeClr val="bg1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Innovation</a:t>
            </a:r>
            <a:endParaRPr lang="en-US" sz="4800" b="1" dirty="0">
              <a:ln w="11430">
                <a:solidFill>
                  <a:schemeClr val="bg1"/>
                </a:solidFill>
              </a:ln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39002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2" name="Picture 4" descr="http://farm4.staticflickr.com/3111/3227700241_170ef79585_b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628" y="0"/>
            <a:ext cx="914137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3352800" cy="1676400"/>
          </a:xfrm>
        </p:spPr>
        <p:txBody>
          <a:bodyPr/>
          <a:lstStyle/>
          <a:p>
            <a:r>
              <a:rPr lang="en-US" sz="7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Hello, </a:t>
            </a:r>
            <a:r>
              <a:rPr 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Innovation!</a:t>
            </a:r>
            <a:endParaRPr lang="en-US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2057400"/>
            <a:ext cx="3045372" cy="2473325"/>
          </a:xfrm>
        </p:spPr>
        <p:txBody>
          <a:bodyPr/>
          <a:lstStyle/>
          <a:p>
            <a:pPr marL="0" indent="0">
              <a:buNone/>
            </a:pPr>
            <a:r>
              <a:rPr lang="en-US" sz="4800" dirty="0" smtClean="0">
                <a:effectLst/>
              </a:rPr>
              <a:t>It’s been awhile...</a:t>
            </a:r>
            <a:endParaRPr lang="en-US" sz="4800" dirty="0">
              <a:effectLst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628" y="6485305"/>
            <a:ext cx="32004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 smtClean="0"/>
              <a:t>Photo Credit:  </a:t>
            </a:r>
            <a:r>
              <a:rPr lang="en-US" sz="1200" b="1" dirty="0" smtClean="0">
                <a:hlinkClick r:id="rId3"/>
              </a:rPr>
              <a:t>Galdo Trouchky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995435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http://farm3.staticflickr.com/2718/4273200655_d49947696d_b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690" y="76200"/>
            <a:ext cx="3515710" cy="2057400"/>
          </a:xfrm>
        </p:spPr>
        <p:txBody>
          <a:bodyPr/>
          <a:lstStyle/>
          <a:p>
            <a:r>
              <a:rPr lang="en-US" sz="7200" dirty="0" smtClean="0"/>
              <a:t>The Sower</a:t>
            </a:r>
            <a:endParaRPr lang="en-US" sz="7200" dirty="0"/>
          </a:p>
        </p:txBody>
      </p:sp>
      <p:pic>
        <p:nvPicPr>
          <p:cNvPr id="3078" name="Picture 6" descr="C:\Documents and Settings\trichey.SDOC\Local Settings\Temp\Temporary Internet Files\Content.IE5\8ZRYA7YH\MP900384794[1]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31164">
            <a:off x="6687363" y="257507"/>
            <a:ext cx="2323331" cy="1856453"/>
          </a:xfrm>
          <a:prstGeom prst="rect">
            <a:avLst/>
          </a:prstGeom>
          <a:noFill/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4" name="Rectangle 3"/>
          <p:cNvSpPr/>
          <p:nvPr/>
        </p:nvSpPr>
        <p:spPr>
          <a:xfrm>
            <a:off x="8174607" y="6488667"/>
            <a:ext cx="89319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/>
              <a:t>By </a:t>
            </a:r>
            <a:r>
              <a:rPr lang="en-US" sz="1400" b="1" dirty="0">
                <a:hlinkClick r:id="rId5"/>
              </a:rPr>
              <a:t>mira66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8873313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Jethro Tull's seed drill, 1701.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04800" y="2677180"/>
            <a:ext cx="4669656" cy="3502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304800" y="6182380"/>
            <a:ext cx="46696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</a:rPr>
              <a:t>Photo Credit:  </a:t>
            </a:r>
            <a:r>
              <a:rPr lang="en-US" sz="1400" dirty="0" smtClean="0"/>
              <a:t/>
            </a:r>
            <a:br>
              <a:rPr lang="en-US" sz="1400" dirty="0" smtClean="0"/>
            </a:br>
            <a:r>
              <a:rPr lang="en-US" sz="1400" dirty="0" smtClean="0">
                <a:hlinkClick r:id="rId5"/>
              </a:rPr>
              <a:t>Science </a:t>
            </a:r>
            <a:r>
              <a:rPr lang="en-US" sz="1400" dirty="0">
                <a:hlinkClick r:id="rId5"/>
              </a:rPr>
              <a:t>Museum/Science &amp; Society Picture </a:t>
            </a:r>
            <a:r>
              <a:rPr lang="en-US" sz="1400" dirty="0" smtClean="0">
                <a:hlinkClick r:id="rId5"/>
              </a:rPr>
              <a:t>Library (UK)</a:t>
            </a:r>
            <a:endParaRPr lang="en-US" sz="1400" dirty="0"/>
          </a:p>
        </p:txBody>
      </p:sp>
      <p:pic>
        <p:nvPicPr>
          <p:cNvPr id="8" name="Picture 5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5859" y="228600"/>
            <a:ext cx="2748541" cy="3803979"/>
          </a:xfrm>
          <a:prstGeom prst="rect">
            <a:avLst/>
          </a:prstGeom>
          <a:noFill/>
          <a:ln w="28575">
            <a:solidFill>
              <a:srgbClr val="00B050"/>
            </a:solidFill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>
          <a:xfrm>
            <a:off x="5785859" y="4075093"/>
            <a:ext cx="274319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solidFill>
                  <a:srgbClr val="FFFFFF"/>
                </a:solidFill>
              </a:rPr>
              <a:t>Jethro Tull </a:t>
            </a:r>
            <a:r>
              <a:rPr lang="en-US" sz="2800" b="1" dirty="0">
                <a:solidFill>
                  <a:srgbClr val="FFFFFF"/>
                </a:solidFill>
              </a:rPr>
              <a:t/>
            </a:r>
            <a:br>
              <a:rPr lang="en-US" sz="2800" b="1" dirty="0">
                <a:solidFill>
                  <a:srgbClr val="FFFFFF"/>
                </a:solidFill>
              </a:rPr>
            </a:br>
            <a:r>
              <a:rPr lang="en-US" sz="2000" b="1" dirty="0">
                <a:solidFill>
                  <a:srgbClr val="FFFFFF"/>
                </a:solidFill>
              </a:rPr>
              <a:t>(1674-1740)</a:t>
            </a:r>
          </a:p>
        </p:txBody>
      </p:sp>
      <p:pic>
        <p:nvPicPr>
          <p:cNvPr id="10" name="Picture 9" descr="Wikipedia-logo.png">
            <a:hlinkClick r:id="rId6"/>
          </p:cNvPr>
          <p:cNvPicPr>
            <a:picLocks noChangeAspect="1"/>
          </p:cNvPicPr>
          <p:nvPr/>
        </p:nvPicPr>
        <p:blipFill>
          <a:blip cstate="print">
            <a:duotone>
              <a:prstClr val="black"/>
              <a:srgbClr val="00B05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2059" y="3352800"/>
            <a:ext cx="609600" cy="609600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" y="228600"/>
            <a:ext cx="5257800" cy="2209800"/>
          </a:xfrm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6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Jethro Tull’s </a:t>
            </a:r>
            <a:br>
              <a:rPr lang="en-US" sz="6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en-US" sz="9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</a:rPr>
              <a:t>S</a:t>
            </a:r>
            <a:r>
              <a:rPr lang="en-US" sz="8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</a:rPr>
              <a:t>eed</a:t>
            </a:r>
            <a:r>
              <a:rPr lang="en-US" sz="9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</a:rPr>
              <a:t> D</a:t>
            </a:r>
            <a:r>
              <a:rPr lang="en-US" sz="8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</a:rPr>
              <a:t>rill</a:t>
            </a:r>
            <a:endParaRPr lang="en-US" sz="8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+mn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410200" y="5334000"/>
            <a:ext cx="3505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/>
              <a:t>Tull’s horse-drawn seed drill made sowing seed more efficient and precise.</a:t>
            </a:r>
            <a:endParaRPr lang="en-US" sz="2400" i="1" dirty="0"/>
          </a:p>
        </p:txBody>
      </p:sp>
    </p:spTree>
    <p:extLst>
      <p:ext uri="{BB962C8B-B14F-4D97-AF65-F5344CB8AC3E}">
        <p14:creationId xmlns:p14="http://schemas.microsoft.com/office/powerpoint/2010/main" val="309319408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221159"/>
            <a:ext cx="5724179" cy="2209800"/>
          </a:xfrm>
          <a:noFill/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en-US" sz="6600" dirty="0" smtClean="0">
                <a:effectLst/>
                <a:latin typeface="+mj-lt"/>
              </a:rPr>
              <a:t>Agricultural </a:t>
            </a:r>
            <a:r>
              <a:rPr lang="en-US" sz="7200" dirty="0" smtClean="0">
                <a:effectLst/>
                <a:latin typeface="+mj-lt"/>
              </a:rPr>
              <a:t>Inventions</a:t>
            </a:r>
            <a:endParaRPr lang="en-US" sz="6600" dirty="0">
              <a:effectLst/>
              <a:latin typeface="+mj-lt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79" y="304800"/>
            <a:ext cx="3093373" cy="29718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>
            <a:softEdge rad="63500"/>
          </a:effectLst>
        </p:spPr>
      </p:pic>
      <p:sp>
        <p:nvSpPr>
          <p:cNvPr id="10" name="TextBox 9"/>
          <p:cNvSpPr txBox="1"/>
          <p:nvPr/>
        </p:nvSpPr>
        <p:spPr>
          <a:xfrm>
            <a:off x="4114800" y="6114081"/>
            <a:ext cx="48006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600" b="1" dirty="0">
                <a:solidFill>
                  <a:srgbClr val="FFFFFF"/>
                </a:solidFill>
              </a:rPr>
              <a:t>Jefferson’s Moldboard Plow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-1" y="2278559"/>
            <a:ext cx="5724179" cy="769441"/>
          </a:xfrm>
          <a:prstGeom prst="rect">
            <a:avLst/>
          </a:prstGeom>
          <a:noFill/>
          <a:ln>
            <a:noFill/>
          </a:ln>
          <a:effectLst>
            <a:outerShdw blurRad="40000" dist="20000" dir="5400000" rotWithShape="0">
              <a:srgbClr val="000000">
                <a:alpha val="38000"/>
              </a:srgbClr>
            </a:outerShdw>
            <a:softEdge rad="63500"/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400" b="1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In the United States</a:t>
            </a:r>
            <a:endParaRPr lang="en-US" sz="4400" b="1" dirty="0">
              <a:solidFill>
                <a:schemeClr val="bg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6146" name="Picture 2" descr="http://wiki.monticello.org/mediawiki/images/3/33/Moldboard_Plow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3868895"/>
            <a:ext cx="4550352" cy="2238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T:\APUSH\Unit 02 - Revolution\Mount Vernon\day3 00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810001"/>
            <a:ext cx="3886892" cy="2895600"/>
          </a:xfrm>
          <a:prstGeom prst="rect">
            <a:avLst/>
          </a:prstGeom>
          <a:noFill/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3035" y="3657600"/>
            <a:ext cx="1251765" cy="1524000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TextBox 19"/>
          <p:cNvSpPr txBox="1"/>
          <p:nvPr/>
        </p:nvSpPr>
        <p:spPr>
          <a:xfrm>
            <a:off x="152400" y="4139625"/>
            <a:ext cx="914400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ln w="11430"/>
                <a:gradFill>
                  <a:gsLst>
                    <a:gs pos="0">
                      <a:srgbClr val="00B050">
                        <a:tint val="70000"/>
                        <a:satMod val="245000"/>
                      </a:srgbClr>
                    </a:gs>
                    <a:gs pos="75000">
                      <a:srgbClr val="00B050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00B050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</a:rPr>
              <a:t>16</a:t>
            </a:r>
            <a:endParaRPr lang="en-US" sz="400" b="1" dirty="0">
              <a:ln w="11430"/>
              <a:gradFill>
                <a:gsLst>
                  <a:gs pos="0">
                    <a:srgbClr val="00B050">
                      <a:tint val="70000"/>
                      <a:satMod val="245000"/>
                    </a:srgbClr>
                  </a:gs>
                  <a:gs pos="75000">
                    <a:srgbClr val="00B050">
                      <a:tint val="90000"/>
                      <a:shade val="60000"/>
                      <a:satMod val="240000"/>
                    </a:srgbClr>
                  </a:gs>
                  <a:gs pos="100000">
                    <a:srgbClr val="00B050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4304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 descr="T:\APUSH\Unit 02 - Revolution\Mount Vernon\day3 00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037"/>
            <a:ext cx="9144000" cy="6811963"/>
          </a:xfrm>
          <a:prstGeom prst="rect">
            <a:avLst/>
          </a:prstGeom>
          <a:noFill/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152400"/>
            <a:ext cx="2065413" cy="2514599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52400" y="304800"/>
            <a:ext cx="2057400" cy="186204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1500" b="1" dirty="0">
                <a:ln w="11430"/>
                <a:gradFill>
                  <a:gsLst>
                    <a:gs pos="0">
                      <a:srgbClr val="00B050">
                        <a:tint val="70000"/>
                        <a:satMod val="245000"/>
                      </a:srgbClr>
                    </a:gs>
                    <a:gs pos="75000">
                      <a:srgbClr val="00B050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00B050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</a:rPr>
              <a:t>16</a:t>
            </a:r>
            <a:endParaRPr lang="en-US" b="1" dirty="0">
              <a:ln w="11430"/>
              <a:gradFill>
                <a:gsLst>
                  <a:gs pos="0">
                    <a:srgbClr val="00B050">
                      <a:tint val="70000"/>
                      <a:satMod val="245000"/>
                    </a:srgbClr>
                  </a:gs>
                  <a:gs pos="75000">
                    <a:srgbClr val="00B050">
                      <a:tint val="90000"/>
                      <a:shade val="60000"/>
                      <a:satMod val="240000"/>
                    </a:srgbClr>
                  </a:gs>
                  <a:gs pos="100000">
                    <a:srgbClr val="00B050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</a:endParaRPr>
          </a:p>
        </p:txBody>
      </p:sp>
      <p:pic>
        <p:nvPicPr>
          <p:cNvPr id="9221" name="Picture 5" descr="T:\APUSH\Unit 02 - Revolution\Mount Vernon\day4 005.jpg"/>
          <p:cNvPicPr>
            <a:picLocks noChangeAspect="1" noChangeArrowheads="1"/>
          </p:cNvPicPr>
          <p:nvPr/>
        </p:nvPicPr>
        <p:blipFill>
          <a:blip r:embed="rId4" cstate="print">
            <a:lum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3276600"/>
            <a:ext cx="2349500" cy="281940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6248400" y="6096000"/>
            <a:ext cx="2438400" cy="584775"/>
          </a:xfrm>
          <a:prstGeom prst="rect">
            <a:avLst/>
          </a:prstGeom>
          <a:effectLst>
            <a:outerShdw blurRad="40000" dist="23000" dir="5400000" rotWithShape="0">
              <a:srgbClr val="000000">
                <a:alpha val="35000"/>
              </a:srgbClr>
            </a:outerShdw>
            <a:softEdge rad="63500"/>
          </a:effectLst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i="1" dirty="0">
                <a:solidFill>
                  <a:srgbClr val="FFFFFF"/>
                </a:solidFill>
              </a:rPr>
              <a:t>A mathematics text from Washington’s library</a:t>
            </a:r>
          </a:p>
        </p:txBody>
      </p:sp>
    </p:spTree>
    <p:extLst>
      <p:ext uri="{BB962C8B-B14F-4D97-AF65-F5344CB8AC3E}">
        <p14:creationId xmlns:p14="http://schemas.microsoft.com/office/powerpoint/2010/main" val="3873025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705600" cy="1371600"/>
          </a:xfrm>
        </p:spPr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6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Threshing Wheat</a:t>
            </a:r>
            <a:endParaRPr lang="en-US" sz="6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791200"/>
            <a:ext cx="8229600" cy="1066800"/>
          </a:xfrm>
        </p:spPr>
        <p:txBody>
          <a:bodyPr/>
          <a:lstStyle/>
          <a:p>
            <a:endParaRPr lang="en-US"/>
          </a:p>
        </p:txBody>
      </p:sp>
      <p:pic>
        <p:nvPicPr>
          <p:cNvPr id="166914" name="Picture 2" descr="File:Threshing-with-flail-RSJ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06918"/>
            <a:ext cx="9144000" cy="3984282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6553200" y="76200"/>
            <a:ext cx="25908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/>
              <a:t>Before the </a:t>
            </a:r>
            <a:br>
              <a:rPr lang="en-US" sz="2800" b="1" dirty="0"/>
            </a:br>
            <a:r>
              <a:rPr lang="en-US" sz="2800" b="1" dirty="0" smtClean="0"/>
              <a:t>Scientific </a:t>
            </a:r>
            <a:br>
              <a:rPr lang="en-US" sz="2800" b="1" dirty="0" smtClean="0"/>
            </a:br>
            <a:r>
              <a:rPr lang="en-US" sz="2800" b="1" dirty="0" smtClean="0"/>
              <a:t>Revolution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96626890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3790204" cy="2514599"/>
          </a:xfrm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Portable Threshing Machine</a:t>
            </a:r>
            <a:endParaRPr lang="en-US" sz="5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4419600"/>
            <a:ext cx="5125196" cy="1524000"/>
          </a:xfrm>
        </p:spPr>
        <p:txBody>
          <a:bodyPr/>
          <a:lstStyle/>
          <a:p>
            <a:pPr marL="0" indent="0">
              <a:buNone/>
            </a:pPr>
            <a:r>
              <a:rPr lang="en-US" b="1" i="1" dirty="0" smtClean="0">
                <a:effectLst/>
              </a:rPr>
              <a:t>A lot less complicated than a sixteen-sided barn, </a:t>
            </a:r>
            <a:r>
              <a:rPr lang="en-US" b="1" i="1" dirty="0" smtClean="0">
                <a:solidFill>
                  <a:schemeClr val="bg2">
                    <a:lumMod val="40000"/>
                    <a:lumOff val="60000"/>
                  </a:schemeClr>
                </a:solidFill>
                <a:effectLst/>
              </a:rPr>
              <a:t>but not nearly as cool!</a:t>
            </a:r>
            <a:endParaRPr lang="en-US" b="1" i="1" dirty="0">
              <a:solidFill>
                <a:schemeClr val="bg2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152400"/>
            <a:ext cx="5125196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96376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8434" name="Picture 2" descr="http://farm4.staticflickr.com/3139/2676720638_81ee7c3e1e_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1" y="0"/>
            <a:ext cx="901487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7694335" y="6324600"/>
            <a:ext cx="114486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/>
              <a:t>By </a:t>
            </a:r>
            <a:r>
              <a:rPr lang="en-US" sz="1400" b="1" dirty="0" err="1">
                <a:hlinkClick r:id="rId3"/>
              </a:rPr>
              <a:t>theakshay</a:t>
            </a:r>
            <a:endParaRPr lang="en-US" sz="1400" dirty="0"/>
          </a:p>
        </p:txBody>
      </p:sp>
      <p:sp>
        <p:nvSpPr>
          <p:cNvPr id="5" name="TextBox 4"/>
          <p:cNvSpPr txBox="1"/>
          <p:nvPr/>
        </p:nvSpPr>
        <p:spPr>
          <a:xfrm>
            <a:off x="3810000" y="381000"/>
            <a:ext cx="5029200" cy="369331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72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Better Tools</a:t>
            </a:r>
          </a:p>
          <a:p>
            <a:pPr algn="ctr"/>
            <a:r>
              <a:rPr lang="en-US" sz="9600" b="1" i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</a:rPr>
              <a:t> </a:t>
            </a:r>
            <a:r>
              <a:rPr lang="en-US" sz="6600" b="1" i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</a:rPr>
              <a:t/>
            </a:r>
            <a:br>
              <a:rPr lang="en-US" sz="6600" b="1" i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</a:rPr>
            </a:br>
            <a:r>
              <a:rPr lang="en-US" sz="6600" b="1" i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</a:rPr>
              <a:t>More Food</a:t>
            </a:r>
            <a:endParaRPr lang="en-US" sz="6600" b="1" i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+mj-l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387113" y="-381000"/>
            <a:ext cx="1951176" cy="450892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7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=</a:t>
            </a:r>
          </a:p>
        </p:txBody>
      </p:sp>
      <p:sp>
        <p:nvSpPr>
          <p:cNvPr id="8" name="Rectangle 7"/>
          <p:cNvSpPr/>
          <p:nvPr/>
        </p:nvSpPr>
        <p:spPr>
          <a:xfrm>
            <a:off x="4419600" y="4157008"/>
            <a:ext cx="4114800" cy="1569660"/>
          </a:xfrm>
          <a:prstGeom prst="rect">
            <a:avLst/>
          </a:prstGeom>
          <a:solidFill>
            <a:schemeClr val="accent5">
              <a:lumMod val="10000"/>
              <a:alpha val="49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b="1" i="1" dirty="0">
                <a:latin typeface="Delicious" pitchFamily="50" charset="0"/>
              </a:rPr>
              <a:t>Technological </a:t>
            </a:r>
            <a:r>
              <a:rPr lang="en-US" sz="2400" b="1" i="1" dirty="0" smtClean="0">
                <a:latin typeface="Delicious" pitchFamily="50" charset="0"/>
              </a:rPr>
              <a:t>inventions like </a:t>
            </a:r>
            <a:r>
              <a:rPr lang="en-US" sz="2400" b="1" i="1" dirty="0" err="1" smtClean="0">
                <a:latin typeface="Delicious" pitchFamily="50" charset="0"/>
              </a:rPr>
              <a:t>Tull’s</a:t>
            </a:r>
            <a:r>
              <a:rPr lang="en-US" sz="2400" b="1" i="1" dirty="0" smtClean="0">
                <a:latin typeface="Delicious" pitchFamily="50" charset="0"/>
              </a:rPr>
              <a:t> seed drill resulted in more efficient agricultural practices, producing higher crop yields.</a:t>
            </a:r>
            <a:endParaRPr lang="en-US" sz="2400" b="1" i="1" dirty="0">
              <a:latin typeface="Delicious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6675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8554" y="609600"/>
            <a:ext cx="4555446" cy="1139825"/>
          </a:xfrm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7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All </a:t>
            </a:r>
            <a:r>
              <a:rPr lang="en-US" sz="7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SET</a:t>
            </a:r>
            <a:endParaRPr lang="en-US" sz="72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96470" y="2057400"/>
            <a:ext cx="4339614" cy="3946524"/>
          </a:xfrm>
        </p:spPr>
        <p:txBody>
          <a:bodyPr/>
          <a:lstStyle/>
          <a:p>
            <a:pPr marL="0" indent="0">
              <a:buNone/>
            </a:pPr>
            <a:r>
              <a:rPr lang="en-US" sz="2900" dirty="0" smtClean="0">
                <a:effectLst/>
              </a:rPr>
              <a:t>The keys to Understanding the Agricultural Revolution:</a:t>
            </a:r>
          </a:p>
          <a:p>
            <a:pPr marL="393700" indent="0">
              <a:buNone/>
            </a:pPr>
            <a:r>
              <a:rPr lang="en-US" sz="4800" b="1" dirty="0" smtClean="0">
                <a:solidFill>
                  <a:schemeClr val="bg2">
                    <a:lumMod val="60000"/>
                    <a:lumOff val="40000"/>
                  </a:schemeClr>
                </a:solidFill>
                <a:effectLst/>
              </a:rPr>
              <a:t>S</a:t>
            </a:r>
            <a:r>
              <a:rPr lang="en-US" sz="4000" dirty="0" smtClean="0">
                <a:effectLst/>
              </a:rPr>
              <a:t>cience</a:t>
            </a:r>
          </a:p>
          <a:p>
            <a:pPr marL="393700" indent="0">
              <a:buNone/>
            </a:pPr>
            <a:r>
              <a:rPr lang="en-US" sz="4800" b="1" dirty="0" smtClean="0">
                <a:solidFill>
                  <a:schemeClr val="bg2">
                    <a:lumMod val="60000"/>
                    <a:lumOff val="40000"/>
                  </a:schemeClr>
                </a:solidFill>
                <a:effectLst/>
              </a:rPr>
              <a:t>E</a:t>
            </a:r>
            <a:r>
              <a:rPr lang="en-US" sz="4000" dirty="0" smtClean="0">
                <a:effectLst/>
              </a:rPr>
              <a:t>ntrepreneurship</a:t>
            </a:r>
          </a:p>
          <a:p>
            <a:pPr marL="393700" indent="0">
              <a:buNone/>
            </a:pPr>
            <a:r>
              <a:rPr lang="en-US" sz="4800" b="1" dirty="0" smtClean="0">
                <a:solidFill>
                  <a:schemeClr val="bg2">
                    <a:lumMod val="60000"/>
                    <a:lumOff val="40000"/>
                  </a:schemeClr>
                </a:solidFill>
                <a:effectLst/>
              </a:rPr>
              <a:t>T</a:t>
            </a:r>
            <a:r>
              <a:rPr lang="en-US" sz="4000" dirty="0" smtClean="0">
                <a:effectLst/>
              </a:rPr>
              <a:t>echnology</a:t>
            </a:r>
          </a:p>
        </p:txBody>
      </p:sp>
      <p:pic>
        <p:nvPicPr>
          <p:cNvPr id="1026" name="Picture 2" descr="http://farm5.staticflickr.com/4084/5095049479_4ef6945054_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6753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6934200" y="6477000"/>
            <a:ext cx="212981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rgbClr val="FFFFFF"/>
                </a:solidFill>
              </a:rPr>
              <a:t>Photo Credit:  </a:t>
            </a:r>
            <a:r>
              <a:rPr lang="en-US" sz="1400" dirty="0" err="1" smtClean="0">
                <a:solidFill>
                  <a:srgbClr val="FFFFFF"/>
                </a:solidFill>
              </a:rPr>
              <a:t>Nineminutes</a:t>
            </a:r>
            <a:endParaRPr lang="en-US" sz="1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4442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2">
                <a:lumMod val="20000"/>
                <a:lumOff val="8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199" y="0"/>
            <a:ext cx="722408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4" name="Picture 4" descr="http://chieforganizer.org/wp-content/uploads/2012/10/Wikipedia-log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2284" y="5534880"/>
            <a:ext cx="1081716" cy="1325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2380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9458" name="Picture 2" descr="https://www.agronomy.org/images/publications/cs/47/4/1327fig1.jpeg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bg2">
                <a:lumMod val="20000"/>
                <a:lumOff val="8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6035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438400" y="6474023"/>
            <a:ext cx="66294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 b="1" dirty="0" smtClean="0"/>
              <a:t>Source</a:t>
            </a:r>
            <a:r>
              <a:rPr lang="en-US" sz="1400" dirty="0" smtClean="0"/>
              <a:t>:  </a:t>
            </a:r>
            <a:r>
              <a:rPr lang="en-US" sz="1400" dirty="0" smtClean="0">
                <a:hlinkClick r:id="rId3"/>
              </a:rPr>
              <a:t>https</a:t>
            </a:r>
            <a:r>
              <a:rPr lang="en-US" sz="1400" dirty="0">
                <a:hlinkClick r:id="rId3"/>
              </a:rPr>
              <a:t>://</a:t>
            </a:r>
            <a:r>
              <a:rPr lang="en-US" sz="1400" dirty="0" smtClean="0">
                <a:hlinkClick r:id="rId3"/>
              </a:rPr>
              <a:t>www.agronomy.org/publications/cs/articles/47/4/1327</a:t>
            </a:r>
            <a:r>
              <a:rPr lang="en-US" sz="1400" dirty="0" smtClean="0"/>
              <a:t> 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957392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5638800" cy="1219200"/>
          </a:xfrm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indent="0" algn="ctr">
              <a:buNone/>
            </a:pPr>
            <a:r>
              <a:rPr lang="en-US" sz="6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Fertigo Pro" pitchFamily="50" charset="0"/>
              </a:rPr>
              <a:t>18</a:t>
            </a:r>
            <a:r>
              <a:rPr lang="en-US" sz="6600" b="1" baseline="3000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Fertigo Pro" pitchFamily="50" charset="0"/>
              </a:rPr>
              <a:t>th</a:t>
            </a:r>
            <a:r>
              <a:rPr lang="en-US" sz="6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Fertigo Pro" pitchFamily="50" charset="0"/>
              </a:rPr>
              <a:t> Century</a:t>
            </a:r>
            <a:endParaRPr lang="en-US" sz="6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Fertigo Pro" pitchFamily="50" charset="0"/>
            </a:endParaRPr>
          </a:p>
        </p:txBody>
      </p:sp>
      <p:sp>
        <p:nvSpPr>
          <p:cNvPr id="4" name="Explosion 2 3"/>
          <p:cNvSpPr/>
          <p:nvPr/>
        </p:nvSpPr>
        <p:spPr bwMode="auto">
          <a:xfrm>
            <a:off x="0" y="609600"/>
            <a:ext cx="9144000" cy="5943600"/>
          </a:xfrm>
          <a:prstGeom prst="irregularSeal2">
            <a:avLst/>
          </a:prstGeom>
          <a:gradFill flip="none" rotWithShape="1">
            <a:gsLst>
              <a:gs pos="0">
                <a:schemeClr val="accent2">
                  <a:tint val="50000"/>
                  <a:satMod val="300000"/>
                </a:schemeClr>
              </a:gs>
              <a:gs pos="47000">
                <a:schemeClr val="accent2">
                  <a:tint val="37000"/>
                  <a:satMod val="300000"/>
                </a:schemeClr>
              </a:gs>
              <a:gs pos="100000">
                <a:schemeClr val="bg2">
                  <a:lumMod val="7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600" b="1" dirty="0">
              <a:solidFill>
                <a:srgbClr val="C00000"/>
              </a:solidFill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20333190">
            <a:off x="119458" y="2439275"/>
            <a:ext cx="8009440" cy="2180712"/>
          </a:xfrm>
        </p:spPr>
        <p:txBody>
          <a:bodyPr/>
          <a:lstStyle/>
          <a:p>
            <a:r>
              <a:rPr lang="en-US" sz="5400" b="1" dirty="0" smtClean="0">
                <a:solidFill>
                  <a:schemeClr val="bg1"/>
                </a:solidFill>
                <a:effectLst/>
                <a:latin typeface="Fertigo Pro" pitchFamily="50" charset="0"/>
              </a:rPr>
              <a:t>POPULATION </a:t>
            </a:r>
            <a:r>
              <a:rPr lang="en-US" sz="6600" b="1" dirty="0" smtClean="0">
                <a:solidFill>
                  <a:schemeClr val="bg1"/>
                </a:solidFill>
                <a:effectLst/>
                <a:latin typeface="Fertigo Pro" pitchFamily="50" charset="0"/>
              </a:rPr>
              <a:t/>
            </a:r>
            <a:br>
              <a:rPr lang="en-US" sz="6600" b="1" dirty="0" smtClean="0">
                <a:solidFill>
                  <a:schemeClr val="bg1"/>
                </a:solidFill>
                <a:effectLst/>
                <a:latin typeface="Fertigo Pro" pitchFamily="50" charset="0"/>
              </a:rPr>
            </a:br>
            <a:r>
              <a:rPr lang="en-US" sz="7600" b="1" dirty="0" smtClean="0">
                <a:solidFill>
                  <a:schemeClr val="bg1"/>
                </a:solidFill>
                <a:effectLst/>
                <a:latin typeface="Fertigo Pro" pitchFamily="50" charset="0"/>
              </a:rPr>
              <a:t>EXPLOSION</a:t>
            </a:r>
            <a:endParaRPr lang="en-US" sz="7600" b="1" dirty="0">
              <a:solidFill>
                <a:schemeClr val="bg1"/>
              </a:solidFill>
              <a:effectLst/>
              <a:latin typeface="Fertigo Pro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5472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8554" y="533400"/>
            <a:ext cx="4555446" cy="1139825"/>
          </a:xfrm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7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All </a:t>
            </a:r>
            <a:r>
              <a:rPr lang="en-US" sz="7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SET</a:t>
            </a:r>
            <a:endParaRPr lang="en-US" sz="72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24400" y="1828800"/>
            <a:ext cx="4339614" cy="4572000"/>
          </a:xfrm>
        </p:spPr>
        <p:txBody>
          <a:bodyPr/>
          <a:lstStyle/>
          <a:p>
            <a:pPr marL="0" indent="0">
              <a:buNone/>
            </a:pPr>
            <a:r>
              <a:rPr lang="en-US" sz="4000" dirty="0" smtClean="0">
                <a:effectLst/>
              </a:rPr>
              <a:t>Due to advances in</a:t>
            </a:r>
          </a:p>
          <a:p>
            <a:pPr marL="393700" indent="0">
              <a:spcBef>
                <a:spcPts val="600"/>
              </a:spcBef>
              <a:buNone/>
            </a:pPr>
            <a:r>
              <a:rPr lang="en-US" sz="4000" b="1" dirty="0" smtClean="0">
                <a:solidFill>
                  <a:schemeClr val="bg2">
                    <a:lumMod val="60000"/>
                    <a:lumOff val="40000"/>
                  </a:schemeClr>
                </a:solidFill>
                <a:effectLst/>
              </a:rPr>
              <a:t>S</a:t>
            </a:r>
            <a:r>
              <a:rPr lang="en-US" dirty="0" smtClean="0">
                <a:effectLst/>
              </a:rPr>
              <a:t>cience,</a:t>
            </a:r>
          </a:p>
          <a:p>
            <a:pPr marL="393700" indent="0">
              <a:spcBef>
                <a:spcPts val="600"/>
              </a:spcBef>
              <a:buNone/>
            </a:pPr>
            <a:r>
              <a:rPr lang="en-US" sz="4000" b="1" dirty="0">
                <a:solidFill>
                  <a:schemeClr val="bg2">
                    <a:lumMod val="60000"/>
                    <a:lumOff val="40000"/>
                  </a:schemeClr>
                </a:solidFill>
                <a:effectLst/>
              </a:rPr>
              <a:t>E</a:t>
            </a:r>
            <a:r>
              <a:rPr lang="en-US" dirty="0" smtClean="0">
                <a:effectLst/>
              </a:rPr>
              <a:t>ntrepreneurship, </a:t>
            </a:r>
            <a:r>
              <a:rPr lang="en-US" dirty="0" smtClean="0">
                <a:effectLst/>
              </a:rPr>
              <a:t>&amp;</a:t>
            </a:r>
            <a:endParaRPr lang="en-US" dirty="0" smtClean="0">
              <a:effectLst/>
            </a:endParaRPr>
          </a:p>
          <a:p>
            <a:pPr marL="393700" indent="0">
              <a:spcBef>
                <a:spcPts val="600"/>
              </a:spcBef>
              <a:buNone/>
            </a:pPr>
            <a:r>
              <a:rPr lang="en-US" sz="4000" b="1" dirty="0">
                <a:solidFill>
                  <a:schemeClr val="bg2">
                    <a:lumMod val="60000"/>
                    <a:lumOff val="40000"/>
                  </a:schemeClr>
                </a:solidFill>
                <a:effectLst/>
              </a:rPr>
              <a:t>T</a:t>
            </a:r>
            <a:r>
              <a:rPr lang="en-US" dirty="0" smtClean="0">
                <a:effectLst/>
              </a:rPr>
              <a:t>echnology,</a:t>
            </a:r>
          </a:p>
          <a:p>
            <a:pPr marL="0" indent="0">
              <a:buNone/>
            </a:pPr>
            <a:r>
              <a:rPr lang="en-US" sz="1100" dirty="0" smtClean="0">
                <a:effectLst/>
              </a:rPr>
              <a:t/>
            </a:r>
            <a:br>
              <a:rPr lang="en-US" sz="1100" dirty="0" smtClean="0">
                <a:effectLst/>
              </a:rPr>
            </a:br>
            <a:r>
              <a:rPr lang="en-US" sz="2600" dirty="0" smtClean="0">
                <a:effectLst/>
              </a:rPr>
              <a:t>Europe was </a:t>
            </a:r>
            <a:r>
              <a:rPr lang="en-US" sz="2600" dirty="0" smtClean="0">
                <a:effectLst/>
                <a:latin typeface="+mj-lt"/>
              </a:rPr>
              <a:t>all </a:t>
            </a:r>
            <a:r>
              <a:rPr lang="en-US" sz="2600" b="1" dirty="0" smtClean="0">
                <a:solidFill>
                  <a:schemeClr val="bg2">
                    <a:lumMod val="60000"/>
                    <a:lumOff val="40000"/>
                  </a:schemeClr>
                </a:solidFill>
                <a:effectLst/>
                <a:latin typeface="+mj-lt"/>
              </a:rPr>
              <a:t>SET</a:t>
            </a:r>
            <a:r>
              <a:rPr lang="en-US" sz="2600" dirty="0" smtClean="0">
                <a:effectLst/>
                <a:latin typeface="+mj-lt"/>
              </a:rPr>
              <a:t> </a:t>
            </a:r>
            <a:r>
              <a:rPr lang="en-US" sz="2600" dirty="0" smtClean="0">
                <a:effectLst/>
              </a:rPr>
              <a:t>to feed a larger population to provide the manpower for the Industrial Revolution. </a:t>
            </a:r>
          </a:p>
        </p:txBody>
      </p:sp>
      <p:pic>
        <p:nvPicPr>
          <p:cNvPr id="1026" name="Picture 2" descr="http://farm5.staticflickr.com/4084/5095049479_4ef6945054_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6753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6934200" y="6477000"/>
            <a:ext cx="212981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/>
              <a:t>Photo Credit:  </a:t>
            </a:r>
            <a:r>
              <a:rPr lang="en-US" sz="1400" dirty="0" err="1" smtClean="0"/>
              <a:t>Nineminutes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882927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5000">
              <a:schemeClr val="tx1"/>
            </a:gs>
            <a:gs pos="91000">
              <a:schemeClr val="tx1"/>
            </a:gs>
            <a:gs pos="57000">
              <a:srgbClr val="0B4E8B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5562600"/>
            <a:ext cx="5162550" cy="961525"/>
          </a:xfrm>
          <a:prstGeom prst="rect">
            <a:avLst/>
          </a:prstGeom>
        </p:spPr>
      </p:pic>
      <p:pic>
        <p:nvPicPr>
          <p:cNvPr id="4" name="Picture 3">
            <a:hlinkClick r:id="rId3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0842"/>
            <a:ext cx="9124950" cy="4174958"/>
          </a:xfrm>
          <a:prstGeom prst="rect">
            <a:avLst/>
          </a:prstGeom>
        </p:spPr>
      </p:pic>
      <p:pic>
        <p:nvPicPr>
          <p:cNvPr id="1027" name="Picture 3" descr="E:\Graphics\Stucco Social Media Icons\64px\stucco-facebook-64px.png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1929" y="5562600"/>
            <a:ext cx="870129" cy="870129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E:\Graphics\Stucco Social Media Icons\64px\stucco-twitter-64px.png">
            <a:hlinkClick r:id="rId7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5562600"/>
            <a:ext cx="870129" cy="870129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http://www.r-speightjr.com/wp-content/uploads/2013/05/youtube_icon.png">
            <a:hlinkClick r:id="rId9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5562601"/>
            <a:ext cx="870128" cy="870128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5074" y="4032371"/>
            <a:ext cx="5066215" cy="153022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4032370"/>
            <a:ext cx="5206435" cy="1530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13191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farm5.staticflickr.com/4117/4919501190_3f48251ffb_b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953000" y="76200"/>
            <a:ext cx="4343400" cy="1676400"/>
          </a:xfrm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5400" b="1" dirty="0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Delicious" pitchFamily="50" charset="0"/>
              </a:rPr>
              <a:t>Agricultural</a:t>
            </a:r>
            <a:r>
              <a:rPr lang="en-US" sz="4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/>
            </a:r>
            <a:br>
              <a:rPr lang="en-US" sz="4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en-US" sz="4800" b="1" dirty="0" smtClean="0">
                <a:ln w="11430">
                  <a:solidFill>
                    <a:schemeClr val="bg1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Innovation</a:t>
            </a:r>
            <a:endParaRPr lang="en-US" sz="4800" b="1" dirty="0">
              <a:ln w="11430">
                <a:solidFill>
                  <a:schemeClr val="bg1"/>
                </a:solidFill>
              </a:ln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5105400" y="2057400"/>
            <a:ext cx="4038600" cy="1752600"/>
          </a:xfrm>
        </p:spPr>
        <p:txBody>
          <a:bodyPr/>
          <a:lstStyle/>
          <a:p>
            <a:pPr marL="0" indent="0" algn="ctr">
              <a:buNone/>
            </a:pPr>
            <a:r>
              <a:rPr lang="en-US" sz="4000" b="1" i="1" dirty="0" smtClean="0">
                <a:solidFill>
                  <a:schemeClr val="bg1"/>
                </a:solidFill>
                <a:effectLst/>
              </a:rPr>
              <a:t>The Farmer as </a:t>
            </a:r>
            <a:br>
              <a:rPr lang="en-US" sz="4000" b="1" i="1" dirty="0" smtClean="0">
                <a:solidFill>
                  <a:schemeClr val="bg1"/>
                </a:solidFill>
                <a:effectLst/>
              </a:rPr>
            </a:br>
            <a:r>
              <a:rPr lang="en-US" sz="6600" b="1" i="1" dirty="0" smtClean="0">
                <a:solidFill>
                  <a:schemeClr val="bg1"/>
                </a:solidFill>
                <a:effectLst/>
              </a:rPr>
              <a:t>Scientist</a:t>
            </a:r>
            <a:endParaRPr lang="en-US" sz="4800" b="1" i="1" dirty="0">
              <a:solidFill>
                <a:schemeClr val="bg1"/>
              </a:solidFill>
              <a:effectLst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248400" y="6488668"/>
            <a:ext cx="28956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 smtClean="0"/>
              <a:t>Photo Credit:  </a:t>
            </a:r>
            <a:r>
              <a:rPr lang="en-US" sz="1600" dirty="0" smtClean="0">
                <a:hlinkClick r:id="rId4"/>
              </a:rPr>
              <a:t>Sean </a:t>
            </a:r>
            <a:r>
              <a:rPr lang="en-US" sz="1600" dirty="0">
                <a:hlinkClick r:id="rId4"/>
              </a:rPr>
              <a:t>Church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545985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5181600" y="1015052"/>
            <a:ext cx="2810514" cy="5547303"/>
            <a:chOff x="10286999" y="978958"/>
            <a:chExt cx="2810514" cy="5547303"/>
          </a:xfrm>
        </p:grpSpPr>
        <p:grpSp>
          <p:nvGrpSpPr>
            <p:cNvPr id="30" name="Group 29"/>
            <p:cNvGrpSpPr/>
            <p:nvPr/>
          </p:nvGrpSpPr>
          <p:grpSpPr>
            <a:xfrm>
              <a:off x="10287000" y="4670161"/>
              <a:ext cx="2800606" cy="1856100"/>
              <a:chOff x="4943092" y="988109"/>
              <a:chExt cx="2800606" cy="1856100"/>
            </a:xfrm>
          </p:grpSpPr>
          <p:pic>
            <p:nvPicPr>
              <p:cNvPr id="31" name="Picture 7" descr="C:\Users\Tom\AppData\Local\Microsoft\Windows\Temporary Internet Files\Content.IE5\314A8ZQH\MP900448409[1].jp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rightnessContrast bright="-20000"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43092" y="988109"/>
                <a:ext cx="2800606" cy="18561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2" name="Rectangle 31"/>
              <p:cNvSpPr/>
              <p:nvPr/>
            </p:nvSpPr>
            <p:spPr>
              <a:xfrm>
                <a:off x="4943092" y="1238071"/>
                <a:ext cx="2800605" cy="1200329"/>
              </a:xfrm>
              <a:prstGeom prst="rect">
                <a:avLst/>
              </a:prstGeom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7200" dirty="0" smtClean="0">
                    <a:latin typeface="Delicious" pitchFamily="50" charset="0"/>
                  </a:rPr>
                  <a:t>Wheat</a:t>
                </a:r>
                <a:endParaRPr lang="en-US" sz="6000" dirty="0"/>
              </a:p>
            </p:txBody>
          </p:sp>
        </p:grpSp>
        <p:grpSp>
          <p:nvGrpSpPr>
            <p:cNvPr id="33" name="Group 32"/>
            <p:cNvGrpSpPr/>
            <p:nvPr/>
          </p:nvGrpSpPr>
          <p:grpSpPr>
            <a:xfrm>
              <a:off x="10286999" y="978958"/>
              <a:ext cx="2810514" cy="1862403"/>
              <a:chOff x="4943091" y="2841361"/>
              <a:chExt cx="2810514" cy="1862403"/>
            </a:xfrm>
          </p:grpSpPr>
          <p:pic>
            <p:nvPicPr>
              <p:cNvPr id="34" name="Picture 8" descr="C:\Users\Tom\AppData\Local\Microsoft\Windows\Temporary Internet Files\Content.IE5\E8DPK5BM\MP900149003[1].jpg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43091" y="2841361"/>
                <a:ext cx="2800606" cy="186240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5" name="Rectangle 34"/>
              <p:cNvSpPr/>
              <p:nvPr/>
            </p:nvSpPr>
            <p:spPr>
              <a:xfrm>
                <a:off x="4953000" y="3143071"/>
                <a:ext cx="2800605" cy="1200329"/>
              </a:xfrm>
              <a:prstGeom prst="rect">
                <a:avLst/>
              </a:prstGeom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7200" dirty="0" smtClean="0">
                    <a:solidFill>
                      <a:schemeClr val="bg1"/>
                    </a:solidFill>
                    <a:latin typeface="Delicious" pitchFamily="50" charset="0"/>
                  </a:rPr>
                  <a:t>Oats</a:t>
                </a:r>
                <a:endParaRPr lang="en-US" sz="6000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36" name="Group 35"/>
            <p:cNvGrpSpPr/>
            <p:nvPr/>
          </p:nvGrpSpPr>
          <p:grpSpPr>
            <a:xfrm>
              <a:off x="10287000" y="2841361"/>
              <a:ext cx="2810513" cy="1863770"/>
              <a:chOff x="4943092" y="4711391"/>
              <a:chExt cx="2810513" cy="1863770"/>
            </a:xfrm>
          </p:grpSpPr>
          <p:pic>
            <p:nvPicPr>
              <p:cNvPr id="37" name="Picture 6" descr="C:\Users\Tom\AppData\Local\Microsoft\Windows\Temporary Internet Files\Content.IE5\OIJICIE5\MP900443967[1].jpg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rightnessContrast bright="-20000"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43092" y="4711391"/>
                <a:ext cx="2800605" cy="186377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8" name="Rectangle 37"/>
              <p:cNvSpPr/>
              <p:nvPr/>
            </p:nvSpPr>
            <p:spPr>
              <a:xfrm>
                <a:off x="4953000" y="5048071"/>
                <a:ext cx="2800605" cy="1200329"/>
              </a:xfrm>
              <a:prstGeom prst="rect">
                <a:avLst/>
              </a:prstGeom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7200" dirty="0" smtClean="0">
                    <a:latin typeface="Delicious" pitchFamily="50" charset="0"/>
                  </a:rPr>
                  <a:t>Fallow</a:t>
                </a:r>
                <a:endParaRPr lang="en-US" sz="6000" dirty="0"/>
              </a:p>
            </p:txBody>
          </p:sp>
        </p:grpSp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199" y="76200"/>
            <a:ext cx="8153401" cy="685800"/>
          </a:xfrm>
          <a:noFill/>
          <a:ln>
            <a:noFill/>
          </a:ln>
          <a:effectLst>
            <a:outerShdw blurRad="40000" dist="20000" dir="5400000" rotWithShape="0">
              <a:srgbClr val="000000">
                <a:alpha val="38000"/>
              </a:srgbClr>
            </a:outerShdw>
            <a:softEdge rad="31750"/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buFont typeface="Wingdings" pitchFamily="2" charset="2"/>
              <a:buNone/>
              <a:defRPr/>
            </a:pPr>
            <a:r>
              <a:rPr lang="en-US" sz="4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Fertigo Pro" pitchFamily="50" charset="0"/>
              </a:rPr>
              <a:t>Three-Field Crop Rotation</a:t>
            </a:r>
            <a:endParaRPr lang="en-US" sz="4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Fertigo Pro" pitchFamily="50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0" y="793462"/>
            <a:ext cx="3657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112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solidFill>
                  <a:srgbClr val="FFFFFF"/>
                </a:solidFill>
                <a:latin typeface="Delicious" pitchFamily="50" charset="0"/>
              </a:rPr>
              <a:t>(Middle Ages)</a:t>
            </a:r>
          </a:p>
        </p:txBody>
      </p:sp>
      <p:sp>
        <p:nvSpPr>
          <p:cNvPr id="2" name="Rectangle 1"/>
          <p:cNvSpPr/>
          <p:nvPr/>
        </p:nvSpPr>
        <p:spPr>
          <a:xfrm>
            <a:off x="990600" y="838200"/>
            <a:ext cx="1611339" cy="31547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99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Fertigo Pro" pitchFamily="50" charset="0"/>
              </a:rPr>
              <a:t>3</a:t>
            </a:r>
            <a:endParaRPr lang="en-US" sz="19900" dirty="0"/>
          </a:p>
        </p:txBody>
      </p:sp>
      <p:grpSp>
        <p:nvGrpSpPr>
          <p:cNvPr id="10" name="Group 9"/>
          <p:cNvGrpSpPr/>
          <p:nvPr/>
        </p:nvGrpSpPr>
        <p:grpSpPr>
          <a:xfrm>
            <a:off x="5181600" y="990600"/>
            <a:ext cx="2810514" cy="5544455"/>
            <a:chOff x="13353794" y="955630"/>
            <a:chExt cx="2810514" cy="5544455"/>
          </a:xfrm>
        </p:grpSpPr>
        <p:grpSp>
          <p:nvGrpSpPr>
            <p:cNvPr id="20" name="Group 19"/>
            <p:cNvGrpSpPr/>
            <p:nvPr/>
          </p:nvGrpSpPr>
          <p:grpSpPr>
            <a:xfrm>
              <a:off x="13353795" y="2781582"/>
              <a:ext cx="2800606" cy="1856100"/>
              <a:chOff x="4943092" y="963300"/>
              <a:chExt cx="2800606" cy="1856100"/>
            </a:xfrm>
          </p:grpSpPr>
          <p:pic>
            <p:nvPicPr>
              <p:cNvPr id="21" name="Picture 7" descr="C:\Users\Tom\AppData\Local\Microsoft\Windows\Temporary Internet Files\Content.IE5\314A8ZQH\MP900448409[1].jp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rightnessContrast bright="-20000"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43092" y="963300"/>
                <a:ext cx="2800606" cy="18561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2" name="Rectangle 21"/>
              <p:cNvSpPr/>
              <p:nvPr/>
            </p:nvSpPr>
            <p:spPr>
              <a:xfrm>
                <a:off x="4943092" y="1238071"/>
                <a:ext cx="2800605" cy="1200329"/>
              </a:xfrm>
              <a:prstGeom prst="rect">
                <a:avLst/>
              </a:prstGeom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7200" dirty="0" smtClean="0">
                    <a:latin typeface="Delicious" pitchFamily="50" charset="0"/>
                  </a:rPr>
                  <a:t>Wheat</a:t>
                </a:r>
                <a:endParaRPr lang="en-US" sz="6000" dirty="0"/>
              </a:p>
            </p:txBody>
          </p:sp>
        </p:grpSp>
        <p:grpSp>
          <p:nvGrpSpPr>
            <p:cNvPr id="23" name="Group 22"/>
            <p:cNvGrpSpPr/>
            <p:nvPr/>
          </p:nvGrpSpPr>
          <p:grpSpPr>
            <a:xfrm>
              <a:off x="13353794" y="4637682"/>
              <a:ext cx="2810514" cy="1862403"/>
              <a:chOff x="4943091" y="2819400"/>
              <a:chExt cx="2810514" cy="1862403"/>
            </a:xfrm>
          </p:grpSpPr>
          <p:pic>
            <p:nvPicPr>
              <p:cNvPr id="24" name="Picture 8" descr="C:\Users\Tom\AppData\Local\Microsoft\Windows\Temporary Internet Files\Content.IE5\E8DPK5BM\MP900149003[1].jpg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43091" y="2819400"/>
                <a:ext cx="2800606" cy="186240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5" name="Rectangle 24"/>
              <p:cNvSpPr/>
              <p:nvPr/>
            </p:nvSpPr>
            <p:spPr>
              <a:xfrm>
                <a:off x="4953000" y="3143071"/>
                <a:ext cx="2800605" cy="1200329"/>
              </a:xfrm>
              <a:prstGeom prst="rect">
                <a:avLst/>
              </a:prstGeom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7200" dirty="0" smtClean="0">
                    <a:solidFill>
                      <a:schemeClr val="bg1"/>
                    </a:solidFill>
                    <a:latin typeface="Delicious" pitchFamily="50" charset="0"/>
                  </a:rPr>
                  <a:t>Oats</a:t>
                </a:r>
                <a:endParaRPr lang="en-US" sz="6000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26" name="Group 25"/>
            <p:cNvGrpSpPr/>
            <p:nvPr/>
          </p:nvGrpSpPr>
          <p:grpSpPr>
            <a:xfrm>
              <a:off x="13353795" y="955630"/>
              <a:ext cx="2810513" cy="1863770"/>
              <a:chOff x="4943092" y="4689430"/>
              <a:chExt cx="2810513" cy="1863770"/>
            </a:xfrm>
          </p:grpSpPr>
          <p:pic>
            <p:nvPicPr>
              <p:cNvPr id="27" name="Picture 6" descr="C:\Users\Tom\AppData\Local\Microsoft\Windows\Temporary Internet Files\Content.IE5\OIJICIE5\MP900443967[1].jpg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rightnessContrast bright="-20000"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43092" y="4689430"/>
                <a:ext cx="2800605" cy="186377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8" name="Rectangle 27"/>
              <p:cNvSpPr/>
              <p:nvPr/>
            </p:nvSpPr>
            <p:spPr>
              <a:xfrm>
                <a:off x="4953000" y="5048071"/>
                <a:ext cx="2800605" cy="1200329"/>
              </a:xfrm>
              <a:prstGeom prst="rect">
                <a:avLst/>
              </a:prstGeom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7200" dirty="0" smtClean="0">
                    <a:latin typeface="Delicious" pitchFamily="50" charset="0"/>
                  </a:rPr>
                  <a:t>Fallow</a:t>
                </a:r>
                <a:endParaRPr lang="en-US" sz="6000" dirty="0"/>
              </a:p>
            </p:txBody>
          </p:sp>
        </p:grpSp>
      </p:grpSp>
      <p:grpSp>
        <p:nvGrpSpPr>
          <p:cNvPr id="9" name="Group 8"/>
          <p:cNvGrpSpPr/>
          <p:nvPr/>
        </p:nvGrpSpPr>
        <p:grpSpPr>
          <a:xfrm>
            <a:off x="5181600" y="991504"/>
            <a:ext cx="2810514" cy="5585685"/>
            <a:chOff x="10134599" y="914400"/>
            <a:chExt cx="2810514" cy="5585685"/>
          </a:xfrm>
        </p:grpSpPr>
        <p:grpSp>
          <p:nvGrpSpPr>
            <p:cNvPr id="6" name="Group 5"/>
            <p:cNvGrpSpPr/>
            <p:nvPr/>
          </p:nvGrpSpPr>
          <p:grpSpPr>
            <a:xfrm>
              <a:off x="10134600" y="914400"/>
              <a:ext cx="2800606" cy="1856100"/>
              <a:chOff x="4943092" y="963300"/>
              <a:chExt cx="2800606" cy="1856100"/>
            </a:xfrm>
          </p:grpSpPr>
          <p:pic>
            <p:nvPicPr>
              <p:cNvPr id="1031" name="Picture 7" descr="C:\Users\Tom\AppData\Local\Microsoft\Windows\Temporary Internet Files\Content.IE5\314A8ZQH\MP900448409[1].jp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rightnessContrast bright="-20000"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43092" y="963300"/>
                <a:ext cx="2800606" cy="18561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" name="Rectangle 3"/>
              <p:cNvSpPr/>
              <p:nvPr/>
            </p:nvSpPr>
            <p:spPr>
              <a:xfrm>
                <a:off x="4943092" y="1238071"/>
                <a:ext cx="2800605" cy="1200329"/>
              </a:xfrm>
              <a:prstGeom prst="rect">
                <a:avLst/>
              </a:prstGeom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7200" dirty="0" smtClean="0">
                    <a:latin typeface="Delicious" pitchFamily="50" charset="0"/>
                  </a:rPr>
                  <a:t>W</a:t>
                </a:r>
                <a:r>
                  <a:rPr lang="en-US" sz="6600" dirty="0" smtClean="0">
                    <a:latin typeface="Delicious" pitchFamily="50" charset="0"/>
                  </a:rPr>
                  <a:t>heat</a:t>
                </a:r>
                <a:endParaRPr lang="en-US" sz="6000" dirty="0"/>
              </a:p>
            </p:txBody>
          </p:sp>
        </p:grpSp>
        <p:grpSp>
          <p:nvGrpSpPr>
            <p:cNvPr id="7" name="Group 6"/>
            <p:cNvGrpSpPr/>
            <p:nvPr/>
          </p:nvGrpSpPr>
          <p:grpSpPr>
            <a:xfrm>
              <a:off x="10134599" y="2785797"/>
              <a:ext cx="2810514" cy="1862403"/>
              <a:chOff x="4943091" y="2819400"/>
              <a:chExt cx="2810514" cy="1862403"/>
            </a:xfrm>
          </p:grpSpPr>
          <p:pic>
            <p:nvPicPr>
              <p:cNvPr id="1032" name="Picture 8" descr="C:\Users\Tom\AppData\Local\Microsoft\Windows\Temporary Internet Files\Content.IE5\E8DPK5BM\MP900149003[1].jpg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43091" y="2819400"/>
                <a:ext cx="2800606" cy="186240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5" name="Rectangle 14"/>
              <p:cNvSpPr/>
              <p:nvPr/>
            </p:nvSpPr>
            <p:spPr>
              <a:xfrm>
                <a:off x="4953000" y="3143071"/>
                <a:ext cx="2800605" cy="1200329"/>
              </a:xfrm>
              <a:prstGeom prst="rect">
                <a:avLst/>
              </a:prstGeom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7200" dirty="0" smtClean="0">
                    <a:solidFill>
                      <a:schemeClr val="bg1"/>
                    </a:solidFill>
                    <a:latin typeface="Delicious" pitchFamily="50" charset="0"/>
                  </a:rPr>
                  <a:t>Oats</a:t>
                </a:r>
                <a:endParaRPr lang="en-US" sz="6000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8" name="Group 7"/>
            <p:cNvGrpSpPr/>
            <p:nvPr/>
          </p:nvGrpSpPr>
          <p:grpSpPr>
            <a:xfrm>
              <a:off x="10134600" y="4636315"/>
              <a:ext cx="2810513" cy="1863770"/>
              <a:chOff x="4943092" y="4689430"/>
              <a:chExt cx="2810513" cy="1863770"/>
            </a:xfrm>
          </p:grpSpPr>
          <p:pic>
            <p:nvPicPr>
              <p:cNvPr id="1030" name="Picture 6" descr="C:\Users\Tom\AppData\Local\Microsoft\Windows\Temporary Internet Files\Content.IE5\OIJICIE5\MP900443967[1].jpg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rightnessContrast bright="-20000"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43092" y="4689430"/>
                <a:ext cx="2800605" cy="186377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6" name="Rectangle 15"/>
              <p:cNvSpPr/>
              <p:nvPr/>
            </p:nvSpPr>
            <p:spPr>
              <a:xfrm>
                <a:off x="4953000" y="5048071"/>
                <a:ext cx="2800605" cy="1200329"/>
              </a:xfrm>
              <a:prstGeom prst="rect">
                <a:avLst/>
              </a:prstGeom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7200" dirty="0" smtClean="0">
                    <a:latin typeface="Delicious" pitchFamily="50" charset="0"/>
                  </a:rPr>
                  <a:t>F</a:t>
                </a:r>
                <a:r>
                  <a:rPr lang="en-US" sz="6600" dirty="0" smtClean="0">
                    <a:latin typeface="Delicious" pitchFamily="50" charset="0"/>
                  </a:rPr>
                  <a:t>allow</a:t>
                </a:r>
                <a:endParaRPr lang="en-US" sz="6000" dirty="0"/>
              </a:p>
            </p:txBody>
          </p:sp>
        </p:grpSp>
      </p:grpSp>
      <p:sp>
        <p:nvSpPr>
          <p:cNvPr id="12" name="Rectangle 11"/>
          <p:cNvSpPr/>
          <p:nvPr/>
        </p:nvSpPr>
        <p:spPr>
          <a:xfrm>
            <a:off x="8229600" y="1219200"/>
            <a:ext cx="566181" cy="1107996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r>
              <a:rPr lang="en-US" sz="6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Delicious" pitchFamily="50" charset="0"/>
              </a:rPr>
              <a:t>1</a:t>
            </a:r>
            <a:endParaRPr lang="en-US" sz="6600" dirty="0">
              <a:effectLst>
                <a:glow rad="101600">
                  <a:schemeClr val="accent1">
                    <a:satMod val="175000"/>
                    <a:alpha val="40000"/>
                  </a:scheme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Delicious" pitchFamily="50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8229600" y="3200400"/>
            <a:ext cx="566181" cy="1107996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r>
              <a:rPr lang="en-US" sz="6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Delicious" pitchFamily="50" charset="0"/>
              </a:rPr>
              <a:t>2</a:t>
            </a:r>
            <a:endParaRPr lang="en-US" sz="6600" dirty="0">
              <a:effectLst>
                <a:glow rad="101600">
                  <a:schemeClr val="accent1">
                    <a:satMod val="175000"/>
                    <a:alpha val="40000"/>
                  </a:scheme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Delicious" pitchFamily="50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8229600" y="4988004"/>
            <a:ext cx="566181" cy="1107996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r>
              <a:rPr lang="en-US" sz="6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Delicious" pitchFamily="50" charset="0"/>
              </a:rPr>
              <a:t>3</a:t>
            </a:r>
            <a:endParaRPr lang="en-US" sz="6600" dirty="0">
              <a:effectLst>
                <a:glow rad="101600">
                  <a:schemeClr val="accent1">
                    <a:satMod val="175000"/>
                    <a:alpha val="40000"/>
                  </a:scheme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Delicious" pitchFamily="50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3962400"/>
            <a:ext cx="3581400" cy="27699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3800" b="1" dirty="0" smtClean="0">
                <a:solidFill>
                  <a:srgbClr val="FFFFFF"/>
                </a:solidFill>
                <a:latin typeface="Delicious" pitchFamily="50" charset="0"/>
              </a:rPr>
              <a:t>OUT</a:t>
            </a:r>
            <a:r>
              <a:rPr lang="en-US" sz="8000" b="1" dirty="0" smtClean="0">
                <a:solidFill>
                  <a:srgbClr val="FFFFFF"/>
                </a:solidFill>
                <a:latin typeface="Delicious" pitchFamily="50" charset="0"/>
              </a:rPr>
              <a:t> </a:t>
            </a:r>
            <a:r>
              <a:rPr lang="en-US" sz="4800" b="1" dirty="0" smtClean="0">
                <a:solidFill>
                  <a:srgbClr val="FFFFFF"/>
                </a:solidFill>
                <a:latin typeface="Delicious" pitchFamily="50" charset="0"/>
              </a:rPr>
              <a:t/>
            </a:r>
            <a:br>
              <a:rPr lang="en-US" sz="4800" b="1" dirty="0" smtClean="0">
                <a:solidFill>
                  <a:srgbClr val="FFFFFF"/>
                </a:solidFill>
                <a:latin typeface="Delicious" pitchFamily="50" charset="0"/>
              </a:rPr>
            </a:br>
            <a:r>
              <a:rPr lang="en-US" sz="3600" b="1" i="1" dirty="0" smtClean="0">
                <a:solidFill>
                  <a:srgbClr val="FFFFFF"/>
                </a:solidFill>
                <a:latin typeface="Delicious" pitchFamily="50" charset="0"/>
              </a:rPr>
              <a:t>with the old.</a:t>
            </a:r>
            <a:endParaRPr lang="en-US" sz="3600" i="1" dirty="0"/>
          </a:p>
        </p:txBody>
      </p:sp>
    </p:spTree>
    <p:extLst>
      <p:ext uri="{BB962C8B-B14F-4D97-AF65-F5344CB8AC3E}">
        <p14:creationId xmlns:p14="http://schemas.microsoft.com/office/powerpoint/2010/main" val="301243220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roup 40"/>
          <p:cNvGrpSpPr/>
          <p:nvPr/>
        </p:nvGrpSpPr>
        <p:grpSpPr>
          <a:xfrm>
            <a:off x="3276600" y="1718996"/>
            <a:ext cx="5553714" cy="3691204"/>
            <a:chOff x="9914886" y="2099996"/>
            <a:chExt cx="5553714" cy="3691204"/>
          </a:xfrm>
        </p:grpSpPr>
        <p:grpSp>
          <p:nvGrpSpPr>
            <p:cNvPr id="79" name="Group 78"/>
            <p:cNvGrpSpPr/>
            <p:nvPr/>
          </p:nvGrpSpPr>
          <p:grpSpPr>
            <a:xfrm>
              <a:off x="9924794" y="3935100"/>
              <a:ext cx="2800606" cy="1856100"/>
              <a:chOff x="4943092" y="963300"/>
              <a:chExt cx="2800606" cy="1856100"/>
            </a:xfrm>
          </p:grpSpPr>
          <p:pic>
            <p:nvPicPr>
              <p:cNvPr id="80" name="Picture 7" descr="C:\Users\Tom\AppData\Local\Microsoft\Windows\Temporary Internet Files\Content.IE5\314A8ZQH\MP900448409[1].jp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rightnessContrast bright="-20000"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43092" y="963300"/>
                <a:ext cx="2800606" cy="18561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81" name="Rectangle 80"/>
              <p:cNvSpPr/>
              <p:nvPr/>
            </p:nvSpPr>
            <p:spPr>
              <a:xfrm>
                <a:off x="4943092" y="1238071"/>
                <a:ext cx="2800605" cy="1200329"/>
              </a:xfrm>
              <a:prstGeom prst="rect">
                <a:avLst/>
              </a:prstGeom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7200" dirty="0" smtClean="0">
                    <a:latin typeface="Delicious" pitchFamily="50" charset="0"/>
                  </a:rPr>
                  <a:t>Wheat</a:t>
                </a:r>
                <a:endParaRPr lang="en-US" sz="6000" dirty="0"/>
              </a:p>
            </p:txBody>
          </p:sp>
        </p:grpSp>
        <p:grpSp>
          <p:nvGrpSpPr>
            <p:cNvPr id="82" name="Group 81"/>
            <p:cNvGrpSpPr/>
            <p:nvPr/>
          </p:nvGrpSpPr>
          <p:grpSpPr>
            <a:xfrm>
              <a:off x="9914886" y="2099997"/>
              <a:ext cx="2810514" cy="1862403"/>
              <a:chOff x="4943091" y="2819400"/>
              <a:chExt cx="2810514" cy="1862403"/>
            </a:xfrm>
          </p:grpSpPr>
          <p:pic>
            <p:nvPicPr>
              <p:cNvPr id="83" name="Picture 8" descr="C:\Users\Tom\AppData\Local\Microsoft\Windows\Temporary Internet Files\Content.IE5\E8DPK5BM\MP900149003[1].jpg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43091" y="2819400"/>
                <a:ext cx="2800606" cy="186240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84" name="Rectangle 83"/>
              <p:cNvSpPr/>
              <p:nvPr/>
            </p:nvSpPr>
            <p:spPr>
              <a:xfrm>
                <a:off x="4953000" y="3143071"/>
                <a:ext cx="2800605" cy="1200329"/>
              </a:xfrm>
              <a:prstGeom prst="rect">
                <a:avLst/>
              </a:prstGeom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7200" dirty="0" smtClean="0">
                    <a:solidFill>
                      <a:schemeClr val="bg1"/>
                    </a:solidFill>
                    <a:latin typeface="Delicious" pitchFamily="50" charset="0"/>
                  </a:rPr>
                  <a:t>Oats</a:t>
                </a:r>
                <a:endParaRPr lang="en-US" sz="6000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85" name="Group 84"/>
            <p:cNvGrpSpPr/>
            <p:nvPr/>
          </p:nvGrpSpPr>
          <p:grpSpPr>
            <a:xfrm>
              <a:off x="12667994" y="3923218"/>
              <a:ext cx="2800606" cy="1867982"/>
              <a:chOff x="9753600" y="2517091"/>
              <a:chExt cx="2800606" cy="1867982"/>
            </a:xfrm>
          </p:grpSpPr>
          <p:grpSp>
            <p:nvGrpSpPr>
              <p:cNvPr id="86" name="Group 85"/>
              <p:cNvGrpSpPr/>
              <p:nvPr/>
            </p:nvGrpSpPr>
            <p:grpSpPr>
              <a:xfrm>
                <a:off x="9753600" y="2517091"/>
                <a:ext cx="2800606" cy="1867982"/>
                <a:chOff x="9753600" y="2517091"/>
                <a:chExt cx="2800606" cy="1867982"/>
              </a:xfrm>
            </p:grpSpPr>
            <p:pic>
              <p:nvPicPr>
                <p:cNvPr id="88" name="Picture 2" descr="http://farm4.staticflickr.com/3314/3567993802_457131f21f_b.jpg"/>
                <p:cNvPicPr>
                  <a:picLocks noChangeAspect="1" noChangeArrowheads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753600" y="2517091"/>
                  <a:ext cx="2800606" cy="186798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89" name="Rectangle 88"/>
                <p:cNvSpPr/>
                <p:nvPr/>
              </p:nvSpPr>
              <p:spPr>
                <a:xfrm>
                  <a:off x="10761680" y="4045336"/>
                  <a:ext cx="1772473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1200" dirty="0"/>
                    <a:t>Photo Credit:  </a:t>
                  </a:r>
                  <a:r>
                    <a:rPr lang="en-US" sz="1200" dirty="0">
                      <a:hlinkClick r:id="rId7"/>
                    </a:rPr>
                    <a:t>Dan </a:t>
                  </a:r>
                  <a:r>
                    <a:rPr lang="en-US" sz="1200" dirty="0" err="1">
                      <a:hlinkClick r:id="rId7"/>
                    </a:rPr>
                    <a:t>Klimke</a:t>
                  </a:r>
                  <a:endParaRPr lang="en-US" sz="1200" dirty="0"/>
                </a:p>
              </p:txBody>
            </p:sp>
          </p:grpSp>
          <p:sp>
            <p:nvSpPr>
              <p:cNvPr id="87" name="Rectangle 86"/>
              <p:cNvSpPr/>
              <p:nvPr/>
            </p:nvSpPr>
            <p:spPr>
              <a:xfrm>
                <a:off x="9753601" y="2816552"/>
                <a:ext cx="2800605" cy="1200329"/>
              </a:xfrm>
              <a:prstGeom prst="rect">
                <a:avLst/>
              </a:prstGeom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7200" dirty="0" smtClean="0">
                    <a:effectLst>
                      <a:glow rad="101600">
                        <a:schemeClr val="bg1">
                          <a:alpha val="60000"/>
                        </a:schemeClr>
                      </a:glow>
                    </a:effectLst>
                    <a:latin typeface="Delicious" pitchFamily="50" charset="0"/>
                  </a:rPr>
                  <a:t>Clover</a:t>
                </a:r>
                <a:endParaRPr lang="en-US" sz="6000" dirty="0"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</a:endParaRPr>
              </a:p>
            </p:txBody>
          </p:sp>
        </p:grpSp>
        <p:grpSp>
          <p:nvGrpSpPr>
            <p:cNvPr id="90" name="Group 89"/>
            <p:cNvGrpSpPr/>
            <p:nvPr/>
          </p:nvGrpSpPr>
          <p:grpSpPr>
            <a:xfrm>
              <a:off x="12649200" y="2099996"/>
              <a:ext cx="2819400" cy="1862403"/>
              <a:chOff x="10894657" y="5022169"/>
              <a:chExt cx="2819400" cy="1862403"/>
            </a:xfrm>
          </p:grpSpPr>
          <p:pic>
            <p:nvPicPr>
              <p:cNvPr id="91" name="Picture 4" descr="File:Turnip 2622027.jpg"/>
              <p:cNvPicPr>
                <a:picLocks noChangeAspect="1" noChangeArrowheads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>
                <a:off x="10894657" y="5022169"/>
                <a:ext cx="2819400" cy="186240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92" name="Rectangle 91"/>
              <p:cNvSpPr/>
              <p:nvPr/>
            </p:nvSpPr>
            <p:spPr>
              <a:xfrm>
                <a:off x="10894657" y="5348739"/>
                <a:ext cx="2800605" cy="1200329"/>
              </a:xfrm>
              <a:prstGeom prst="rect">
                <a:avLst/>
              </a:prstGeom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7200" dirty="0" smtClean="0">
                    <a:solidFill>
                      <a:schemeClr val="bg1"/>
                    </a:solidFill>
                    <a:effectLst>
                      <a:glow rad="101600">
                        <a:schemeClr val="tx1">
                          <a:alpha val="60000"/>
                        </a:schemeClr>
                      </a:glow>
                    </a:effectLst>
                    <a:latin typeface="Delicious" pitchFamily="50" charset="0"/>
                  </a:rPr>
                  <a:t>T</a:t>
                </a:r>
                <a:r>
                  <a:rPr lang="en-US" sz="6600" dirty="0" smtClean="0">
                    <a:solidFill>
                      <a:schemeClr val="bg1"/>
                    </a:solidFill>
                    <a:effectLst>
                      <a:glow rad="101600">
                        <a:schemeClr val="tx1">
                          <a:alpha val="60000"/>
                        </a:schemeClr>
                      </a:glow>
                    </a:effectLst>
                    <a:latin typeface="Delicious" pitchFamily="50" charset="0"/>
                  </a:rPr>
                  <a:t>urnips</a:t>
                </a:r>
                <a:endParaRPr lang="en-US" sz="5400" dirty="0">
                  <a:solidFill>
                    <a:schemeClr val="bg1"/>
                  </a:solidFill>
                  <a:effectLst>
                    <a:glow rad="101600">
                      <a:schemeClr val="tx1">
                        <a:alpha val="60000"/>
                      </a:schemeClr>
                    </a:glow>
                  </a:effectLst>
                </a:endParaRPr>
              </a:p>
            </p:txBody>
          </p:sp>
        </p:grpSp>
      </p:grpSp>
      <p:grpSp>
        <p:nvGrpSpPr>
          <p:cNvPr id="39" name="Group 38"/>
          <p:cNvGrpSpPr/>
          <p:nvPr/>
        </p:nvGrpSpPr>
        <p:grpSpPr>
          <a:xfrm>
            <a:off x="3288735" y="1687786"/>
            <a:ext cx="5638800" cy="3733800"/>
            <a:chOff x="9829800" y="2057400"/>
            <a:chExt cx="5638800" cy="3733800"/>
          </a:xfrm>
        </p:grpSpPr>
        <p:grpSp>
          <p:nvGrpSpPr>
            <p:cNvPr id="64" name="Group 63"/>
            <p:cNvGrpSpPr/>
            <p:nvPr/>
          </p:nvGrpSpPr>
          <p:grpSpPr>
            <a:xfrm>
              <a:off x="12649200" y="3935100"/>
              <a:ext cx="2800606" cy="1856100"/>
              <a:chOff x="4943092" y="963300"/>
              <a:chExt cx="2800606" cy="1856100"/>
            </a:xfrm>
          </p:grpSpPr>
          <p:pic>
            <p:nvPicPr>
              <p:cNvPr id="76" name="Picture 7" descr="C:\Users\Tom\AppData\Local\Microsoft\Windows\Temporary Internet Files\Content.IE5\314A8ZQH\MP900448409[1].jp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rightnessContrast bright="-20000"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43092" y="963300"/>
                <a:ext cx="2800606" cy="18561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77" name="Rectangle 76"/>
              <p:cNvSpPr/>
              <p:nvPr/>
            </p:nvSpPr>
            <p:spPr>
              <a:xfrm>
                <a:off x="4943092" y="1238071"/>
                <a:ext cx="2800605" cy="1200329"/>
              </a:xfrm>
              <a:prstGeom prst="rect">
                <a:avLst/>
              </a:prstGeom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7200" dirty="0" smtClean="0">
                    <a:latin typeface="Delicious" pitchFamily="50" charset="0"/>
                  </a:rPr>
                  <a:t>Wheat</a:t>
                </a:r>
                <a:endParaRPr lang="en-US" sz="6000" dirty="0"/>
              </a:p>
            </p:txBody>
          </p:sp>
        </p:grpSp>
        <p:grpSp>
          <p:nvGrpSpPr>
            <p:cNvPr id="65" name="Group 64"/>
            <p:cNvGrpSpPr/>
            <p:nvPr/>
          </p:nvGrpSpPr>
          <p:grpSpPr>
            <a:xfrm>
              <a:off x="9829800" y="3923942"/>
              <a:ext cx="2819400" cy="1862403"/>
              <a:chOff x="4943091" y="2819400"/>
              <a:chExt cx="2819400" cy="1862403"/>
            </a:xfrm>
          </p:grpSpPr>
          <p:pic>
            <p:nvPicPr>
              <p:cNvPr id="74" name="Picture 8" descr="C:\Users\Tom\AppData\Local\Microsoft\Windows\Temporary Internet Files\Content.IE5\E8DPK5BM\MP900149003[1].jpg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43091" y="2819400"/>
                <a:ext cx="2819400" cy="186240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75" name="Rectangle 74"/>
              <p:cNvSpPr/>
              <p:nvPr/>
            </p:nvSpPr>
            <p:spPr>
              <a:xfrm>
                <a:off x="4953000" y="3143071"/>
                <a:ext cx="2800605" cy="1200329"/>
              </a:xfrm>
              <a:prstGeom prst="rect">
                <a:avLst/>
              </a:prstGeom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7200" dirty="0" smtClean="0">
                    <a:solidFill>
                      <a:schemeClr val="bg1"/>
                    </a:solidFill>
                    <a:latin typeface="Delicious" pitchFamily="50" charset="0"/>
                  </a:rPr>
                  <a:t>Oats</a:t>
                </a:r>
                <a:endParaRPr lang="en-US" sz="6000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66" name="Group 65"/>
            <p:cNvGrpSpPr/>
            <p:nvPr/>
          </p:nvGrpSpPr>
          <p:grpSpPr>
            <a:xfrm>
              <a:off x="12667994" y="2057400"/>
              <a:ext cx="2800606" cy="1878426"/>
              <a:chOff x="9753600" y="2521946"/>
              <a:chExt cx="2800606" cy="1878426"/>
            </a:xfrm>
          </p:grpSpPr>
          <p:grpSp>
            <p:nvGrpSpPr>
              <p:cNvPr id="70" name="Group 69"/>
              <p:cNvGrpSpPr/>
              <p:nvPr/>
            </p:nvGrpSpPr>
            <p:grpSpPr>
              <a:xfrm>
                <a:off x="9753600" y="2521946"/>
                <a:ext cx="2780553" cy="1878426"/>
                <a:chOff x="9753600" y="2521946"/>
                <a:chExt cx="2780553" cy="1878426"/>
              </a:xfrm>
            </p:grpSpPr>
            <p:pic>
              <p:nvPicPr>
                <p:cNvPr id="72" name="Picture 2" descr="http://farm4.staticflickr.com/3314/3567993802_457131f21f_b.jpg"/>
                <p:cNvPicPr>
                  <a:picLocks noChangeAspect="1" noChangeArrowheads="1"/>
                </p:cNvPicPr>
                <p:nvPr/>
              </p:nvPicPr>
              <p:blipFill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753600" y="2521946"/>
                  <a:ext cx="2780553" cy="187842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73" name="Rectangle 72"/>
                <p:cNvSpPr/>
                <p:nvPr/>
              </p:nvSpPr>
              <p:spPr>
                <a:xfrm>
                  <a:off x="10761680" y="4045336"/>
                  <a:ext cx="1772473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1200" dirty="0"/>
                    <a:t>Photo Credit:  </a:t>
                  </a:r>
                  <a:r>
                    <a:rPr lang="en-US" sz="1200" dirty="0">
                      <a:hlinkClick r:id="rId7"/>
                    </a:rPr>
                    <a:t>Dan </a:t>
                  </a:r>
                  <a:r>
                    <a:rPr lang="en-US" sz="1200" dirty="0" err="1">
                      <a:hlinkClick r:id="rId7"/>
                    </a:rPr>
                    <a:t>Klimke</a:t>
                  </a:r>
                  <a:endParaRPr lang="en-US" sz="1200" dirty="0"/>
                </a:p>
              </p:txBody>
            </p:sp>
          </p:grpSp>
          <p:sp>
            <p:nvSpPr>
              <p:cNvPr id="71" name="Rectangle 70"/>
              <p:cNvSpPr/>
              <p:nvPr/>
            </p:nvSpPr>
            <p:spPr>
              <a:xfrm>
                <a:off x="9753601" y="2816552"/>
                <a:ext cx="2800605" cy="1200329"/>
              </a:xfrm>
              <a:prstGeom prst="rect">
                <a:avLst/>
              </a:prstGeom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7200" dirty="0" smtClean="0">
                    <a:effectLst>
                      <a:glow rad="101600">
                        <a:schemeClr val="bg1">
                          <a:alpha val="60000"/>
                        </a:schemeClr>
                      </a:glow>
                    </a:effectLst>
                    <a:latin typeface="Delicious" pitchFamily="50" charset="0"/>
                  </a:rPr>
                  <a:t>Clover</a:t>
                </a:r>
                <a:endParaRPr lang="en-US" sz="6000" dirty="0"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</a:endParaRPr>
              </a:p>
            </p:txBody>
          </p:sp>
        </p:grpSp>
        <p:grpSp>
          <p:nvGrpSpPr>
            <p:cNvPr id="67" name="Group 66"/>
            <p:cNvGrpSpPr/>
            <p:nvPr/>
          </p:nvGrpSpPr>
          <p:grpSpPr>
            <a:xfrm>
              <a:off x="9829800" y="2057400"/>
              <a:ext cx="2838194" cy="1878426"/>
              <a:chOff x="10894657" y="5006147"/>
              <a:chExt cx="2838194" cy="1878426"/>
            </a:xfrm>
          </p:grpSpPr>
          <p:pic>
            <p:nvPicPr>
              <p:cNvPr id="68" name="Picture 4" descr="File:Turnip 2622027.jpg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894657" y="5006147"/>
                <a:ext cx="2838194" cy="187842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69" name="Rectangle 68"/>
              <p:cNvSpPr/>
              <p:nvPr/>
            </p:nvSpPr>
            <p:spPr>
              <a:xfrm>
                <a:off x="10894657" y="5348739"/>
                <a:ext cx="2800605" cy="1200329"/>
              </a:xfrm>
              <a:prstGeom prst="rect">
                <a:avLst/>
              </a:prstGeom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7200" dirty="0" smtClean="0">
                    <a:solidFill>
                      <a:schemeClr val="bg1"/>
                    </a:solidFill>
                    <a:effectLst>
                      <a:glow rad="101600">
                        <a:schemeClr val="tx1">
                          <a:alpha val="60000"/>
                        </a:schemeClr>
                      </a:glow>
                    </a:effectLst>
                    <a:latin typeface="Delicious" pitchFamily="50" charset="0"/>
                  </a:rPr>
                  <a:t>T</a:t>
                </a:r>
                <a:r>
                  <a:rPr lang="en-US" sz="6600" dirty="0" smtClean="0">
                    <a:solidFill>
                      <a:schemeClr val="bg1"/>
                    </a:solidFill>
                    <a:effectLst>
                      <a:glow rad="101600">
                        <a:schemeClr val="tx1">
                          <a:alpha val="60000"/>
                        </a:schemeClr>
                      </a:glow>
                    </a:effectLst>
                    <a:latin typeface="Delicious" pitchFamily="50" charset="0"/>
                  </a:rPr>
                  <a:t>urnips</a:t>
                </a:r>
                <a:endParaRPr lang="en-US" sz="5400" dirty="0">
                  <a:solidFill>
                    <a:schemeClr val="bg1"/>
                  </a:solidFill>
                  <a:effectLst>
                    <a:glow rad="101600">
                      <a:schemeClr val="tx1">
                        <a:alpha val="60000"/>
                      </a:schemeClr>
                    </a:glow>
                  </a:effectLst>
                </a:endParaRPr>
              </a:p>
            </p:txBody>
          </p:sp>
        </p:grpSp>
      </p:grpSp>
      <p:grpSp>
        <p:nvGrpSpPr>
          <p:cNvPr id="29" name="Group 28"/>
          <p:cNvGrpSpPr/>
          <p:nvPr/>
        </p:nvGrpSpPr>
        <p:grpSpPr>
          <a:xfrm>
            <a:off x="3276600" y="1676400"/>
            <a:ext cx="5638800" cy="3745186"/>
            <a:chOff x="9906000" y="1828800"/>
            <a:chExt cx="5638800" cy="3745186"/>
          </a:xfrm>
        </p:grpSpPr>
        <p:grpSp>
          <p:nvGrpSpPr>
            <p:cNvPr id="47" name="Group 46"/>
            <p:cNvGrpSpPr/>
            <p:nvPr/>
          </p:nvGrpSpPr>
          <p:grpSpPr>
            <a:xfrm>
              <a:off x="12705347" y="1828800"/>
              <a:ext cx="2839453" cy="1862403"/>
              <a:chOff x="4923039" y="956997"/>
              <a:chExt cx="2839453" cy="1862403"/>
            </a:xfrm>
          </p:grpSpPr>
          <p:pic>
            <p:nvPicPr>
              <p:cNvPr id="48" name="Picture 7" descr="C:\Users\Tom\AppData\Local\Microsoft\Windows\Temporary Internet Files\Content.IE5\314A8ZQH\MP900448409[1].jpg"/>
              <p:cNvPicPr>
                <a:picLocks noChangeAspect="1" noChangeArrowheads="1"/>
              </p:cNvPicPr>
              <p:nvPr/>
            </p:nvPicPr>
            <p:blipFill>
              <a:blip r:embed="rId11" cstate="print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rightnessContrast bright="-20000"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23039" y="956997"/>
                <a:ext cx="2839453" cy="186240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9" name="Rectangle 48"/>
              <p:cNvSpPr/>
              <p:nvPr/>
            </p:nvSpPr>
            <p:spPr>
              <a:xfrm>
                <a:off x="4943092" y="1238071"/>
                <a:ext cx="2800605" cy="1200329"/>
              </a:xfrm>
              <a:prstGeom prst="rect">
                <a:avLst/>
              </a:prstGeom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7200" dirty="0" smtClean="0">
                    <a:latin typeface="Delicious" pitchFamily="50" charset="0"/>
                  </a:rPr>
                  <a:t>Wheat</a:t>
                </a:r>
                <a:endParaRPr lang="en-US" sz="6000" dirty="0"/>
              </a:p>
            </p:txBody>
          </p:sp>
        </p:grpSp>
        <p:grpSp>
          <p:nvGrpSpPr>
            <p:cNvPr id="50" name="Group 49"/>
            <p:cNvGrpSpPr/>
            <p:nvPr/>
          </p:nvGrpSpPr>
          <p:grpSpPr>
            <a:xfrm>
              <a:off x="12705347" y="3691203"/>
              <a:ext cx="2839453" cy="1871397"/>
              <a:chOff x="4914152" y="2810406"/>
              <a:chExt cx="2839453" cy="1871397"/>
            </a:xfrm>
          </p:grpSpPr>
          <p:pic>
            <p:nvPicPr>
              <p:cNvPr id="51" name="Picture 8" descr="C:\Users\Tom\AppData\Local\Microsoft\Windows\Temporary Internet Files\Content.IE5\E8DPK5BM\MP900149003[1].jpg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14152" y="2810406"/>
                <a:ext cx="2839453" cy="187139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52" name="Rectangle 51"/>
              <p:cNvSpPr/>
              <p:nvPr/>
            </p:nvSpPr>
            <p:spPr>
              <a:xfrm>
                <a:off x="4953000" y="3143071"/>
                <a:ext cx="2800605" cy="1200329"/>
              </a:xfrm>
              <a:prstGeom prst="rect">
                <a:avLst/>
              </a:prstGeom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7200" dirty="0" smtClean="0">
                    <a:solidFill>
                      <a:schemeClr val="bg1"/>
                    </a:solidFill>
                    <a:latin typeface="Delicious" pitchFamily="50" charset="0"/>
                  </a:rPr>
                  <a:t>Oats</a:t>
                </a:r>
                <a:endParaRPr lang="en-US" sz="6000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53" name="Group 52"/>
            <p:cNvGrpSpPr/>
            <p:nvPr/>
          </p:nvGrpSpPr>
          <p:grpSpPr>
            <a:xfrm>
              <a:off x="9906000" y="1828800"/>
              <a:ext cx="2819400" cy="1867982"/>
              <a:chOff x="9734806" y="2517091"/>
              <a:chExt cx="2819400" cy="1867982"/>
            </a:xfrm>
          </p:grpSpPr>
          <p:grpSp>
            <p:nvGrpSpPr>
              <p:cNvPr id="54" name="Group 53"/>
              <p:cNvGrpSpPr/>
              <p:nvPr/>
            </p:nvGrpSpPr>
            <p:grpSpPr>
              <a:xfrm>
                <a:off x="9734806" y="2517091"/>
                <a:ext cx="2819400" cy="1867982"/>
                <a:chOff x="9734806" y="2517091"/>
                <a:chExt cx="2819400" cy="1867982"/>
              </a:xfrm>
            </p:grpSpPr>
            <p:pic>
              <p:nvPicPr>
                <p:cNvPr id="56" name="Picture 2" descr="http://farm4.staticflickr.com/3314/3567993802_457131f21f_b.jpg"/>
                <p:cNvPicPr>
                  <a:picLocks noChangeAspect="1" noChangeArrowheads="1"/>
                </p:cNvPicPr>
                <p:nvPr/>
              </p:nvPicPr>
              <p:blipFill>
                <a:blip r:embed="rId1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734806" y="2517091"/>
                  <a:ext cx="2819400" cy="186798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57" name="Rectangle 56"/>
                <p:cNvSpPr/>
                <p:nvPr/>
              </p:nvSpPr>
              <p:spPr>
                <a:xfrm>
                  <a:off x="10761680" y="4045336"/>
                  <a:ext cx="1772473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1200" dirty="0"/>
                    <a:t>Photo Credit:  </a:t>
                  </a:r>
                  <a:r>
                    <a:rPr lang="en-US" sz="1200" dirty="0">
                      <a:hlinkClick r:id="rId7"/>
                    </a:rPr>
                    <a:t>Dan </a:t>
                  </a:r>
                  <a:r>
                    <a:rPr lang="en-US" sz="1200" dirty="0" err="1">
                      <a:hlinkClick r:id="rId7"/>
                    </a:rPr>
                    <a:t>Klimke</a:t>
                  </a:r>
                  <a:endParaRPr lang="en-US" sz="1200" dirty="0"/>
                </a:p>
              </p:txBody>
            </p:sp>
          </p:grpSp>
          <p:sp>
            <p:nvSpPr>
              <p:cNvPr id="55" name="Rectangle 54"/>
              <p:cNvSpPr/>
              <p:nvPr/>
            </p:nvSpPr>
            <p:spPr>
              <a:xfrm>
                <a:off x="9753601" y="2816552"/>
                <a:ext cx="2800605" cy="1200329"/>
              </a:xfrm>
              <a:prstGeom prst="rect">
                <a:avLst/>
              </a:prstGeom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7200" dirty="0" smtClean="0">
                    <a:effectLst>
                      <a:glow rad="101600">
                        <a:schemeClr val="bg1">
                          <a:alpha val="60000"/>
                        </a:schemeClr>
                      </a:glow>
                    </a:effectLst>
                    <a:latin typeface="Delicious" pitchFamily="50" charset="0"/>
                  </a:rPr>
                  <a:t>Clover</a:t>
                </a:r>
                <a:endParaRPr lang="en-US" sz="6000" dirty="0"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</a:endParaRPr>
              </a:p>
            </p:txBody>
          </p:sp>
        </p:grpSp>
        <p:grpSp>
          <p:nvGrpSpPr>
            <p:cNvPr id="58" name="Group 57"/>
            <p:cNvGrpSpPr/>
            <p:nvPr/>
          </p:nvGrpSpPr>
          <p:grpSpPr>
            <a:xfrm>
              <a:off x="9906000" y="3695560"/>
              <a:ext cx="2819400" cy="1878426"/>
              <a:chOff x="10894657" y="5006147"/>
              <a:chExt cx="2819400" cy="1878426"/>
            </a:xfrm>
          </p:grpSpPr>
          <p:pic>
            <p:nvPicPr>
              <p:cNvPr id="59" name="Picture 4" descr="File:Turnip 2622027.jpg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894657" y="5006147"/>
                <a:ext cx="2819400" cy="187842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60" name="Rectangle 59"/>
              <p:cNvSpPr/>
              <p:nvPr/>
            </p:nvSpPr>
            <p:spPr>
              <a:xfrm>
                <a:off x="10894657" y="5348739"/>
                <a:ext cx="2800605" cy="1200329"/>
              </a:xfrm>
              <a:prstGeom prst="rect">
                <a:avLst/>
              </a:prstGeom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7200" dirty="0" smtClean="0">
                    <a:solidFill>
                      <a:schemeClr val="bg1"/>
                    </a:solidFill>
                    <a:effectLst>
                      <a:glow rad="101600">
                        <a:schemeClr val="tx1">
                          <a:alpha val="60000"/>
                        </a:schemeClr>
                      </a:glow>
                    </a:effectLst>
                    <a:latin typeface="Delicious" pitchFamily="50" charset="0"/>
                  </a:rPr>
                  <a:t>T</a:t>
                </a:r>
                <a:r>
                  <a:rPr lang="en-US" sz="6600" dirty="0" smtClean="0">
                    <a:solidFill>
                      <a:schemeClr val="bg1"/>
                    </a:solidFill>
                    <a:effectLst>
                      <a:glow rad="101600">
                        <a:schemeClr val="tx1">
                          <a:alpha val="60000"/>
                        </a:schemeClr>
                      </a:glow>
                    </a:effectLst>
                    <a:latin typeface="Delicious" pitchFamily="50" charset="0"/>
                  </a:rPr>
                  <a:t>urnips</a:t>
                </a:r>
                <a:endParaRPr lang="en-US" sz="5400" dirty="0">
                  <a:solidFill>
                    <a:schemeClr val="bg1"/>
                  </a:solidFill>
                  <a:effectLst>
                    <a:glow rad="101600">
                      <a:schemeClr val="tx1">
                        <a:alpha val="60000"/>
                      </a:schemeClr>
                    </a:glow>
                  </a:effectLst>
                </a:endParaRPr>
              </a:p>
            </p:txBody>
          </p:sp>
        </p:grpSp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199" y="76200"/>
            <a:ext cx="8153401" cy="685800"/>
          </a:xfrm>
          <a:noFill/>
          <a:ln>
            <a:noFill/>
          </a:ln>
          <a:effectLst>
            <a:outerShdw blurRad="40000" dist="20000" dir="5400000" rotWithShape="0">
              <a:srgbClr val="000000">
                <a:alpha val="38000"/>
              </a:srgbClr>
            </a:outerShdw>
            <a:softEdge rad="31750"/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buFont typeface="Wingdings" pitchFamily="2" charset="2"/>
              <a:buNone/>
              <a:defRPr/>
            </a:pPr>
            <a:r>
              <a:rPr lang="en-US" sz="4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Fertigo Pro" pitchFamily="50" charset="0"/>
              </a:rPr>
              <a:t>Four-Field Crop Rotation</a:t>
            </a:r>
            <a:endParaRPr lang="en-US" sz="4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Fertigo Pro" pitchFamily="50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599" y="793462"/>
            <a:ext cx="54102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416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dirty="0" smtClean="0">
                <a:solidFill>
                  <a:srgbClr val="FFFFFF"/>
                </a:solidFill>
                <a:latin typeface="Delicious" pitchFamily="50" charset="0"/>
              </a:rPr>
              <a:t>(Seventeenth Century)</a:t>
            </a:r>
            <a:endParaRPr lang="en-US" sz="3600" b="1" dirty="0">
              <a:solidFill>
                <a:srgbClr val="FFFFFF"/>
              </a:solidFill>
              <a:latin typeface="Delicious" pitchFamily="50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810000" y="5438211"/>
            <a:ext cx="566181" cy="1107996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r>
              <a:rPr lang="en-US" sz="6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Delicious" pitchFamily="50" charset="0"/>
              </a:rPr>
              <a:t>1</a:t>
            </a:r>
            <a:endParaRPr lang="en-US" sz="6600" dirty="0">
              <a:effectLst>
                <a:glow rad="101600">
                  <a:schemeClr val="accent1">
                    <a:satMod val="175000"/>
                    <a:alpha val="40000"/>
                  </a:scheme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Delicious" pitchFamily="50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5072619" y="5412138"/>
            <a:ext cx="566181" cy="1107996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r>
              <a:rPr lang="en-US" sz="6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Delicious" pitchFamily="50" charset="0"/>
              </a:rPr>
              <a:t>2</a:t>
            </a:r>
            <a:endParaRPr lang="en-US" sz="6600" dirty="0">
              <a:effectLst>
                <a:glow rad="101600">
                  <a:schemeClr val="accent1">
                    <a:satMod val="175000"/>
                    <a:alpha val="40000"/>
                  </a:scheme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Delicious" pitchFamily="50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6444219" y="5423410"/>
            <a:ext cx="566181" cy="1107996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r>
              <a:rPr lang="en-US" sz="6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Delicious" pitchFamily="50" charset="0"/>
              </a:rPr>
              <a:t>3</a:t>
            </a:r>
            <a:endParaRPr lang="en-US" sz="6600" dirty="0">
              <a:effectLst>
                <a:glow rad="101600">
                  <a:schemeClr val="accent1">
                    <a:satMod val="175000"/>
                    <a:alpha val="40000"/>
                  </a:scheme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Delicious" pitchFamily="50" charset="0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7815819" y="5410200"/>
            <a:ext cx="566181" cy="1107996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r>
              <a:rPr lang="en-US" sz="6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Delicious" pitchFamily="50" charset="0"/>
              </a:rPr>
              <a:t>4</a:t>
            </a:r>
            <a:endParaRPr lang="en-US" sz="6600" dirty="0">
              <a:effectLst>
                <a:glow rad="101600">
                  <a:schemeClr val="accent1">
                    <a:satMod val="175000"/>
                    <a:alpha val="40000"/>
                  </a:scheme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Delicious" pitchFamily="50" charset="0"/>
            </a:endParaRPr>
          </a:p>
        </p:txBody>
      </p:sp>
      <p:grpSp>
        <p:nvGrpSpPr>
          <p:cNvPr id="94" name="Group 93"/>
          <p:cNvGrpSpPr/>
          <p:nvPr/>
        </p:nvGrpSpPr>
        <p:grpSpPr>
          <a:xfrm>
            <a:off x="3276600" y="1676400"/>
            <a:ext cx="5638800" cy="3753162"/>
            <a:chOff x="3276600" y="1670247"/>
            <a:chExt cx="5638800" cy="3753162"/>
          </a:xfrm>
        </p:grpSpPr>
        <p:grpSp>
          <p:nvGrpSpPr>
            <p:cNvPr id="95" name="Group 94"/>
            <p:cNvGrpSpPr/>
            <p:nvPr/>
          </p:nvGrpSpPr>
          <p:grpSpPr>
            <a:xfrm>
              <a:off x="3276600" y="1670247"/>
              <a:ext cx="2819400" cy="1868556"/>
              <a:chOff x="4943092" y="950844"/>
              <a:chExt cx="2819400" cy="1868556"/>
            </a:xfrm>
          </p:grpSpPr>
          <p:pic>
            <p:nvPicPr>
              <p:cNvPr id="107" name="Picture 7" descr="C:\Users\Tom\AppData\Local\Microsoft\Windows\Temporary Internet Files\Content.IE5\314A8ZQH\MP900448409[1].jpg"/>
              <p:cNvPicPr>
                <a:picLocks noChangeAspect="1" noChangeArrowheads="1"/>
              </p:cNvPicPr>
              <p:nvPr/>
            </p:nvPicPr>
            <p:blipFill>
              <a:blip r:embed="rId14" cstate="print"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brightnessContrast bright="-20000"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43092" y="950844"/>
                <a:ext cx="2819400" cy="186855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08" name="Rectangle 107"/>
              <p:cNvSpPr/>
              <p:nvPr/>
            </p:nvSpPr>
            <p:spPr>
              <a:xfrm>
                <a:off x="4943092" y="1238071"/>
                <a:ext cx="2800605" cy="1200329"/>
              </a:xfrm>
              <a:prstGeom prst="rect">
                <a:avLst/>
              </a:prstGeom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7200" dirty="0" smtClean="0">
                    <a:latin typeface="Delicious" pitchFamily="50" charset="0"/>
                  </a:rPr>
                  <a:t>W</a:t>
                </a:r>
                <a:r>
                  <a:rPr lang="en-US" sz="6600" dirty="0" smtClean="0">
                    <a:latin typeface="Delicious" pitchFamily="50" charset="0"/>
                  </a:rPr>
                  <a:t>heat</a:t>
                </a:r>
                <a:endParaRPr lang="en-US" sz="5400" dirty="0"/>
              </a:p>
            </p:txBody>
          </p:sp>
        </p:grpSp>
        <p:grpSp>
          <p:nvGrpSpPr>
            <p:cNvPr id="96" name="Group 95"/>
            <p:cNvGrpSpPr/>
            <p:nvPr/>
          </p:nvGrpSpPr>
          <p:grpSpPr>
            <a:xfrm>
              <a:off x="6087113" y="1676400"/>
              <a:ext cx="2828287" cy="1862403"/>
              <a:chOff x="4944112" y="2819400"/>
              <a:chExt cx="2828287" cy="1862403"/>
            </a:xfrm>
          </p:grpSpPr>
          <p:pic>
            <p:nvPicPr>
              <p:cNvPr id="105" name="Picture 8" descr="C:\Users\Tom\AppData\Local\Microsoft\Windows\Temporary Internet Files\Content.IE5\E8DPK5BM\MP900149003[1].jpg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44112" y="2819400"/>
                <a:ext cx="2828287" cy="186240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06" name="Rectangle 105"/>
              <p:cNvSpPr/>
              <p:nvPr/>
            </p:nvSpPr>
            <p:spPr>
              <a:xfrm>
                <a:off x="4953000" y="3143071"/>
                <a:ext cx="2800605" cy="1200329"/>
              </a:xfrm>
              <a:prstGeom prst="rect">
                <a:avLst/>
              </a:prstGeom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7200" dirty="0" smtClean="0">
                    <a:solidFill>
                      <a:schemeClr val="bg1"/>
                    </a:solidFill>
                    <a:latin typeface="Delicious" pitchFamily="50" charset="0"/>
                  </a:rPr>
                  <a:t>Oats</a:t>
                </a:r>
                <a:endParaRPr lang="en-US" sz="6000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97" name="Group 96"/>
            <p:cNvGrpSpPr/>
            <p:nvPr/>
          </p:nvGrpSpPr>
          <p:grpSpPr>
            <a:xfrm>
              <a:off x="3276600" y="3538802"/>
              <a:ext cx="2800606" cy="1884607"/>
              <a:chOff x="9753600" y="2517090"/>
              <a:chExt cx="2800606" cy="1884607"/>
            </a:xfrm>
          </p:grpSpPr>
          <p:grpSp>
            <p:nvGrpSpPr>
              <p:cNvPr id="101" name="Group 100"/>
              <p:cNvGrpSpPr/>
              <p:nvPr/>
            </p:nvGrpSpPr>
            <p:grpSpPr>
              <a:xfrm>
                <a:off x="9753600" y="2517090"/>
                <a:ext cx="2800606" cy="1884607"/>
                <a:chOff x="9753600" y="2517090"/>
                <a:chExt cx="2800606" cy="1884607"/>
              </a:xfrm>
            </p:grpSpPr>
            <p:pic>
              <p:nvPicPr>
                <p:cNvPr id="103" name="Picture 2" descr="http://farm4.staticflickr.com/3314/3567993802_457131f21f_b.jpg"/>
                <p:cNvPicPr>
                  <a:picLocks noChangeAspect="1" noChangeArrowheads="1"/>
                </p:cNvPicPr>
                <p:nvPr/>
              </p:nvPicPr>
              <p:blipFill>
                <a:blip r:embed="rId1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753600" y="2517090"/>
                  <a:ext cx="2800606" cy="188460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104" name="Rectangle 103"/>
                <p:cNvSpPr/>
                <p:nvPr/>
              </p:nvSpPr>
              <p:spPr>
                <a:xfrm>
                  <a:off x="10761680" y="4045336"/>
                  <a:ext cx="1772473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1200" dirty="0"/>
                    <a:t>Photo Credit:  </a:t>
                  </a:r>
                  <a:r>
                    <a:rPr lang="en-US" sz="1200" dirty="0">
                      <a:hlinkClick r:id="rId7"/>
                    </a:rPr>
                    <a:t>Dan </a:t>
                  </a:r>
                  <a:r>
                    <a:rPr lang="en-US" sz="1200" dirty="0" err="1">
                      <a:hlinkClick r:id="rId7"/>
                    </a:rPr>
                    <a:t>Klimke</a:t>
                  </a:r>
                  <a:endParaRPr lang="en-US" sz="1200" dirty="0"/>
                </a:p>
              </p:txBody>
            </p:sp>
          </p:grpSp>
          <p:sp>
            <p:nvSpPr>
              <p:cNvPr id="102" name="Rectangle 101"/>
              <p:cNvSpPr/>
              <p:nvPr/>
            </p:nvSpPr>
            <p:spPr>
              <a:xfrm>
                <a:off x="9753601" y="2816552"/>
                <a:ext cx="2800605" cy="1200329"/>
              </a:xfrm>
              <a:prstGeom prst="rect">
                <a:avLst/>
              </a:prstGeom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7200" dirty="0" smtClean="0">
                    <a:effectLst>
                      <a:glow rad="101600">
                        <a:schemeClr val="bg1">
                          <a:alpha val="60000"/>
                        </a:schemeClr>
                      </a:glow>
                    </a:effectLst>
                    <a:latin typeface="Delicious" pitchFamily="50" charset="0"/>
                  </a:rPr>
                  <a:t>C</a:t>
                </a:r>
                <a:r>
                  <a:rPr lang="en-US" sz="6600" dirty="0" smtClean="0">
                    <a:effectLst>
                      <a:glow rad="101600">
                        <a:schemeClr val="bg1">
                          <a:alpha val="60000"/>
                        </a:schemeClr>
                      </a:glow>
                    </a:effectLst>
                    <a:latin typeface="Delicious" pitchFamily="50" charset="0"/>
                  </a:rPr>
                  <a:t>lover</a:t>
                </a:r>
                <a:endParaRPr lang="en-US" sz="5400" dirty="0"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</a:endParaRPr>
              </a:p>
            </p:txBody>
          </p:sp>
        </p:grpSp>
        <p:grpSp>
          <p:nvGrpSpPr>
            <p:cNvPr id="98" name="Group 97"/>
            <p:cNvGrpSpPr/>
            <p:nvPr/>
          </p:nvGrpSpPr>
          <p:grpSpPr>
            <a:xfrm>
              <a:off x="6077206" y="3538803"/>
              <a:ext cx="2838194" cy="1882783"/>
              <a:chOff x="10894657" y="5001790"/>
              <a:chExt cx="2838194" cy="1882783"/>
            </a:xfrm>
          </p:grpSpPr>
          <p:pic>
            <p:nvPicPr>
              <p:cNvPr id="99" name="Picture 4" descr="File:Turnip 2622027.jpg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894657" y="5001790"/>
                <a:ext cx="2838194" cy="188278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00" name="Rectangle 99"/>
              <p:cNvSpPr/>
              <p:nvPr/>
            </p:nvSpPr>
            <p:spPr>
              <a:xfrm>
                <a:off x="10894657" y="5348739"/>
                <a:ext cx="2800605" cy="1200329"/>
              </a:xfrm>
              <a:prstGeom prst="rect">
                <a:avLst/>
              </a:prstGeom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7200" dirty="0" smtClean="0">
                    <a:solidFill>
                      <a:schemeClr val="bg1"/>
                    </a:solidFill>
                    <a:effectLst>
                      <a:glow rad="101600">
                        <a:schemeClr val="tx1">
                          <a:alpha val="60000"/>
                        </a:schemeClr>
                      </a:glow>
                    </a:effectLst>
                    <a:latin typeface="Delicious" pitchFamily="50" charset="0"/>
                  </a:rPr>
                  <a:t>T</a:t>
                </a:r>
                <a:r>
                  <a:rPr lang="en-US" sz="6000" dirty="0" smtClean="0">
                    <a:solidFill>
                      <a:schemeClr val="bg1"/>
                    </a:solidFill>
                    <a:effectLst>
                      <a:glow rad="101600">
                        <a:schemeClr val="tx1">
                          <a:alpha val="60000"/>
                        </a:schemeClr>
                      </a:glow>
                    </a:effectLst>
                    <a:latin typeface="Delicious" pitchFamily="50" charset="0"/>
                  </a:rPr>
                  <a:t>urnips</a:t>
                </a:r>
                <a:endParaRPr lang="en-US" sz="4800" dirty="0">
                  <a:solidFill>
                    <a:schemeClr val="bg1"/>
                  </a:solidFill>
                  <a:effectLst>
                    <a:glow rad="101600">
                      <a:schemeClr val="tx1">
                        <a:alpha val="60000"/>
                      </a:schemeClr>
                    </a:glow>
                  </a:effectLst>
                </a:endParaRPr>
              </a:p>
            </p:txBody>
          </p:sp>
        </p:grpSp>
      </p:grpSp>
      <p:sp>
        <p:nvSpPr>
          <p:cNvPr id="109" name="Rectangle 108"/>
          <p:cNvSpPr/>
          <p:nvPr/>
        </p:nvSpPr>
        <p:spPr>
          <a:xfrm>
            <a:off x="990600" y="838200"/>
            <a:ext cx="1705916" cy="31547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99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Fertigo Pro" pitchFamily="50" charset="0"/>
              </a:rPr>
              <a:t>4</a:t>
            </a:r>
            <a:endParaRPr lang="en-US" sz="19900" dirty="0"/>
          </a:p>
        </p:txBody>
      </p:sp>
      <p:sp>
        <p:nvSpPr>
          <p:cNvPr id="78" name="Rectangle 77"/>
          <p:cNvSpPr/>
          <p:nvPr/>
        </p:nvSpPr>
        <p:spPr>
          <a:xfrm>
            <a:off x="0" y="3962400"/>
            <a:ext cx="3581400" cy="27699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3800" b="1" dirty="0" smtClean="0">
                <a:solidFill>
                  <a:srgbClr val="FFFFFF"/>
                </a:solidFill>
                <a:latin typeface="Delicious" pitchFamily="50" charset="0"/>
              </a:rPr>
              <a:t>IN</a:t>
            </a:r>
            <a:r>
              <a:rPr lang="en-US" sz="4800" b="1" dirty="0" smtClean="0">
                <a:solidFill>
                  <a:srgbClr val="FFFFFF"/>
                </a:solidFill>
                <a:latin typeface="Delicious" pitchFamily="50" charset="0"/>
              </a:rPr>
              <a:t/>
            </a:r>
            <a:br>
              <a:rPr lang="en-US" sz="4800" b="1" dirty="0" smtClean="0">
                <a:solidFill>
                  <a:srgbClr val="FFFFFF"/>
                </a:solidFill>
                <a:latin typeface="Delicious" pitchFamily="50" charset="0"/>
              </a:rPr>
            </a:br>
            <a:r>
              <a:rPr lang="en-US" sz="3600" b="1" i="1" dirty="0" smtClean="0">
                <a:solidFill>
                  <a:srgbClr val="FFFFFF"/>
                </a:solidFill>
                <a:latin typeface="Delicious" pitchFamily="50" charset="0"/>
              </a:rPr>
              <a:t>with the new!</a:t>
            </a:r>
            <a:endParaRPr lang="en-US" sz="3600" i="1" dirty="0"/>
          </a:p>
        </p:txBody>
      </p:sp>
    </p:spTree>
    <p:extLst>
      <p:ext uri="{BB962C8B-B14F-4D97-AF65-F5344CB8AC3E}">
        <p14:creationId xmlns:p14="http://schemas.microsoft.com/office/powerpoint/2010/main" val="175524086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8434" name="Picture 2" descr="http://farm4.staticflickr.com/3139/2676720638_81ee7c3e1e_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1" y="0"/>
            <a:ext cx="901487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7694335" y="6324600"/>
            <a:ext cx="114486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rgbClr val="FFFFFF"/>
                </a:solidFill>
              </a:rPr>
              <a:t>By </a:t>
            </a:r>
            <a:r>
              <a:rPr lang="en-US" sz="1400" b="1" dirty="0" err="1">
                <a:solidFill>
                  <a:srgbClr val="FFFFFF"/>
                </a:solidFill>
                <a:hlinkClick r:id="rId3"/>
              </a:rPr>
              <a:t>theakshay</a:t>
            </a:r>
            <a:endParaRPr lang="en-US" sz="1400" dirty="0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10000" y="317927"/>
            <a:ext cx="5029200" cy="323165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7200" b="1" dirty="0" smtClean="0">
                <a:ln w="11430"/>
                <a:solidFill>
                  <a:srgbClr val="FFFF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More Fields</a:t>
            </a:r>
          </a:p>
          <a:p>
            <a:pPr algn="ctr"/>
            <a:r>
              <a:rPr lang="en-US" sz="6600" b="1" i="1" dirty="0" smtClean="0">
                <a:ln w="11430"/>
                <a:gradFill>
                  <a:gsLst>
                    <a:gs pos="0">
                      <a:srgbClr val="00B050">
                        <a:tint val="70000"/>
                        <a:satMod val="245000"/>
                      </a:srgbClr>
                    </a:gs>
                    <a:gs pos="75000">
                      <a:srgbClr val="00B050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00B050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Fertigo Pro"/>
              </a:rPr>
              <a:t/>
            </a:r>
            <a:br>
              <a:rPr lang="en-US" sz="6600" b="1" i="1" dirty="0" smtClean="0">
                <a:ln w="11430"/>
                <a:gradFill>
                  <a:gsLst>
                    <a:gs pos="0">
                      <a:srgbClr val="00B050">
                        <a:tint val="70000"/>
                        <a:satMod val="245000"/>
                      </a:srgbClr>
                    </a:gs>
                    <a:gs pos="75000">
                      <a:srgbClr val="00B050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00B050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Fertigo Pro"/>
              </a:rPr>
            </a:br>
            <a:r>
              <a:rPr lang="en-US" sz="6600" b="1" i="1" dirty="0" smtClean="0">
                <a:ln w="11430"/>
                <a:gradFill>
                  <a:gsLst>
                    <a:gs pos="0">
                      <a:srgbClr val="00B050">
                        <a:tint val="70000"/>
                        <a:satMod val="245000"/>
                      </a:srgbClr>
                    </a:gs>
                    <a:gs pos="75000">
                      <a:srgbClr val="00B050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00B050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Fertigo Pro"/>
              </a:rPr>
              <a:t>More Food</a:t>
            </a:r>
            <a:endParaRPr lang="en-US" sz="6600" b="1" i="1" dirty="0">
              <a:ln w="11430"/>
              <a:gradFill>
                <a:gsLst>
                  <a:gs pos="0">
                    <a:srgbClr val="00B050">
                      <a:tint val="70000"/>
                      <a:satMod val="245000"/>
                    </a:srgbClr>
                  </a:gs>
                  <a:gs pos="75000">
                    <a:srgbClr val="00B050">
                      <a:tint val="90000"/>
                      <a:shade val="60000"/>
                      <a:satMod val="240000"/>
                    </a:srgbClr>
                  </a:gs>
                  <a:gs pos="100000">
                    <a:srgbClr val="00B050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Fertigo Pro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387113" y="-685800"/>
            <a:ext cx="1951176" cy="450892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700" b="1" dirty="0">
                <a:ln w="12700">
                  <a:solidFill>
                    <a:srgbClr val="FFFFFF">
                      <a:satMod val="155000"/>
                    </a:srgbClr>
                  </a:solidFill>
                  <a:prstDash val="solid"/>
                </a:ln>
                <a:solidFill>
                  <a:srgbClr val="00B050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=</a:t>
            </a:r>
          </a:p>
        </p:txBody>
      </p:sp>
      <p:sp>
        <p:nvSpPr>
          <p:cNvPr id="8" name="Rectangle 7"/>
          <p:cNvSpPr/>
          <p:nvPr/>
        </p:nvSpPr>
        <p:spPr>
          <a:xfrm>
            <a:off x="4038601" y="4157008"/>
            <a:ext cx="4648200" cy="1200329"/>
          </a:xfrm>
          <a:prstGeom prst="rect">
            <a:avLst/>
          </a:prstGeom>
          <a:solidFill>
            <a:schemeClr val="accent5">
              <a:lumMod val="10000"/>
              <a:alpha val="49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b="1" i="1" dirty="0" smtClean="0">
                <a:solidFill>
                  <a:srgbClr val="FFFFFF"/>
                </a:solidFill>
              </a:rPr>
              <a:t>The four-field system produced a higher crop yield because none of the land had to lie fallow.</a:t>
            </a:r>
            <a:endParaRPr lang="en-US" sz="2400" b="1" i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4036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://farm4.staticflickr.com/3460/3841990129_1397623937_b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1" y="-5255"/>
            <a:ext cx="9144001" cy="6863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12775"/>
            <a:ext cx="9144000" cy="1139825"/>
          </a:xfrm>
        </p:spPr>
        <p:txBody>
          <a:bodyPr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r>
              <a:rPr lang="en-US" b="1" dirty="0" smtClean="0">
                <a:ln w="50800"/>
                <a:solidFill>
                  <a:schemeClr val="bg1">
                    <a:shade val="50000"/>
                  </a:schemeClr>
                </a:solidFill>
                <a:effectLst/>
              </a:rPr>
              <a:t>There’s GOT to be a better way...</a:t>
            </a:r>
            <a:endParaRPr lang="en-US" b="1" dirty="0">
              <a:ln w="50800"/>
              <a:solidFill>
                <a:schemeClr val="bg1">
                  <a:shade val="50000"/>
                </a:schemeClr>
              </a:solidFill>
              <a:effectLst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382731" y="6501071"/>
            <a:ext cx="276126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/>
              <a:t>Photo Credit:  </a:t>
            </a:r>
            <a:r>
              <a:rPr lang="en-US" sz="1600" dirty="0" smtClean="0">
                <a:hlinkClick r:id="rId4"/>
              </a:rPr>
              <a:t>Julian </a:t>
            </a:r>
            <a:r>
              <a:rPr lang="en-US" sz="1600" dirty="0">
                <a:hlinkClick r:id="rId4"/>
              </a:rPr>
              <a:t>Stallabrass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658793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91594" y="277813"/>
            <a:ext cx="4552406" cy="2312987"/>
          </a:xfrm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7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Fertigo Pro" pitchFamily="50" charset="0"/>
              </a:rPr>
              <a:t>Selective</a:t>
            </a:r>
            <a:r>
              <a:rPr lang="en-US" sz="7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br>
              <a:rPr lang="en-US" sz="7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en-US" sz="8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Delicious" pitchFamily="50" charset="0"/>
              </a:rPr>
              <a:t>Breeding</a:t>
            </a:r>
            <a:endParaRPr lang="en-US" sz="8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Delicious" pitchFamily="50" charset="0"/>
            </a:endParaRPr>
          </a:p>
        </p:txBody>
      </p:sp>
      <p:pic>
        <p:nvPicPr>
          <p:cNvPr id="4" name="Picture 4" descr="C:\Users\Tom\AppData\Local\Microsoft\Windows\Temporary Internet Files\Content.IE5\ZJOEIU64\MP900438661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9159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591594" y="4114800"/>
            <a:ext cx="4552406" cy="2139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300" i="1" dirty="0">
                <a:solidFill>
                  <a:srgbClr val="FFFFFF"/>
                </a:solidFill>
              </a:rPr>
              <a:t>The application of </a:t>
            </a:r>
            <a:r>
              <a:rPr lang="en-US" sz="3200" dirty="0">
                <a:ln w="900" cmpd="sng">
                  <a:solidFill>
                    <a:srgbClr val="92D050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92D050">
                    <a:satMod val="200000"/>
                    <a:tint val="3000"/>
                  </a:srgbClr>
                </a:solidFill>
                <a:effectLst>
                  <a:innerShdw blurRad="101600" dist="76200" dir="5400000">
                    <a:srgbClr val="92D050">
                      <a:satMod val="190000"/>
                      <a:tint val="100000"/>
                      <a:alpha val="74000"/>
                    </a:srgbClr>
                  </a:innerShdw>
                </a:effectLst>
                <a:latin typeface="+mj-lt"/>
              </a:rPr>
              <a:t>scientific principles </a:t>
            </a:r>
            <a:r>
              <a:rPr lang="en-US" sz="4000" dirty="0" smtClean="0">
                <a:solidFill>
                  <a:srgbClr val="FFFFFF"/>
                </a:solidFill>
              </a:rPr>
              <a:t/>
            </a:r>
            <a:br>
              <a:rPr lang="en-US" sz="4000" dirty="0" smtClean="0">
                <a:solidFill>
                  <a:srgbClr val="FFFFFF"/>
                </a:solidFill>
              </a:rPr>
            </a:br>
            <a:r>
              <a:rPr lang="en-US" sz="5700" dirty="0" smtClean="0">
                <a:solidFill>
                  <a:srgbClr val="FFFFFF"/>
                </a:solidFill>
              </a:rPr>
              <a:t>to </a:t>
            </a:r>
            <a:r>
              <a:rPr lang="en-US" sz="5700" dirty="0">
                <a:solidFill>
                  <a:srgbClr val="FFFFFF"/>
                </a:solidFill>
              </a:rPr>
              <a:t>agriculture</a:t>
            </a:r>
          </a:p>
        </p:txBody>
      </p:sp>
    </p:spTree>
    <p:extLst>
      <p:ext uri="{BB962C8B-B14F-4D97-AF65-F5344CB8AC3E}">
        <p14:creationId xmlns:p14="http://schemas.microsoft.com/office/powerpoint/2010/main" val="2865007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Orbit">
  <a:themeElements>
    <a:clrScheme name="Agrarian">
      <a:dk1>
        <a:srgbClr val="00B050"/>
      </a:dk1>
      <a:lt1>
        <a:srgbClr val="FFFFFF"/>
      </a:lt1>
      <a:dk2>
        <a:srgbClr val="000000"/>
      </a:dk2>
      <a:lt2>
        <a:srgbClr val="FFFFFF"/>
      </a:lt2>
      <a:accent1>
        <a:srgbClr val="92D050"/>
      </a:accent1>
      <a:accent2>
        <a:srgbClr val="00B050"/>
      </a:accent2>
      <a:accent3>
        <a:srgbClr val="AAAAAA"/>
      </a:accent3>
      <a:accent4>
        <a:srgbClr val="DADADA"/>
      </a:accent4>
      <a:accent5>
        <a:srgbClr val="ADCAFF"/>
      </a:accent5>
      <a:accent6>
        <a:srgbClr val="5C5C8A"/>
      </a:accent6>
      <a:hlink>
        <a:srgbClr val="FFFFCC"/>
      </a:hlink>
      <a:folHlink>
        <a:srgbClr val="FFCC66"/>
      </a:folHlink>
    </a:clrScheme>
    <a:fontScheme name="Fertigo Delicious">
      <a:majorFont>
        <a:latin typeface="Fertigo Pro"/>
        <a:ea typeface=""/>
        <a:cs typeface=""/>
      </a:majorFont>
      <a:minorFont>
        <a:latin typeface="Deliciou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Orbit 1">
        <a:dk1>
          <a:srgbClr val="010199"/>
        </a:dk1>
        <a:lt1>
          <a:srgbClr val="FFFFFF"/>
        </a:lt1>
        <a:dk2>
          <a:srgbClr val="000000"/>
        </a:dk2>
        <a:lt2>
          <a:srgbClr val="B2B2B2"/>
        </a:lt2>
        <a:accent1>
          <a:srgbClr val="3399FF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2">
        <a:dk1>
          <a:srgbClr val="008000"/>
        </a:dk1>
        <a:lt1>
          <a:srgbClr val="FFFFFF"/>
        </a:lt1>
        <a:dk2>
          <a:srgbClr val="003300"/>
        </a:dk2>
        <a:lt2>
          <a:srgbClr val="C0C0C0"/>
        </a:lt2>
        <a:accent1>
          <a:srgbClr val="99CC00"/>
        </a:accent1>
        <a:accent2>
          <a:srgbClr val="527C3A"/>
        </a:accent2>
        <a:accent3>
          <a:srgbClr val="AAADAA"/>
        </a:accent3>
        <a:accent4>
          <a:srgbClr val="DADADA"/>
        </a:accent4>
        <a:accent5>
          <a:srgbClr val="CAE2AA"/>
        </a:accent5>
        <a:accent6>
          <a:srgbClr val="497034"/>
        </a:accent6>
        <a:hlink>
          <a:srgbClr val="33CC33"/>
        </a:hlink>
        <a:folHlink>
          <a:srgbClr val="C1FF8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3">
        <a:dk1>
          <a:srgbClr val="000066"/>
        </a:dk1>
        <a:lt1>
          <a:srgbClr val="FFFFFF"/>
        </a:lt1>
        <a:dk2>
          <a:srgbClr val="000099"/>
        </a:dk2>
        <a:lt2>
          <a:srgbClr val="9FBFFF"/>
        </a:lt2>
        <a:accent1>
          <a:srgbClr val="0099CC"/>
        </a:accent1>
        <a:accent2>
          <a:srgbClr val="00CC66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00B95C"/>
        </a:accent6>
        <a:hlink>
          <a:srgbClr val="00FFFF"/>
        </a:hlink>
        <a:folHlink>
          <a:srgbClr val="CDE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4">
        <a:dk1>
          <a:srgbClr val="00ACA8"/>
        </a:dk1>
        <a:lt1>
          <a:srgbClr val="FFFFFF"/>
        </a:lt1>
        <a:dk2>
          <a:srgbClr val="006666"/>
        </a:dk2>
        <a:lt2>
          <a:srgbClr val="FFFF99"/>
        </a:lt2>
        <a:accent1>
          <a:srgbClr val="0099CC"/>
        </a:accent1>
        <a:accent2>
          <a:srgbClr val="6D6FC7"/>
        </a:accent2>
        <a:accent3>
          <a:srgbClr val="AAB8B8"/>
        </a:accent3>
        <a:accent4>
          <a:srgbClr val="DADADA"/>
        </a:accent4>
        <a:accent5>
          <a:srgbClr val="AACAE2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5">
        <a:dk1>
          <a:srgbClr val="BA0023"/>
        </a:dk1>
        <a:lt1>
          <a:srgbClr val="FFFFFF"/>
        </a:lt1>
        <a:dk2>
          <a:srgbClr val="800000"/>
        </a:dk2>
        <a:lt2>
          <a:srgbClr val="FFFF99"/>
        </a:lt2>
        <a:accent1>
          <a:srgbClr val="FF6600"/>
        </a:accent1>
        <a:accent2>
          <a:srgbClr val="C5543D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B24B36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6">
        <a:dk1>
          <a:srgbClr val="6D776E"/>
        </a:dk1>
        <a:lt1>
          <a:srgbClr val="FFFFFF"/>
        </a:lt1>
        <a:dk2>
          <a:srgbClr val="575863"/>
        </a:dk2>
        <a:lt2>
          <a:srgbClr val="DDDDDD"/>
        </a:lt2>
        <a:accent1>
          <a:srgbClr val="0099CC"/>
        </a:accent1>
        <a:accent2>
          <a:srgbClr val="939EA9"/>
        </a:accent2>
        <a:accent3>
          <a:srgbClr val="B4B4B7"/>
        </a:accent3>
        <a:accent4>
          <a:srgbClr val="DADADA"/>
        </a:accent4>
        <a:accent5>
          <a:srgbClr val="AACAE2"/>
        </a:accent5>
        <a:accent6>
          <a:srgbClr val="858F99"/>
        </a:accent6>
        <a:hlink>
          <a:srgbClr val="FFCC00"/>
        </a:hlink>
        <a:folHlink>
          <a:srgbClr val="BD894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7">
        <a:dk1>
          <a:srgbClr val="A28A84"/>
        </a:dk1>
        <a:lt1>
          <a:srgbClr val="FFFFFF"/>
        </a:lt1>
        <a:dk2>
          <a:srgbClr val="765E58"/>
        </a:dk2>
        <a:lt2>
          <a:srgbClr val="DDDDDD"/>
        </a:lt2>
        <a:accent1>
          <a:srgbClr val="CC6600"/>
        </a:accent1>
        <a:accent2>
          <a:srgbClr val="CC9900"/>
        </a:accent2>
        <a:accent3>
          <a:srgbClr val="BDB6B4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FFCC00"/>
        </a:hlink>
        <a:folHlink>
          <a:srgbClr val="FFFF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8">
        <a:dk1>
          <a:srgbClr val="000000"/>
        </a:dk1>
        <a:lt1>
          <a:srgbClr val="C5D9ED"/>
        </a:lt1>
        <a:dk2>
          <a:srgbClr val="000000"/>
        </a:dk2>
        <a:lt2>
          <a:srgbClr val="FFFFFF"/>
        </a:lt2>
        <a:accent1>
          <a:srgbClr val="F3F6FF"/>
        </a:accent1>
        <a:accent2>
          <a:srgbClr val="33CCCC"/>
        </a:accent2>
        <a:accent3>
          <a:srgbClr val="DFE9F4"/>
        </a:accent3>
        <a:accent4>
          <a:srgbClr val="000000"/>
        </a:accent4>
        <a:accent5>
          <a:srgbClr val="F8FAFF"/>
        </a:accent5>
        <a:accent6>
          <a:srgbClr val="2DB9B9"/>
        </a:accent6>
        <a:hlink>
          <a:srgbClr val="0000FF"/>
        </a:hlink>
        <a:folHlink>
          <a:srgbClr val="00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bit 9">
        <a:dk1>
          <a:srgbClr val="FFFFFF"/>
        </a:dk1>
        <a:lt1>
          <a:srgbClr val="FFFFFF"/>
        </a:lt1>
        <a:dk2>
          <a:srgbClr val="AAAAC6"/>
        </a:dk2>
        <a:lt2>
          <a:srgbClr val="FFFFCC"/>
        </a:lt2>
        <a:accent1>
          <a:srgbClr val="66667E"/>
        </a:accent1>
        <a:accent2>
          <a:srgbClr val="629157"/>
        </a:accent2>
        <a:accent3>
          <a:srgbClr val="D2D2DF"/>
        </a:accent3>
        <a:accent4>
          <a:srgbClr val="DADADA"/>
        </a:accent4>
        <a:accent5>
          <a:srgbClr val="B8B8C0"/>
        </a:accent5>
        <a:accent6>
          <a:srgbClr val="58834E"/>
        </a:accent6>
        <a:hlink>
          <a:srgbClr val="6600CC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Office Theme">
  <a:themeElements>
    <a:clrScheme name="Custom 17">
      <a:dk1>
        <a:srgbClr val="072F54"/>
      </a:dk1>
      <a:lt1>
        <a:sysClr val="window" lastClr="FFFFFF"/>
      </a:lt1>
      <a:dk2>
        <a:srgbClr val="072F54"/>
      </a:dk2>
      <a:lt2>
        <a:srgbClr val="FFFFFF"/>
      </a:lt2>
      <a:accent1>
        <a:srgbClr val="FFFFFF"/>
      </a:accent1>
      <a:accent2>
        <a:srgbClr val="FDDF8B"/>
      </a:accent2>
      <a:accent3>
        <a:srgbClr val="FDDF8B"/>
      </a:accent3>
      <a:accent4>
        <a:srgbClr val="9ECCF6"/>
      </a:accent4>
      <a:accent5>
        <a:srgbClr val="FDDF8B"/>
      </a:accent5>
      <a:accent6>
        <a:srgbClr val="FDDF8B"/>
      </a:accent6>
      <a:hlink>
        <a:srgbClr val="FDDF8B"/>
      </a:hlink>
      <a:folHlink>
        <a:srgbClr val="FFFF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1039</TotalTime>
  <Words>519</Words>
  <Application>Microsoft Office PowerPoint</Application>
  <PresentationFormat>On-screen Show (4:3)</PresentationFormat>
  <Paragraphs>157</Paragraphs>
  <Slides>34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34</vt:i4>
      </vt:variant>
    </vt:vector>
  </HeadingPairs>
  <TitlesOfParts>
    <vt:vector size="41" baseType="lpstr">
      <vt:lpstr>Arial</vt:lpstr>
      <vt:lpstr>Fertigo Pro</vt:lpstr>
      <vt:lpstr>Delicious</vt:lpstr>
      <vt:lpstr>Calibri</vt:lpstr>
      <vt:lpstr>Wingdings</vt:lpstr>
      <vt:lpstr>Orbit</vt:lpstr>
      <vt:lpstr>1_Office Theme</vt:lpstr>
      <vt:lpstr>The [British]  Agricultural  Revolution</vt:lpstr>
      <vt:lpstr>Innovation</vt:lpstr>
      <vt:lpstr>All SET</vt:lpstr>
      <vt:lpstr>Agricultural Innovation</vt:lpstr>
      <vt:lpstr>PowerPoint Presentation</vt:lpstr>
      <vt:lpstr>PowerPoint Presentation</vt:lpstr>
      <vt:lpstr>PowerPoint Presentation</vt:lpstr>
      <vt:lpstr>There’s GOT to be a better way...</vt:lpstr>
      <vt:lpstr>Selective  Breeding</vt:lpstr>
      <vt:lpstr>Science</vt:lpstr>
      <vt:lpstr>Belgian Blue</vt:lpstr>
      <vt:lpstr>Much Better</vt:lpstr>
      <vt:lpstr>Agricultural Innovation</vt:lpstr>
      <vt:lpstr>Traditional Agriculture</vt:lpstr>
      <vt:lpstr>It’s Break Time!</vt:lpstr>
      <vt:lpstr>The Common Pasture</vt:lpstr>
      <vt:lpstr>Enclosure Movement</vt:lpstr>
      <vt:lpstr>Enclosure Movement</vt:lpstr>
      <vt:lpstr>English Poor Laws</vt:lpstr>
      <vt:lpstr>PowerPoint Presentation</vt:lpstr>
      <vt:lpstr>Agricultural Innovation</vt:lpstr>
      <vt:lpstr>Hello, Innovation!</vt:lpstr>
      <vt:lpstr>The Sower</vt:lpstr>
      <vt:lpstr>Jethro Tull’s  Seed Drill</vt:lpstr>
      <vt:lpstr>Agricultural Inventions</vt:lpstr>
      <vt:lpstr>PowerPoint Presentation</vt:lpstr>
      <vt:lpstr>Threshing Wheat</vt:lpstr>
      <vt:lpstr>Portable Threshing Machine</vt:lpstr>
      <vt:lpstr>PowerPoint Presentation</vt:lpstr>
      <vt:lpstr>PowerPoint Presentation</vt:lpstr>
      <vt:lpstr>PowerPoint Presentation</vt:lpstr>
      <vt:lpstr>POPULATION  EXPLOSION</vt:lpstr>
      <vt:lpstr>All SET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 Agricultural  Revolution</dc:title>
  <dc:creator>Tom Richey</dc:creator>
  <cp:lastModifiedBy>Tom Richey</cp:lastModifiedBy>
  <cp:revision>63</cp:revision>
  <dcterms:created xsi:type="dcterms:W3CDTF">2012-12-31T04:10:52Z</dcterms:created>
  <dcterms:modified xsi:type="dcterms:W3CDTF">2014-04-09T19:38:57Z</dcterms:modified>
</cp:coreProperties>
</file>