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sldIdLst>
    <p:sldId id="277" r:id="rId3"/>
    <p:sldId id="276" r:id="rId4"/>
    <p:sldId id="325" r:id="rId5"/>
    <p:sldId id="326" r:id="rId6"/>
    <p:sldId id="280" r:id="rId7"/>
    <p:sldId id="281" r:id="rId8"/>
    <p:sldId id="282" r:id="rId9"/>
    <p:sldId id="268" r:id="rId10"/>
    <p:sldId id="257" r:id="rId11"/>
    <p:sldId id="283" r:id="rId12"/>
    <p:sldId id="289" r:id="rId13"/>
    <p:sldId id="290" r:id="rId14"/>
    <p:sldId id="301" r:id="rId15"/>
    <p:sldId id="292" r:id="rId16"/>
    <p:sldId id="293" r:id="rId17"/>
    <p:sldId id="294" r:id="rId18"/>
    <p:sldId id="295" r:id="rId19"/>
    <p:sldId id="296" r:id="rId20"/>
    <p:sldId id="259" r:id="rId21"/>
    <p:sldId id="297" r:id="rId22"/>
    <p:sldId id="299" r:id="rId23"/>
    <p:sldId id="300" r:id="rId24"/>
    <p:sldId id="291" r:id="rId25"/>
    <p:sldId id="302" r:id="rId26"/>
    <p:sldId id="303" r:id="rId27"/>
    <p:sldId id="262" r:id="rId28"/>
    <p:sldId id="272" r:id="rId29"/>
    <p:sldId id="304" r:id="rId30"/>
    <p:sldId id="305" r:id="rId31"/>
    <p:sldId id="309" r:id="rId32"/>
    <p:sldId id="263" r:id="rId33"/>
    <p:sldId id="312" r:id="rId34"/>
    <p:sldId id="307" r:id="rId35"/>
    <p:sldId id="308" r:id="rId36"/>
    <p:sldId id="315" r:id="rId37"/>
    <p:sldId id="306" r:id="rId38"/>
    <p:sldId id="314" r:id="rId39"/>
    <p:sldId id="313" r:id="rId40"/>
    <p:sldId id="310" r:id="rId41"/>
    <p:sldId id="311" r:id="rId42"/>
    <p:sldId id="316" r:id="rId43"/>
    <p:sldId id="318" r:id="rId44"/>
    <p:sldId id="317" r:id="rId45"/>
    <p:sldId id="319" r:id="rId46"/>
    <p:sldId id="320" r:id="rId47"/>
    <p:sldId id="322" r:id="rId48"/>
    <p:sldId id="321" r:id="rId49"/>
    <p:sldId id="323" r:id="rId50"/>
    <p:sldId id="286" r:id="rId51"/>
    <p:sldId id="287" r:id="rId52"/>
    <p:sldId id="288" r:id="rId53"/>
    <p:sldId id="284" r:id="rId54"/>
    <p:sldId id="324" r:id="rId55"/>
    <p:sldId id="275" r:id="rId56"/>
  </p:sldIdLst>
  <p:sldSz cx="9144000" cy="6858000" type="screen4x3"/>
  <p:notesSz cx="6858000" cy="9144000"/>
  <p:embeddedFontLst>
    <p:embeddedFont>
      <p:font typeface="Roman SD" panose="02000400000000000000" pitchFamily="2" charset="0"/>
      <p:regular r:id="rId57"/>
    </p:embeddedFont>
    <p:embeddedFont>
      <p:font typeface="Century Schoolbook" panose="02040604050505020304" pitchFamily="18" charset="0"/>
      <p:regular r:id="rId58"/>
      <p:bold r:id="rId59"/>
      <p:italic r:id="rId60"/>
      <p:boldItalic r:id="rId61"/>
    </p:embeddedFont>
    <p:embeddedFont>
      <p:font typeface="Calibri" panose="020F0502020204030204" pitchFamily="34"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130D"/>
    <a:srgbClr val="EDC5C5"/>
    <a:srgbClr val="E09C9C"/>
    <a:srgbClr val="DCE8F0"/>
    <a:srgbClr val="2D2C2B"/>
    <a:srgbClr val="252423"/>
    <a:srgbClr val="4D4B49"/>
    <a:srgbClr val="221408"/>
    <a:srgbClr val="28190A"/>
    <a:srgbClr val="180F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12" autoAdjust="0"/>
    <p:restoredTop sz="94675" autoAdjust="0"/>
  </p:normalViewPr>
  <p:slideViewPr>
    <p:cSldViewPr snapToGrid="0">
      <p:cViewPr>
        <p:scale>
          <a:sx n="60" d="100"/>
          <a:sy n="60" d="100"/>
        </p:scale>
        <p:origin x="1446" y="21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7.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8.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E1F3A4-F78A-4768-9800-DB1BF70E0258}" type="datetimeFigureOut">
              <a:rPr lang="en-US" smtClean="0">
                <a:solidFill>
                  <a:prstClr val="black">
                    <a:tint val="75000"/>
                  </a:prstClr>
                </a:solidFill>
              </a:rPr>
              <a:pPr/>
              <a:t>10/31/2014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6C3AF8-0690-4C56-B1ED-F4022B162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592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E1F3A4-F78A-4768-9800-DB1BF70E0258}" type="datetimeFigureOut">
              <a:rPr lang="en-US" smtClean="0">
                <a:solidFill>
                  <a:prstClr val="black">
                    <a:tint val="75000"/>
                  </a:prstClr>
                </a:solidFill>
              </a:rPr>
              <a:pPr/>
              <a:t>10/31/2014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6C3AF8-0690-4C56-B1ED-F4022B162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26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E1F3A4-F78A-4768-9800-DB1BF70E0258}" type="datetimeFigureOut">
              <a:rPr lang="en-US" smtClean="0">
                <a:solidFill>
                  <a:prstClr val="black">
                    <a:tint val="75000"/>
                  </a:prstClr>
                </a:solidFill>
              </a:rPr>
              <a:pPr/>
              <a:t>10/31/2014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6C3AF8-0690-4C56-B1ED-F4022B162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594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10/31/2014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842623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10/31/2014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542636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10/31/2014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95639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10/31/2014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419136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10/31/2014</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486127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10/31/2014</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673866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10/31/2014</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664816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10/31/2014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404126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E1F3A4-F78A-4768-9800-DB1BF70E0258}" type="datetimeFigureOut">
              <a:rPr lang="en-US" smtClean="0">
                <a:solidFill>
                  <a:prstClr val="black">
                    <a:tint val="75000"/>
                  </a:prstClr>
                </a:solidFill>
              </a:rPr>
              <a:pPr/>
              <a:t>10/31/2014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6C3AF8-0690-4C56-B1ED-F4022B162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6176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10/31/2014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946914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10/31/2014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905905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10/31/2014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838070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1F3A4-F78A-4768-9800-DB1BF70E0258}" type="datetimeFigureOut">
              <a:rPr lang="en-US" smtClean="0">
                <a:solidFill>
                  <a:prstClr val="black">
                    <a:tint val="75000"/>
                  </a:prstClr>
                </a:solidFill>
              </a:rPr>
              <a:pPr/>
              <a:t>10/31/2014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6C3AF8-0690-4C56-B1ED-F4022B162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1300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E1F3A4-F78A-4768-9800-DB1BF70E0258}" type="datetimeFigureOut">
              <a:rPr lang="en-US" smtClean="0">
                <a:solidFill>
                  <a:prstClr val="black">
                    <a:tint val="75000"/>
                  </a:prstClr>
                </a:solidFill>
              </a:rPr>
              <a:pPr/>
              <a:t>10/31/2014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6C3AF8-0690-4C56-B1ED-F4022B162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6485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E1F3A4-F78A-4768-9800-DB1BF70E0258}" type="datetimeFigureOut">
              <a:rPr lang="en-US" smtClean="0">
                <a:solidFill>
                  <a:prstClr val="black">
                    <a:tint val="75000"/>
                  </a:prstClr>
                </a:solidFill>
              </a:rPr>
              <a:pPr/>
              <a:t>10/31/2014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6C3AF8-0690-4C56-B1ED-F4022B162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013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E1F3A4-F78A-4768-9800-DB1BF70E0258}" type="datetimeFigureOut">
              <a:rPr lang="en-US" smtClean="0">
                <a:solidFill>
                  <a:prstClr val="black">
                    <a:tint val="75000"/>
                  </a:prstClr>
                </a:solidFill>
              </a:rPr>
              <a:pPr/>
              <a:t>10/31/2014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6C3AF8-0690-4C56-B1ED-F4022B162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751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E1F3A4-F78A-4768-9800-DB1BF70E0258}" type="datetimeFigureOut">
              <a:rPr lang="en-US" smtClean="0">
                <a:solidFill>
                  <a:prstClr val="black">
                    <a:tint val="75000"/>
                  </a:prstClr>
                </a:solidFill>
              </a:rPr>
              <a:pPr/>
              <a:t>10/31/2014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6C3AF8-0690-4C56-B1ED-F4022B162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801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E1F3A4-F78A-4768-9800-DB1BF70E0258}" type="datetimeFigureOut">
              <a:rPr lang="en-US" smtClean="0">
                <a:solidFill>
                  <a:prstClr val="black">
                    <a:tint val="75000"/>
                  </a:prstClr>
                </a:solidFill>
              </a:rPr>
              <a:pPr/>
              <a:t>10/31/2014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6C3AF8-0690-4C56-B1ED-F4022B162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631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E1F3A4-F78A-4768-9800-DB1BF70E0258}" type="datetimeFigureOut">
              <a:rPr lang="en-US" smtClean="0">
                <a:solidFill>
                  <a:prstClr val="black">
                    <a:tint val="75000"/>
                  </a:prstClr>
                </a:solidFill>
              </a:rPr>
              <a:pPr/>
              <a:t>10/31/2014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6C3AF8-0690-4C56-B1ED-F4022B162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6715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E1F3A4-F78A-4768-9800-DB1BF70E0258}" type="datetimeFigureOut">
              <a:rPr lang="en-US" smtClean="0">
                <a:solidFill>
                  <a:prstClr val="black">
                    <a:tint val="75000"/>
                  </a:prstClr>
                </a:solidFill>
              </a:rPr>
              <a:pPr/>
              <a:t>10/31/2014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C3AF8-0690-4C56-B1ED-F4022B162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000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10/31/2014</a:t>
            </a:fld>
            <a:endParaRPr lang="en-US">
              <a:solidFill>
                <a:srgbClr val="072F54">
                  <a:tint val="75000"/>
                </a:srgb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568926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commons.wikimedia.org/wiki/User:Tataryn77"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de.wikipedia.org/wiki/Benutzer:Dantla"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geobuchhandlung.eshop.t-online.de/England-Hadrians-Wall-Path"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hyperlink" Target="http://www.cngcoins.com/Coin.aspx?CoinID=106925"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hyperlink" Target="http://en.wikipedia.org/wiki/User:Andrew_c"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hyperlink" Target="http://commons.wikimedia.org/wiki/User:Jastrow" TargetMode="External"/><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5.xml"/><Relationship Id="rId1" Type="http://schemas.openxmlformats.org/officeDocument/2006/relationships/themeOverride" Target="../theme/themeOverride9.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5.xml"/><Relationship Id="rId1" Type="http://schemas.openxmlformats.org/officeDocument/2006/relationships/themeOverride" Target="../theme/themeOverride10.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5.xml"/><Relationship Id="rId1" Type="http://schemas.openxmlformats.org/officeDocument/2006/relationships/themeOverride" Target="../theme/themeOverride11.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6.jpeg"/><Relationship Id="rId1" Type="http://schemas.openxmlformats.org/officeDocument/2006/relationships/slideLayout" Target="../slideLayouts/slideLayout5.xml"/><Relationship Id="rId4" Type="http://schemas.openxmlformats.org/officeDocument/2006/relationships/hyperlink" Target="https://www.flickr.com/photos/gtzecosa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6.jpeg"/><Relationship Id="rId1" Type="http://schemas.openxmlformats.org/officeDocument/2006/relationships/slideLayout" Target="../slideLayouts/slideLayout5.xml"/><Relationship Id="rId4" Type="http://schemas.openxmlformats.org/officeDocument/2006/relationships/hyperlink" Target="https://www.flickr.com/photos/gtzecosan/"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5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www.tomrichey.net/" TargetMode="External"/><Relationship Id="rId7" Type="http://schemas.openxmlformats.org/officeDocument/2006/relationships/hyperlink" Target="http://twitter.com/tomrichey" TargetMode="External"/><Relationship Id="rId12"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hyperlink" Target="https://www.facebook.com/pages/Tom-Richey/14074617563" TargetMode="External"/><Relationship Id="rId10" Type="http://schemas.openxmlformats.org/officeDocument/2006/relationships/image" Target="../media/image46.png"/><Relationship Id="rId4" Type="http://schemas.openxmlformats.org/officeDocument/2006/relationships/image" Target="../media/image2.png"/><Relationship Id="rId9" Type="http://schemas.openxmlformats.org/officeDocument/2006/relationships/hyperlink" Target="http://www.youtube.com/tomforamerica"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commons.wikimedia.org/wiki/User:Tataryn77"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commons.wikimedia.org/wiki/User:Tataryn77"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94144"/>
            </a:gs>
            <a:gs pos="100000">
              <a:schemeClr val="accent5"/>
            </a:gs>
          </a:gsLst>
          <a:lin ang="10800000" scaled="1"/>
          <a:tileRect/>
        </a:gradFill>
        <a:effectLst/>
      </p:bgPr>
    </p:bg>
    <p:spTree>
      <p:nvGrpSpPr>
        <p:cNvPr id="1" name=""/>
        <p:cNvGrpSpPr/>
        <p:nvPr/>
      </p:nvGrpSpPr>
      <p:grpSpPr>
        <a:xfrm>
          <a:off x="0" y="0"/>
          <a:ext cx="0" cy="0"/>
          <a:chOff x="0" y="0"/>
          <a:chExt cx="0" cy="0"/>
        </a:xfrm>
      </p:grpSpPr>
      <p:pic>
        <p:nvPicPr>
          <p:cNvPr id="1026" name="Picture 2" descr="http://upload.wikimedia.org/wikipedia/commons/thumb/b/b2/Traianus_Glyptothek_Munich_72.jpg/800px-Traianus_Glyptothek_Munich_7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94" b="99520" l="2000" r="94500">
                        <a14:foregroundMark x1="64375" y1="82054" x2="62375" y2="88868"/>
                        <a14:foregroundMark x1="54125" y1="30230" x2="49375" y2="40691"/>
                        <a14:foregroundMark x1="26500" y1="30518" x2="23875" y2="24568"/>
                        <a14:foregroundMark x1="26875" y1="32342" x2="25625" y2="29463"/>
                        <a14:foregroundMark x1="63875" y1="21401" x2="65125" y2="34837"/>
                        <a14:foregroundMark x1="64250" y1="17946" x2="67500" y2="23992"/>
                        <a14:foregroundMark x1="67875" y1="24856" x2="67875" y2="24856"/>
                        <a14:foregroundMark x1="61875" y1="52975" x2="56000" y2="45489"/>
                        <a14:foregroundMark x1="76500" y1="92418" x2="84250" y2="81574"/>
                        <a14:foregroundMark x1="87875" y1="65835" x2="86625" y2="72937"/>
                        <a14:foregroundMark x1="73875" y1="91075" x2="74000" y2="90403"/>
                        <a14:foregroundMark x1="90625" y1="66315" x2="90625" y2="66315"/>
                        <a14:foregroundMark x1="60500" y1="96449" x2="67375" y2="95681"/>
                        <a14:foregroundMark x1="67875" y1="95873" x2="72125" y2="94146"/>
                        <a14:foregroundMark x1="61250" y1="98081" x2="35625" y2="98177"/>
                        <a14:foregroundMark x1="66250" y1="26679" x2="66250" y2="26679"/>
                      </a14:backgroundRemoval>
                    </a14:imgEffect>
                  </a14:imgLayer>
                </a14:imgProps>
              </a:ext>
              <a:ext uri="{28A0092B-C50C-407E-A947-70E740481C1C}">
                <a14:useLocalDpi xmlns:a14="http://schemas.microsoft.com/office/drawing/2010/main" val="0"/>
              </a:ext>
            </a:extLst>
          </a:blip>
          <a:srcRect b="3240"/>
          <a:stretch/>
        </p:blipFill>
        <p:spPr bwMode="auto">
          <a:xfrm>
            <a:off x="26677" y="72658"/>
            <a:ext cx="5055698" cy="6371686"/>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666309" y="269294"/>
            <a:ext cx="5486400" cy="3431827"/>
          </a:xfrm>
        </p:spPr>
        <p:txBody>
          <a:bodyPr>
            <a:noAutofit/>
          </a:bodyPr>
          <a:lstStyle/>
          <a:p>
            <a:pPr>
              <a:lnSpc>
                <a:spcPct val="90000"/>
              </a:lnSpc>
            </a:pPr>
            <a:r>
              <a:rPr lang="en-US" sz="6600" b="1" dirty="0" smtClean="0">
                <a:solidFill>
                  <a:srgbClr val="F2F5FC"/>
                </a:solidFill>
                <a:effectLst>
                  <a:outerShdw blurRad="38100" dist="38100" dir="2700000" algn="tl">
                    <a:srgbClr val="000000">
                      <a:alpha val="43137"/>
                    </a:srgbClr>
                  </a:outerShdw>
                </a:effectLst>
              </a:rPr>
              <a:t>The Five </a:t>
            </a:r>
            <a:r>
              <a:rPr lang="en-US" sz="8800" b="1" dirty="0" smtClean="0">
                <a:solidFill>
                  <a:srgbClr val="F2F5FC"/>
                </a:solidFill>
                <a:effectLst>
                  <a:outerShdw blurRad="38100" dist="38100" dir="2700000" algn="tl">
                    <a:srgbClr val="000000">
                      <a:alpha val="43137"/>
                    </a:srgbClr>
                  </a:outerShdw>
                </a:effectLst>
              </a:rPr>
              <a:t>good </a:t>
            </a:r>
            <a:r>
              <a:rPr lang="en-US" sz="5400" b="1" dirty="0" smtClean="0">
                <a:solidFill>
                  <a:srgbClr val="F2F5FC"/>
                </a:solidFill>
                <a:effectLst>
                  <a:outerShdw blurRad="38100" dist="38100" dir="2700000" algn="tl">
                    <a:srgbClr val="000000">
                      <a:alpha val="43137"/>
                    </a:srgbClr>
                  </a:outerShdw>
                </a:effectLst>
              </a:rPr>
              <a:t>Emperors</a:t>
            </a:r>
            <a:endParaRPr lang="en-US" sz="6000" b="1" dirty="0">
              <a:solidFill>
                <a:srgbClr val="F2F5FC"/>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4850674" y="4425950"/>
            <a:ext cx="3439886" cy="1573858"/>
          </a:xfrm>
          <a:prstGeom prst="rect">
            <a:avLst/>
          </a:prstGeom>
        </p:spPr>
      </p:pic>
    </p:spTree>
    <p:extLst>
      <p:ext uri="{BB962C8B-B14F-4D97-AF65-F5344CB8AC3E}">
        <p14:creationId xmlns:p14="http://schemas.microsoft.com/office/powerpoint/2010/main" val="40436620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40000"/>
                <a:lumOff val="60000"/>
              </a:schemeClr>
            </a:gs>
            <a:gs pos="100000">
              <a:schemeClr val="accent6">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43000"/>
          </a:xfrm>
        </p:spPr>
        <p:txBody>
          <a:bodyPr>
            <a:normAutofit/>
          </a:bodyPr>
          <a:lstStyle/>
          <a:p>
            <a:r>
              <a:rPr lang="en-US" sz="5100" dirty="0" smtClean="0">
                <a:latin typeface="Roman SD" panose="02000400000000000000" pitchFamily="2" charset="0"/>
              </a:rPr>
              <a:t>Five Good Emperors</a:t>
            </a:r>
            <a:endParaRPr lang="en-US" sz="5100" dirty="0">
              <a:latin typeface="Roman SD" panose="02000400000000000000" pitchFamily="2"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90602586"/>
              </p:ext>
            </p:extLst>
          </p:nvPr>
        </p:nvGraphicFramePr>
        <p:xfrm>
          <a:off x="4358637" y="1127810"/>
          <a:ext cx="4546371" cy="5283040"/>
        </p:xfrm>
        <a:graphic>
          <a:graphicData uri="http://schemas.openxmlformats.org/drawingml/2006/table">
            <a:tbl>
              <a:tblPr/>
              <a:tblGrid>
                <a:gridCol w="2834640"/>
                <a:gridCol w="1711731"/>
              </a:tblGrid>
              <a:tr h="1056608">
                <a:tc>
                  <a:txBody>
                    <a:bodyPr/>
                    <a:lstStyle/>
                    <a:p>
                      <a:pPr marL="0" marR="0">
                        <a:spcBef>
                          <a:spcPts val="0"/>
                        </a:spcBef>
                        <a:spcAft>
                          <a:spcPts val="0"/>
                        </a:spcAft>
                      </a:pPr>
                      <a:r>
                        <a:rPr lang="en-US" sz="4000" b="0" dirty="0" err="1" smtClean="0">
                          <a:solidFill>
                            <a:schemeClr val="tx1"/>
                          </a:solidFill>
                          <a:latin typeface="+mj-lt"/>
                          <a:ea typeface="Times New Roman"/>
                          <a:cs typeface="Times New Roman"/>
                        </a:rPr>
                        <a:t>Nerva</a:t>
                      </a:r>
                      <a:endParaRPr lang="en-US" sz="4000" b="0" dirty="0">
                        <a:solidFill>
                          <a:schemeClr val="tx1"/>
                        </a:solidFill>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800" b="1" i="1" dirty="0">
                          <a:solidFill>
                            <a:schemeClr val="tx1"/>
                          </a:solidFill>
                          <a:effectLst/>
                          <a:latin typeface="+mn-lt"/>
                          <a:ea typeface="Times New Roman"/>
                          <a:cs typeface="Times New Roman"/>
                        </a:rPr>
                        <a:t>96-98</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056608">
                <a:tc>
                  <a:txBody>
                    <a:bodyPr/>
                    <a:lstStyle/>
                    <a:p>
                      <a:pPr marL="0" marR="0">
                        <a:spcBef>
                          <a:spcPts val="0"/>
                        </a:spcBef>
                        <a:spcAft>
                          <a:spcPts val="0"/>
                        </a:spcAft>
                      </a:pPr>
                      <a:r>
                        <a:rPr lang="en-US" sz="4000" b="0" kern="1200" dirty="0" smtClean="0">
                          <a:solidFill>
                            <a:schemeClr val="accent1"/>
                          </a:solidFill>
                          <a:latin typeface="+mj-lt"/>
                          <a:ea typeface="Times New Roman"/>
                          <a:cs typeface="Times New Roman"/>
                        </a:rPr>
                        <a:t>Trajan</a:t>
                      </a:r>
                      <a:endParaRPr lang="en-US" sz="4000" b="0" kern="1200" dirty="0">
                        <a:solidFill>
                          <a:schemeClr val="accent1"/>
                        </a:solidFill>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r">
                        <a:spcBef>
                          <a:spcPts val="0"/>
                        </a:spcBef>
                        <a:spcAft>
                          <a:spcPts val="0"/>
                        </a:spcAft>
                      </a:pPr>
                      <a:r>
                        <a:rPr lang="en-US" sz="2800" b="1" i="1" dirty="0">
                          <a:solidFill>
                            <a:schemeClr val="accent1"/>
                          </a:solidFill>
                          <a:effectLst>
                            <a:outerShdw blurRad="38100" dist="38100" dir="2700000" algn="tl">
                              <a:srgbClr val="000000">
                                <a:alpha val="43137"/>
                              </a:srgbClr>
                            </a:outerShdw>
                          </a:effectLst>
                          <a:latin typeface="+mn-lt"/>
                          <a:ea typeface="Times New Roman"/>
                          <a:cs typeface="Times New Roman"/>
                        </a:rPr>
                        <a:t>98-117</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r>
              <a:tr h="1056608">
                <a:tc>
                  <a:txBody>
                    <a:bodyPr/>
                    <a:lstStyle/>
                    <a:p>
                      <a:pPr marL="0" marR="0">
                        <a:spcBef>
                          <a:spcPts val="0"/>
                        </a:spcBef>
                        <a:spcAft>
                          <a:spcPts val="0"/>
                        </a:spcAft>
                      </a:pPr>
                      <a:r>
                        <a:rPr lang="en-US" sz="4000" b="0" kern="1200" dirty="0" smtClean="0">
                          <a:solidFill>
                            <a:schemeClr val="tx1"/>
                          </a:solidFill>
                          <a:latin typeface="+mj-lt"/>
                          <a:ea typeface="Times New Roman"/>
                          <a:cs typeface="Times New Roman"/>
                        </a:rPr>
                        <a:t>Hadrian</a:t>
                      </a:r>
                      <a:endParaRPr lang="en-US" sz="4000" b="0" kern="1200" dirty="0">
                        <a:solidFill>
                          <a:schemeClr val="tx1"/>
                        </a:solidFill>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800" b="1" i="1" dirty="0">
                          <a:latin typeface="+mn-lt"/>
                          <a:ea typeface="Times New Roman"/>
                          <a:cs typeface="Times New Roman"/>
                        </a:rPr>
                        <a:t>117-138</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56608">
                <a:tc>
                  <a:txBody>
                    <a:bodyPr/>
                    <a:lstStyle/>
                    <a:p>
                      <a:pPr marL="0" marR="0">
                        <a:spcBef>
                          <a:spcPts val="0"/>
                        </a:spcBef>
                        <a:spcAft>
                          <a:spcPts val="0"/>
                        </a:spcAft>
                      </a:pPr>
                      <a:r>
                        <a:rPr lang="en-US" sz="2800" b="1" dirty="0" err="1" smtClean="0">
                          <a:latin typeface="+mj-lt"/>
                          <a:ea typeface="Times New Roman"/>
                          <a:cs typeface="Times New Roman"/>
                        </a:rPr>
                        <a:t>Antoninus</a:t>
                      </a:r>
                      <a:r>
                        <a:rPr lang="en-US" sz="2800" b="1" baseline="0" dirty="0" smtClean="0">
                          <a:latin typeface="+mj-lt"/>
                          <a:ea typeface="Times New Roman"/>
                          <a:cs typeface="Times New Roman"/>
                        </a:rPr>
                        <a:t> Pius</a:t>
                      </a:r>
                      <a:endParaRPr lang="en-US" sz="2800" b="1"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800" b="1" i="1" dirty="0">
                          <a:latin typeface="+mn-lt"/>
                          <a:ea typeface="Times New Roman"/>
                          <a:cs typeface="Times New Roman"/>
                        </a:rPr>
                        <a:t>138-161</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56608">
                <a:tc>
                  <a:txBody>
                    <a:bodyPr/>
                    <a:lstStyle/>
                    <a:p>
                      <a:pPr marL="0" marR="0">
                        <a:spcBef>
                          <a:spcPts val="0"/>
                        </a:spcBef>
                        <a:spcAft>
                          <a:spcPts val="0"/>
                        </a:spcAft>
                      </a:pPr>
                      <a:r>
                        <a:rPr lang="en-US" sz="2800" b="1" dirty="0" smtClean="0">
                          <a:latin typeface="+mj-lt"/>
                          <a:ea typeface="Times New Roman"/>
                          <a:cs typeface="Times New Roman"/>
                        </a:rPr>
                        <a:t>Marcus</a:t>
                      </a:r>
                      <a:r>
                        <a:rPr lang="en-US" sz="2800" b="1" baseline="0" dirty="0" smtClean="0">
                          <a:latin typeface="+mj-lt"/>
                          <a:ea typeface="Times New Roman"/>
                          <a:cs typeface="Times New Roman"/>
                        </a:rPr>
                        <a:t> Aurelius</a:t>
                      </a:r>
                      <a:endParaRPr lang="en-US" sz="2800" b="1"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800" b="1" i="1" dirty="0">
                          <a:latin typeface="+mn-lt"/>
                          <a:ea typeface="Times New Roman"/>
                          <a:cs typeface="Times New Roman"/>
                        </a:rPr>
                        <a:t>161-180</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283035" y="4432679"/>
            <a:ext cx="3792583" cy="1815882"/>
          </a:xfrm>
          <a:prstGeom prst="rect">
            <a:avLst/>
          </a:prstGeom>
          <a:noFill/>
        </p:spPr>
        <p:txBody>
          <a:bodyPr wrap="square" rtlCol="0">
            <a:spAutoFit/>
          </a:bodyPr>
          <a:lstStyle/>
          <a:p>
            <a:r>
              <a:rPr lang="en-US" sz="2800" dirty="0">
                <a:solidFill>
                  <a:prstClr val="black"/>
                </a:solidFill>
              </a:rPr>
              <a:t>The “Five Good Emperors” ruled in the last days of the </a:t>
            </a:r>
            <a:r>
              <a:rPr lang="en-US" sz="2800" i="1" dirty="0" err="1">
                <a:solidFill>
                  <a:prstClr val="black"/>
                </a:solidFill>
              </a:rPr>
              <a:t>Pax</a:t>
            </a:r>
            <a:r>
              <a:rPr lang="en-US" sz="2800" i="1" dirty="0">
                <a:solidFill>
                  <a:prstClr val="black"/>
                </a:solidFill>
              </a:rPr>
              <a:t> </a:t>
            </a:r>
            <a:r>
              <a:rPr lang="en-US" sz="2800" i="1" dirty="0" err="1">
                <a:solidFill>
                  <a:prstClr val="black"/>
                </a:solidFill>
              </a:rPr>
              <a:t>Romana</a:t>
            </a:r>
            <a:r>
              <a:rPr lang="en-US" sz="2800" dirty="0">
                <a:solidFill>
                  <a:prstClr val="black"/>
                </a:solidFill>
              </a:rPr>
              <a:t>.</a:t>
            </a:r>
          </a:p>
        </p:txBody>
      </p:sp>
      <p:pic>
        <p:nvPicPr>
          <p:cNvPr id="2" name="Picture 2" descr="http://upload.wikimedia.org/wikipedia/commons/thumb/9/98/Roman_SPQR_banner.svg/757px-Roman_SPQR_banner.svg.png"/>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52845" y="1568868"/>
            <a:ext cx="3317965" cy="26298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263227" y="6501345"/>
            <a:ext cx="1656223" cy="276999"/>
          </a:xfrm>
          <a:prstGeom prst="rect">
            <a:avLst/>
          </a:prstGeom>
        </p:spPr>
        <p:txBody>
          <a:bodyPr wrap="none">
            <a:spAutoFit/>
          </a:bodyPr>
          <a:lstStyle/>
          <a:p>
            <a:pPr algn="r"/>
            <a:r>
              <a:rPr lang="en-US" sz="1200" dirty="0" smtClean="0"/>
              <a:t>Art Credit: Ssolbergj</a:t>
            </a:r>
            <a:endParaRPr lang="en-US" sz="1200" dirty="0"/>
          </a:p>
        </p:txBody>
      </p:sp>
    </p:spTree>
    <p:extLst>
      <p:ext uri="{BB962C8B-B14F-4D97-AF65-F5344CB8AC3E}">
        <p14:creationId xmlns:p14="http://schemas.microsoft.com/office/powerpoint/2010/main" val="2215199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D4B49"/>
            </a:gs>
            <a:gs pos="100000">
              <a:schemeClr val="bg1">
                <a:shade val="30000"/>
                <a:satMod val="200000"/>
              </a:schemeClr>
            </a:gs>
          </a:gsLst>
          <a:lin ang="1350000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198" y="228600"/>
            <a:ext cx="4358641" cy="990600"/>
          </a:xfrm>
          <a:noFill/>
          <a:ln>
            <a:noFill/>
          </a:ln>
        </p:spPr>
        <p:style>
          <a:lnRef idx="1">
            <a:schemeClr val="accent2"/>
          </a:lnRef>
          <a:fillRef idx="3">
            <a:schemeClr val="accent2"/>
          </a:fillRef>
          <a:effectRef idx="2">
            <a:schemeClr val="accent2"/>
          </a:effectRef>
          <a:fontRef idx="minor">
            <a:schemeClr val="lt1"/>
          </a:fontRef>
        </p:style>
        <p:txBody>
          <a:bodyPr numCol="1">
            <a:noAutofit/>
          </a:bodyPr>
          <a:lstStyle/>
          <a:p>
            <a:pPr algn="l"/>
            <a:r>
              <a:rPr lang="en-US" sz="7200" b="1" dirty="0" smtClean="0">
                <a:effectLst>
                  <a:outerShdw blurRad="38100" dist="38100" dir="2700000" algn="tl">
                    <a:srgbClr val="000000">
                      <a:alpha val="43137"/>
                    </a:srgbClr>
                  </a:outerShdw>
                </a:effectLst>
                <a:latin typeface="+mj-lt"/>
              </a:rPr>
              <a:t>Trajan</a:t>
            </a:r>
            <a:endParaRPr lang="en-US" sz="7200" b="1" i="1" dirty="0">
              <a:effectLst>
                <a:outerShdw blurRad="38100" dist="38100" dir="2700000" algn="tl">
                  <a:srgbClr val="000000">
                    <a:alpha val="43137"/>
                  </a:srgbClr>
                </a:outerShdw>
              </a:effectLst>
              <a:latin typeface="+mj-lt"/>
            </a:endParaRPr>
          </a:p>
        </p:txBody>
      </p:sp>
      <p:sp>
        <p:nvSpPr>
          <p:cNvPr id="6" name="Content Placeholder 5"/>
          <p:cNvSpPr>
            <a:spLocks noGrp="1"/>
          </p:cNvSpPr>
          <p:nvPr>
            <p:ph sz="half" idx="2"/>
          </p:nvPr>
        </p:nvSpPr>
        <p:spPr>
          <a:xfrm>
            <a:off x="4444409" y="1850065"/>
            <a:ext cx="4423144" cy="2488019"/>
          </a:xfrm>
        </p:spPr>
        <p:txBody>
          <a:bodyPr>
            <a:normAutofit/>
          </a:bodyPr>
          <a:lstStyle/>
          <a:p>
            <a:pPr marL="0" indent="0" algn="ctr">
              <a:buNone/>
            </a:pPr>
            <a:r>
              <a:rPr lang="en-US" sz="6000" b="1" dirty="0" smtClean="0">
                <a:solidFill>
                  <a:schemeClr val="accent6">
                    <a:lumMod val="40000"/>
                    <a:lumOff val="60000"/>
                  </a:schemeClr>
                </a:solidFill>
                <a:effectLst>
                  <a:outerShdw blurRad="38100" dist="38100" dir="2700000" algn="tl">
                    <a:srgbClr val="000000">
                      <a:alpha val="43137"/>
                    </a:srgbClr>
                  </a:outerShdw>
                </a:effectLst>
                <a:latin typeface="+mj-lt"/>
              </a:rPr>
              <a:t>Optimus </a:t>
            </a:r>
            <a:r>
              <a:rPr lang="en-US" sz="5400" b="1" dirty="0" err="1" smtClean="0">
                <a:solidFill>
                  <a:schemeClr val="accent6">
                    <a:lumMod val="40000"/>
                    <a:lumOff val="60000"/>
                  </a:schemeClr>
                </a:solidFill>
                <a:effectLst>
                  <a:outerShdw blurRad="38100" dist="38100" dir="2700000" algn="tl">
                    <a:srgbClr val="000000">
                      <a:alpha val="43137"/>
                    </a:srgbClr>
                  </a:outerShdw>
                </a:effectLst>
                <a:latin typeface="+mj-lt"/>
              </a:rPr>
              <a:t>Princeps</a:t>
            </a:r>
            <a:endParaRPr lang="en-US" sz="5400" b="1" dirty="0" smtClean="0">
              <a:solidFill>
                <a:schemeClr val="accent6">
                  <a:lumMod val="40000"/>
                  <a:lumOff val="60000"/>
                </a:schemeClr>
              </a:solidFill>
              <a:effectLst>
                <a:outerShdw blurRad="38100" dist="38100" dir="2700000" algn="tl">
                  <a:srgbClr val="000000">
                    <a:alpha val="43137"/>
                  </a:srgbClr>
                </a:outerShdw>
              </a:effectLst>
              <a:latin typeface="+mj-lt"/>
            </a:endParaRPr>
          </a:p>
          <a:p>
            <a:pPr marL="0" indent="0" algn="ctr">
              <a:buNone/>
            </a:pPr>
            <a:r>
              <a:rPr lang="en-US" sz="1100" b="1" i="1" dirty="0" smtClean="0">
                <a:effectLst>
                  <a:outerShdw blurRad="38100" dist="38100" dir="2700000" algn="tl">
                    <a:srgbClr val="000000">
                      <a:alpha val="43137"/>
                    </a:srgbClr>
                  </a:outerShdw>
                </a:effectLst>
              </a:rPr>
              <a:t> </a:t>
            </a:r>
            <a:r>
              <a:rPr lang="en-US" sz="2800" b="1" i="1" dirty="0" smtClean="0">
                <a:effectLst>
                  <a:outerShdw blurRad="38100" dist="38100" dir="2700000" algn="tl">
                    <a:srgbClr val="000000">
                      <a:alpha val="43137"/>
                    </a:srgbClr>
                  </a:outerShdw>
                </a:effectLst>
              </a:rPr>
              <a:t/>
            </a:r>
            <a:br>
              <a:rPr lang="en-US" sz="2800" b="1" i="1" dirty="0" smtClean="0">
                <a:effectLst>
                  <a:outerShdw blurRad="38100" dist="38100" dir="2700000" algn="tl">
                    <a:srgbClr val="000000">
                      <a:alpha val="43137"/>
                    </a:srgbClr>
                  </a:outerShdw>
                </a:effectLst>
              </a:rPr>
            </a:br>
            <a:r>
              <a:rPr lang="en-US" sz="2800" b="1" i="1" dirty="0" smtClean="0">
                <a:effectLst>
                  <a:outerShdw blurRad="38100" dist="38100" dir="2700000" algn="tl">
                    <a:srgbClr val="000000">
                      <a:alpha val="43137"/>
                    </a:srgbClr>
                  </a:outerShdw>
                </a:effectLst>
              </a:rPr>
              <a:t>(The Best Ruler)</a:t>
            </a:r>
            <a:endParaRPr lang="en-US" sz="2800" b="1" i="1" dirty="0">
              <a:effectLst>
                <a:outerShdw blurRad="38100" dist="38100" dir="2700000" algn="tl">
                  <a:srgbClr val="000000">
                    <a:alpha val="43137"/>
                  </a:srgbClr>
                </a:outerShdw>
              </a:effectLst>
            </a:endParaRPr>
          </a:p>
        </p:txBody>
      </p:sp>
      <p:sp>
        <p:nvSpPr>
          <p:cNvPr id="10" name="Rectangle 9"/>
          <p:cNvSpPr/>
          <p:nvPr/>
        </p:nvSpPr>
        <p:spPr>
          <a:xfrm>
            <a:off x="4611591" y="435430"/>
            <a:ext cx="4001185" cy="707886"/>
          </a:xfrm>
          <a:prstGeom prst="rect">
            <a:avLst/>
          </a:prstGeom>
        </p:spPr>
        <p:txBody>
          <a:bodyPr wrap="square">
            <a:spAutoFit/>
          </a:bodyPr>
          <a:lstStyle/>
          <a:p>
            <a:pPr algn="r"/>
            <a:r>
              <a:rPr lang="en-US" sz="4000" b="1" i="1" dirty="0" smtClean="0">
                <a:solidFill>
                  <a:schemeClr val="accent1"/>
                </a:solidFill>
              </a:rPr>
              <a:t>98-117 </a:t>
            </a:r>
            <a:r>
              <a:rPr lang="en-US" sz="4000" b="1" i="1" dirty="0">
                <a:solidFill>
                  <a:schemeClr val="accent1"/>
                </a:solidFill>
              </a:rPr>
              <a:t>A.D.</a:t>
            </a:r>
            <a:endParaRPr lang="en-US" sz="4000" dirty="0">
              <a:solidFill>
                <a:schemeClr val="accent1"/>
              </a:solidFill>
            </a:endParaRPr>
          </a:p>
        </p:txBody>
      </p:sp>
      <p:pic>
        <p:nvPicPr>
          <p:cNvPr id="7" name="Picture 4" descr="http://upload.wikimedia.org/wikipedia/commons/thumb/b/b2/Traianus_Glyptothek_Munich_72.jpg/800px-Traianus_Glyptothek_Munich_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195" y="1594883"/>
            <a:ext cx="3567763" cy="464701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10215" y="4922874"/>
            <a:ext cx="3902146" cy="1200329"/>
          </a:xfrm>
          <a:prstGeom prst="rect">
            <a:avLst/>
          </a:prstGeom>
          <a:noFill/>
        </p:spPr>
        <p:txBody>
          <a:bodyPr wrap="square" rtlCol="0">
            <a:spAutoFit/>
          </a:bodyPr>
          <a:lstStyle/>
          <a:p>
            <a:r>
              <a:rPr lang="en-US" sz="2400" i="1" dirty="0" smtClean="0">
                <a:solidFill>
                  <a:schemeClr val="accent1">
                    <a:lumMod val="90000"/>
                  </a:schemeClr>
                </a:solidFill>
              </a:rPr>
              <a:t>This title was bestowed by the Senate and historians don’t tend to dispute it.</a:t>
            </a:r>
            <a:endParaRPr lang="en-US" sz="2400" i="1" dirty="0">
              <a:solidFill>
                <a:schemeClr val="accent1">
                  <a:lumMod val="90000"/>
                </a:schemeClr>
              </a:solidFill>
            </a:endParaRPr>
          </a:p>
        </p:txBody>
      </p:sp>
    </p:spTree>
    <p:extLst>
      <p:ext uri="{BB962C8B-B14F-4D97-AF65-F5344CB8AC3E}">
        <p14:creationId xmlns:p14="http://schemas.microsoft.com/office/powerpoint/2010/main" val="32238533"/>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D4B49"/>
            </a:gs>
            <a:gs pos="100000">
              <a:schemeClr val="bg1">
                <a:shade val="30000"/>
                <a:satMod val="200000"/>
              </a:schemeClr>
            </a:gs>
          </a:gsLst>
          <a:lin ang="135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098" name="Picture 2" descr="http://upload.wikimedia.org/wikipedia/commons/thumb/0/00/Roman_Empire_Trajan_117AD.png/1920px-Roman_Empire_Trajan_117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5167"/>
            <a:ext cx="9143999" cy="555783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025167"/>
            <a:ext cx="9143999" cy="5557837"/>
          </a:xfrm>
          <a:prstGeom prst="rect">
            <a:avLst/>
          </a:prstGeom>
          <a:gradFill flip="none" rotWithShape="1">
            <a:gsLst>
              <a:gs pos="59000">
                <a:srgbClr val="4D4B49">
                  <a:alpha val="0"/>
                </a:srgbClr>
              </a:gs>
              <a:gs pos="85000">
                <a:srgbClr val="2D2C2B"/>
              </a:gs>
            </a:gsLst>
            <a:lin ang="17400000" scaled="0"/>
            <a:tileRect/>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743200" y="426697"/>
            <a:ext cx="6082943" cy="1417638"/>
          </a:xfrm>
        </p:spPr>
        <p:txBody>
          <a:bodyPr>
            <a:normAutofit/>
          </a:bodyPr>
          <a:lstStyle/>
          <a:p>
            <a:r>
              <a:rPr lang="en-US" sz="8000" b="1" dirty="0" smtClean="0">
                <a:effectLst>
                  <a:outerShdw blurRad="38100" dist="38100" dir="2700000" algn="tl">
                    <a:srgbClr val="000000">
                      <a:alpha val="43137"/>
                    </a:srgbClr>
                  </a:outerShdw>
                </a:effectLst>
              </a:rPr>
              <a:t>The PEAK</a:t>
            </a:r>
            <a:endParaRPr lang="en-US" sz="8000" b="1" dirty="0">
              <a:effectLst>
                <a:outerShdw blurRad="38100" dist="38100" dir="2700000" algn="tl">
                  <a:srgbClr val="000000">
                    <a:alpha val="43137"/>
                  </a:srgbClr>
                </a:outerShdw>
              </a:effectLst>
            </a:endParaRPr>
          </a:p>
        </p:txBody>
      </p:sp>
      <p:sp>
        <p:nvSpPr>
          <p:cNvPr id="5" name="Rectangle 4"/>
          <p:cNvSpPr/>
          <p:nvPr/>
        </p:nvSpPr>
        <p:spPr>
          <a:xfrm>
            <a:off x="6896115" y="6415756"/>
            <a:ext cx="1834156" cy="276999"/>
          </a:xfrm>
          <a:prstGeom prst="rect">
            <a:avLst/>
          </a:prstGeom>
        </p:spPr>
        <p:txBody>
          <a:bodyPr wrap="none">
            <a:spAutoFit/>
          </a:bodyPr>
          <a:lstStyle/>
          <a:p>
            <a:r>
              <a:rPr lang="en-US" sz="1200" dirty="0" smtClean="0">
                <a:solidFill>
                  <a:prstClr val="white"/>
                </a:solidFill>
              </a:rPr>
              <a:t>Map Credit: </a:t>
            </a:r>
            <a:r>
              <a:rPr lang="en-US" sz="1200" dirty="0">
                <a:solidFill>
                  <a:prstClr val="white"/>
                </a:solidFill>
                <a:hlinkClick r:id="rId3" tooltip="User:Tataryn77"/>
              </a:rPr>
              <a:t>Tataryn77</a:t>
            </a:r>
            <a:endParaRPr lang="en-US" sz="1200" dirty="0">
              <a:solidFill>
                <a:prstClr val="white"/>
              </a:solidFill>
            </a:endParaRPr>
          </a:p>
        </p:txBody>
      </p:sp>
      <p:sp>
        <p:nvSpPr>
          <p:cNvPr id="6" name="TextBox 5"/>
          <p:cNvSpPr txBox="1"/>
          <p:nvPr/>
        </p:nvSpPr>
        <p:spPr>
          <a:xfrm>
            <a:off x="0" y="3912809"/>
            <a:ext cx="9143999" cy="1077218"/>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sz="3200" b="1" dirty="0" smtClean="0">
                <a:solidFill>
                  <a:schemeClr val="tx1"/>
                </a:solidFill>
                <a:effectLst>
                  <a:outerShdw blurRad="38100" dist="38100" dir="2700000" algn="tl">
                    <a:srgbClr val="000000">
                      <a:alpha val="43137"/>
                    </a:srgbClr>
                  </a:outerShdw>
                </a:effectLst>
              </a:rPr>
              <a:t>The Roman Empire reached its greatest territorial extent during Trajan’s reign.</a:t>
            </a:r>
            <a:endParaRPr lang="en-US" sz="32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90770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10000"/>
              </a:schemeClr>
            </a:gs>
            <a:gs pos="100000">
              <a:schemeClr val="accent2">
                <a:lumMod val="25000"/>
              </a:schemeClr>
            </a:gs>
          </a:gsLst>
          <a:lin ang="135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5315"/>
            <a:ext cx="8229600" cy="874386"/>
          </a:xfrm>
        </p:spPr>
        <p:txBody>
          <a:bodyPr>
            <a:noAutofit/>
          </a:bodyPr>
          <a:lstStyle/>
          <a:p>
            <a:pPr marL="0" indent="0" algn="ctr">
              <a:buNone/>
            </a:pPr>
            <a:r>
              <a:rPr lang="en-US" b="1" dirty="0" smtClean="0">
                <a:effectLst>
                  <a:outerShdw blurRad="38100" dist="38100" dir="2700000" algn="tl">
                    <a:srgbClr val="000000">
                      <a:alpha val="43137"/>
                    </a:srgbClr>
                  </a:outerShdw>
                </a:effectLst>
              </a:rPr>
              <a:t>Senate-issued coinage celebrating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Trajan’s victories</a:t>
            </a:r>
            <a:endParaRPr lang="en-US" b="1" dirty="0">
              <a:effectLst>
                <a:outerShdw blurRad="38100" dist="38100" dir="2700000" algn="tl">
                  <a:srgbClr val="000000">
                    <a:alpha val="43137"/>
                  </a:srgbClr>
                </a:outerShdw>
              </a:effectLst>
            </a:endParaRPr>
          </a:p>
        </p:txBody>
      </p:sp>
      <p:pic>
        <p:nvPicPr>
          <p:cNvPr id="2050" name="Picture 2" descr="http://upload.wikimedia.org/wikipedia/commons/a/a4/Trajan_Sestertius_116_8330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55" y="1838811"/>
            <a:ext cx="8657890" cy="41666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602430" y="6426974"/>
            <a:ext cx="3427541" cy="307777"/>
          </a:xfrm>
          <a:prstGeom prst="rect">
            <a:avLst/>
          </a:prstGeom>
        </p:spPr>
        <p:txBody>
          <a:bodyPr wrap="none">
            <a:spAutoFit/>
          </a:bodyPr>
          <a:lstStyle/>
          <a:p>
            <a:pPr algn="r"/>
            <a:r>
              <a:rPr lang="en-US" sz="1400" dirty="0" smtClean="0"/>
              <a:t>Photos by Classical </a:t>
            </a:r>
            <a:r>
              <a:rPr lang="en-US" sz="1400" dirty="0"/>
              <a:t>Numismatic Group</a:t>
            </a:r>
          </a:p>
        </p:txBody>
      </p:sp>
    </p:spTree>
    <p:extLst>
      <p:ext uri="{BB962C8B-B14F-4D97-AF65-F5344CB8AC3E}">
        <p14:creationId xmlns:p14="http://schemas.microsoft.com/office/powerpoint/2010/main" val="10000772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trichey\Pictures\Instructional\World\Trajan's_Column_Panorama.jpe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0000" contrast="10000"/>
                    </a14:imgEffect>
                  </a14:imgLayer>
                </a14:imgProps>
              </a:ext>
              <a:ext uri="{28A0092B-C50C-407E-A947-70E740481C1C}">
                <a14:useLocalDpi xmlns:a14="http://schemas.microsoft.com/office/drawing/2010/main" val="0"/>
              </a:ext>
            </a:extLst>
          </a:blip>
          <a:srcRect t="8109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4020207"/>
            <a:ext cx="9144000" cy="2837793"/>
          </a:xfrm>
          <a:prstGeom prst="rect">
            <a:avLst/>
          </a:prstGeom>
          <a:gradFill flip="none" rotWithShape="1">
            <a:gsLst>
              <a:gs pos="0">
                <a:srgbClr val="4D4B49">
                  <a:alpha val="0"/>
                </a:srgbClr>
              </a:gs>
              <a:gs pos="73000">
                <a:srgbClr val="2D2C2B">
                  <a:alpha val="8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843338"/>
            <a:ext cx="9144000" cy="1143000"/>
          </a:xfrm>
        </p:spPr>
        <p:txBody>
          <a:bodyPr>
            <a:normAutofit/>
          </a:bodyPr>
          <a:lstStyle/>
          <a:p>
            <a:r>
              <a:rPr lang="en-US" sz="6000" b="1" dirty="0" smtClean="0">
                <a:solidFill>
                  <a:schemeClr val="accent1"/>
                </a:solidFill>
                <a:effectLst>
                  <a:glow rad="101600">
                    <a:schemeClr val="accent3">
                      <a:satMod val="175000"/>
                      <a:alpha val="40000"/>
                    </a:schemeClr>
                  </a:glow>
                  <a:outerShdw blurRad="38100" dist="38100" dir="2700000" algn="tl">
                    <a:srgbClr val="000000">
                      <a:alpha val="43137"/>
                    </a:srgbClr>
                  </a:outerShdw>
                </a:effectLst>
              </a:rPr>
              <a:t>Trajan’s Column</a:t>
            </a:r>
            <a:endParaRPr lang="en-US" sz="6000" b="1" dirty="0">
              <a:solidFill>
                <a:schemeClr val="accent1"/>
              </a:solidFill>
              <a:effectLst>
                <a:glow rad="101600">
                  <a:schemeClr val="accent3">
                    <a:satMod val="175000"/>
                    <a:alpha val="40000"/>
                  </a:schemeClr>
                </a:glow>
                <a:outerShdw blurRad="38100" dist="38100" dir="2700000" algn="tl">
                  <a:srgbClr val="000000">
                    <a:alpha val="43137"/>
                  </a:srgbClr>
                </a:outerShdw>
              </a:effectLst>
            </a:endParaRPr>
          </a:p>
        </p:txBody>
      </p:sp>
      <p:sp>
        <p:nvSpPr>
          <p:cNvPr id="8" name="Rectangle 7"/>
          <p:cNvSpPr/>
          <p:nvPr/>
        </p:nvSpPr>
        <p:spPr>
          <a:xfrm>
            <a:off x="5708577" y="6444736"/>
            <a:ext cx="3411511" cy="307777"/>
          </a:xfrm>
          <a:prstGeom prst="rect">
            <a:avLst/>
          </a:prstGeom>
        </p:spPr>
        <p:txBody>
          <a:bodyPr wrap="none">
            <a:spAutoFit/>
          </a:bodyPr>
          <a:lstStyle/>
          <a:p>
            <a:r>
              <a:rPr lang="en-US" sz="1400" dirty="0" smtClean="0">
                <a:solidFill>
                  <a:schemeClr val="accent1"/>
                </a:solidFill>
              </a:rPr>
              <a:t>Photo by Juan </a:t>
            </a:r>
            <a:r>
              <a:rPr lang="en-US" sz="1400" dirty="0">
                <a:solidFill>
                  <a:schemeClr val="accent1"/>
                </a:solidFill>
              </a:rPr>
              <a:t>Francisco </a:t>
            </a:r>
            <a:r>
              <a:rPr lang="en-US" sz="1400" dirty="0" err="1">
                <a:solidFill>
                  <a:schemeClr val="accent1"/>
                </a:solidFill>
              </a:rPr>
              <a:t>Adame</a:t>
            </a:r>
            <a:r>
              <a:rPr lang="en-US" sz="1400" dirty="0">
                <a:solidFill>
                  <a:schemeClr val="accent1"/>
                </a:solidFill>
              </a:rPr>
              <a:t> </a:t>
            </a:r>
            <a:r>
              <a:rPr lang="en-US" sz="1400" dirty="0" err="1">
                <a:solidFill>
                  <a:schemeClr val="accent1"/>
                </a:solidFill>
              </a:rPr>
              <a:t>Lorite</a:t>
            </a:r>
            <a:endParaRPr lang="en-US" sz="1400" dirty="0">
              <a:solidFill>
                <a:schemeClr val="accent1"/>
              </a:solidFill>
            </a:endParaRPr>
          </a:p>
        </p:txBody>
      </p:sp>
      <p:sp>
        <p:nvSpPr>
          <p:cNvPr id="9" name="TextBox 8"/>
          <p:cNvSpPr txBox="1"/>
          <p:nvPr/>
        </p:nvSpPr>
        <p:spPr>
          <a:xfrm>
            <a:off x="677915" y="5833241"/>
            <a:ext cx="4209393" cy="646331"/>
          </a:xfrm>
          <a:prstGeom prst="rect">
            <a:avLst/>
          </a:prstGeom>
          <a:noFill/>
        </p:spPr>
        <p:txBody>
          <a:bodyPr wrap="square" rtlCol="0">
            <a:spAutoFit/>
          </a:bodyPr>
          <a:lstStyle/>
          <a:p>
            <a:r>
              <a:rPr lang="en-US" sz="3600" dirty="0" smtClean="0">
                <a:solidFill>
                  <a:schemeClr val="accent1"/>
                </a:solidFill>
                <a:effectLst>
                  <a:outerShdw blurRad="38100" dist="38100" dir="2700000" algn="tl">
                    <a:srgbClr val="000000">
                      <a:alpha val="43137"/>
                    </a:srgbClr>
                  </a:outerShdw>
                </a:effectLst>
              </a:rPr>
              <a:t>Rome, Italy</a:t>
            </a:r>
            <a:endParaRPr lang="en-US" sz="3600"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83760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9219" name="Picture 3" descr="C:\Users\trichey\Pictures\Instructional\World\Trajan's_Column_Panorama.jpe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contrast="10000"/>
                    </a14:imgEffect>
                  </a14:imgLayer>
                </a14:imgProps>
              </a:ext>
              <a:ext uri="{28A0092B-C50C-407E-A947-70E740481C1C}">
                <a14:useLocalDpi xmlns:a14="http://schemas.microsoft.com/office/drawing/2010/main" val="0"/>
              </a:ext>
            </a:extLst>
          </a:blip>
          <a:srcRect/>
          <a:stretch/>
        </p:blipFill>
        <p:spPr bwMode="auto">
          <a:xfrm>
            <a:off x="0" y="0"/>
            <a:ext cx="9152532"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4020207"/>
            <a:ext cx="9144000" cy="2837793"/>
          </a:xfrm>
          <a:prstGeom prst="rect">
            <a:avLst/>
          </a:prstGeom>
          <a:gradFill flip="none" rotWithShape="1">
            <a:gsLst>
              <a:gs pos="0">
                <a:srgbClr val="4D4B49">
                  <a:alpha val="0"/>
                </a:srgbClr>
              </a:gs>
              <a:gs pos="73000">
                <a:srgbClr val="2D2C2B">
                  <a:alpha val="8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50498" y="5234730"/>
            <a:ext cx="8043004" cy="1200329"/>
          </a:xfrm>
          <a:prstGeom prst="rect">
            <a:avLst/>
          </a:prstGeom>
          <a:noFill/>
        </p:spPr>
        <p:txBody>
          <a:bodyPr wrap="square" rtlCol="0">
            <a:spAutoFit/>
          </a:bodyPr>
          <a:lstStyle/>
          <a:p>
            <a:pPr algn="ctr"/>
            <a:r>
              <a:rPr lang="en-US" sz="3600" b="1" dirty="0" smtClean="0">
                <a:solidFill>
                  <a:schemeClr val="accent1"/>
                </a:solidFill>
                <a:effectLst>
                  <a:outerShdw blurRad="38100" dist="38100" dir="2700000" algn="tl">
                    <a:srgbClr val="000000">
                      <a:alpha val="43137"/>
                    </a:srgbClr>
                  </a:outerShdw>
                </a:effectLst>
              </a:rPr>
              <a:t>Trajan’s Column commemorates his victories in </a:t>
            </a:r>
            <a:r>
              <a:rPr lang="en-US" sz="3600" b="1" dirty="0" err="1" smtClean="0">
                <a:solidFill>
                  <a:schemeClr val="accent1"/>
                </a:solidFill>
                <a:effectLst>
                  <a:outerShdw blurRad="38100" dist="38100" dir="2700000" algn="tl">
                    <a:srgbClr val="000000">
                      <a:alpha val="43137"/>
                    </a:srgbClr>
                  </a:outerShdw>
                </a:effectLst>
              </a:rPr>
              <a:t>Dacian</a:t>
            </a:r>
            <a:r>
              <a:rPr lang="en-US" sz="3600" b="1" dirty="0" smtClean="0">
                <a:solidFill>
                  <a:schemeClr val="accent1"/>
                </a:solidFill>
                <a:effectLst>
                  <a:outerShdw blurRad="38100" dist="38100" dir="2700000" algn="tl">
                    <a:srgbClr val="000000">
                      <a:alpha val="43137"/>
                    </a:srgbClr>
                  </a:outerShdw>
                </a:effectLst>
              </a:rPr>
              <a:t> Wars.</a:t>
            </a:r>
            <a:endParaRPr lang="en-US" sz="3600" b="1"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7001758"/>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9219" name="Picture 3" descr="C:\Users\trichey\Pictures\Instructional\World\Trajan's_Column_Panorama.jpe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contrast="10000"/>
                    </a14:imgEffect>
                  </a14:imgLayer>
                </a14:imgProps>
              </a:ext>
              <a:ext uri="{28A0092B-C50C-407E-A947-70E740481C1C}">
                <a14:useLocalDpi xmlns:a14="http://schemas.microsoft.com/office/drawing/2010/main" val="0"/>
              </a:ext>
            </a:extLst>
          </a:blip>
          <a:srcRect/>
          <a:stretch/>
        </p:blipFill>
        <p:spPr bwMode="auto">
          <a:xfrm>
            <a:off x="-8532" y="0"/>
            <a:ext cx="9152532"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020207"/>
            <a:ext cx="9144000" cy="2837793"/>
          </a:xfrm>
          <a:prstGeom prst="rect">
            <a:avLst/>
          </a:prstGeom>
          <a:gradFill flip="none" rotWithShape="1">
            <a:gsLst>
              <a:gs pos="0">
                <a:srgbClr val="4D4B49">
                  <a:alpha val="0"/>
                </a:srgbClr>
              </a:gs>
              <a:gs pos="73000">
                <a:srgbClr val="2D2C2B">
                  <a:alpha val="8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59307" y="5398506"/>
            <a:ext cx="8598090" cy="646331"/>
          </a:xfrm>
          <a:prstGeom prst="rect">
            <a:avLst/>
          </a:prstGeom>
          <a:noFill/>
        </p:spPr>
        <p:txBody>
          <a:bodyPr wrap="square" rtlCol="0">
            <a:spAutoFit/>
          </a:bodyPr>
          <a:lstStyle/>
          <a:p>
            <a:pPr algn="ctr"/>
            <a:r>
              <a:rPr lang="en-US" sz="3600" b="1" dirty="0" smtClean="0">
                <a:solidFill>
                  <a:schemeClr val="accent1"/>
                </a:solidFill>
                <a:effectLst>
                  <a:outerShdw blurRad="38100" dist="38100" dir="2700000" algn="tl">
                    <a:srgbClr val="000000">
                      <a:alpha val="43137"/>
                    </a:srgbClr>
                  </a:outerShdw>
                </a:effectLst>
              </a:rPr>
              <a:t>Every scene tells part of the story.</a:t>
            </a:r>
            <a:endParaRPr lang="en-US" sz="3600" b="1"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9355340"/>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9219" name="Picture 3" descr="C:\Users\trichey\Pictures\Instructional\World\Trajan's_Column_Panorama.jpe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contrast="10000"/>
                    </a14:imgEffect>
                  </a14:imgLayer>
                </a14:imgProps>
              </a:ext>
              <a:ext uri="{28A0092B-C50C-407E-A947-70E740481C1C}">
                <a14:useLocalDpi xmlns:a14="http://schemas.microsoft.com/office/drawing/2010/main" val="0"/>
              </a:ext>
            </a:extLst>
          </a:blip>
          <a:srcRect/>
          <a:stretch/>
        </p:blipFill>
        <p:spPr bwMode="auto">
          <a:xfrm>
            <a:off x="-8532" y="0"/>
            <a:ext cx="91525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666693"/>
      </p:ext>
    </p:extLst>
  </p:cSld>
  <p:clrMapOvr>
    <a:masterClrMapping/>
  </p:clrMapOvr>
  <p:transition spd="slow">
    <p:push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9219" name="Picture 3" descr="C:\Users\trichey\Pictures\Instructional\World\Trajan's_Column_Panorama.jpe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contrast="10000"/>
                    </a14:imgEffect>
                  </a14:imgLayer>
                </a14:imgProps>
              </a:ext>
              <a:ext uri="{28A0092B-C50C-407E-A947-70E740481C1C}">
                <a14:useLocalDpi xmlns:a14="http://schemas.microsoft.com/office/drawing/2010/main" val="0"/>
              </a:ext>
            </a:extLst>
          </a:blip>
          <a:srcRect/>
          <a:stretch/>
        </p:blipFill>
        <p:spPr bwMode="auto">
          <a:xfrm>
            <a:off x="0" y="1"/>
            <a:ext cx="91525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613798"/>
      </p:ext>
    </p:extLst>
  </p:cSld>
  <p:clrMapOvr>
    <a:masterClrMapping/>
  </p:clrMapOvr>
  <p:transition spd="slow">
    <p:push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 name="Rectangle 6"/>
          <p:cNvSpPr/>
          <p:nvPr/>
        </p:nvSpPr>
        <p:spPr>
          <a:xfrm>
            <a:off x="-2" y="4784651"/>
            <a:ext cx="9144002" cy="2073350"/>
          </a:xfrm>
          <a:prstGeom prst="rect">
            <a:avLst/>
          </a:prstGeom>
          <a:gradFill flip="none" rotWithShape="1">
            <a:gsLst>
              <a:gs pos="20000">
                <a:schemeClr val="tx1">
                  <a:alpha val="70000"/>
                </a:schemeClr>
              </a:gs>
              <a:gs pos="93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80126" y="53165"/>
            <a:ext cx="5661452" cy="1143000"/>
          </a:xfrm>
          <a:noFill/>
          <a:ln>
            <a:noFill/>
          </a:ln>
          <a:effectLst>
            <a:outerShdw blurRad="40000" dist="20000" dir="5400000" rotWithShape="0">
              <a:srgbClr val="000000">
                <a:alpha val="38000"/>
              </a:srgbClr>
            </a:outerShdw>
            <a:softEdge rad="317500"/>
          </a:effectLst>
        </p:spPr>
        <p:style>
          <a:lnRef idx="1">
            <a:schemeClr val="accent2"/>
          </a:lnRef>
          <a:fillRef idx="2">
            <a:schemeClr val="accent2"/>
          </a:fillRef>
          <a:effectRef idx="1">
            <a:schemeClr val="accent2"/>
          </a:effectRef>
          <a:fontRef idx="minor">
            <a:schemeClr val="dk1"/>
          </a:fontRef>
        </p:style>
        <p:txBody>
          <a:bodyPr>
            <a:normAutofit/>
          </a:bodyPr>
          <a:lstStyle/>
          <a:p>
            <a:r>
              <a:rPr lang="en-US" sz="4800" b="1" dirty="0" err="1"/>
              <a:t>Alcántara</a:t>
            </a:r>
            <a:r>
              <a:rPr lang="en-US" sz="4800" b="1" dirty="0"/>
              <a:t> Bridge</a:t>
            </a:r>
            <a:endParaRPr lang="en-US" sz="4800" dirty="0"/>
          </a:p>
        </p:txBody>
      </p:sp>
      <p:sp>
        <p:nvSpPr>
          <p:cNvPr id="9" name="Content Placeholder 8"/>
          <p:cNvSpPr>
            <a:spLocks noGrp="1"/>
          </p:cNvSpPr>
          <p:nvPr>
            <p:ph idx="1"/>
          </p:nvPr>
        </p:nvSpPr>
        <p:spPr>
          <a:xfrm>
            <a:off x="551121" y="5390703"/>
            <a:ext cx="8041758" cy="1143000"/>
          </a:xfrm>
          <a:noFill/>
          <a:ln>
            <a:noFill/>
          </a:ln>
          <a:effectLst>
            <a:outerShdw blurRad="40000" dist="20000" dir="5400000" rotWithShape="0">
              <a:srgbClr val="000000">
                <a:alpha val="38000"/>
              </a:srgbClr>
            </a:outerShdw>
            <a:softEdge rad="63500"/>
          </a:effectLst>
        </p:spPr>
        <p:style>
          <a:lnRef idx="1">
            <a:schemeClr val="accent4"/>
          </a:lnRef>
          <a:fillRef idx="2">
            <a:schemeClr val="accent4"/>
          </a:fillRef>
          <a:effectRef idx="1">
            <a:schemeClr val="accent4"/>
          </a:effectRef>
          <a:fontRef idx="minor">
            <a:schemeClr val="dk1"/>
          </a:fontRef>
        </p:style>
        <p:txBody>
          <a:bodyPr>
            <a:normAutofit fontScale="92500"/>
          </a:bodyPr>
          <a:lstStyle/>
          <a:p>
            <a:pPr algn="ctr">
              <a:buNone/>
            </a:pPr>
            <a:r>
              <a:rPr lang="pt-BR" b="1" i="1" dirty="0" smtClean="0">
                <a:solidFill>
                  <a:schemeClr val="bg1"/>
                </a:solidFill>
                <a:effectLst>
                  <a:outerShdw blurRad="38100" dist="38100" dir="2700000" algn="tl">
                    <a:srgbClr val="000000">
                      <a:alpha val="43137"/>
                    </a:srgbClr>
                  </a:outerShdw>
                </a:effectLst>
              </a:rPr>
              <a:t>Pontem perpetui mansurum in saecula.</a:t>
            </a:r>
          </a:p>
          <a:p>
            <a:pPr algn="ctr">
              <a:buNone/>
            </a:pPr>
            <a:r>
              <a:rPr lang="pt-BR" sz="2800" dirty="0">
                <a:solidFill>
                  <a:schemeClr val="bg1"/>
                </a:solidFill>
                <a:effectLst>
                  <a:outerShdw blurRad="38100" dist="38100" dir="2700000" algn="tl">
                    <a:srgbClr val="000000">
                      <a:alpha val="43137"/>
                    </a:srgbClr>
                  </a:outerShdw>
                </a:effectLst>
              </a:rPr>
              <a:t>(I have built a bridge which will last forever.)</a:t>
            </a:r>
            <a:endParaRPr lang="en-US" sz="2800" dirty="0">
              <a:solidFill>
                <a:schemeClr val="bg1"/>
              </a:solidFill>
              <a:effectLst>
                <a:outerShdw blurRad="38100" dist="38100" dir="2700000" algn="tl">
                  <a:srgbClr val="000000">
                    <a:alpha val="43137"/>
                  </a:srgbClr>
                </a:outerShdw>
              </a:effectLst>
            </a:endParaRPr>
          </a:p>
        </p:txBody>
      </p:sp>
      <p:sp>
        <p:nvSpPr>
          <p:cNvPr id="2" name="Rectangle 1"/>
          <p:cNvSpPr/>
          <p:nvPr/>
        </p:nvSpPr>
        <p:spPr>
          <a:xfrm>
            <a:off x="7746535" y="6499301"/>
            <a:ext cx="1342034" cy="276999"/>
          </a:xfrm>
          <a:prstGeom prst="rect">
            <a:avLst/>
          </a:prstGeom>
        </p:spPr>
        <p:txBody>
          <a:bodyPr wrap="none">
            <a:spAutoFit/>
          </a:bodyPr>
          <a:lstStyle/>
          <a:p>
            <a:r>
              <a:rPr lang="en-US" sz="1200" dirty="0" smtClean="0">
                <a:solidFill>
                  <a:schemeClr val="bg1"/>
                </a:solidFill>
              </a:rPr>
              <a:t>Photo by </a:t>
            </a:r>
            <a:r>
              <a:rPr lang="en-US" sz="1200" dirty="0" err="1" smtClean="0">
                <a:solidFill>
                  <a:schemeClr val="bg1"/>
                </a:solidFill>
                <a:hlinkClick r:id="rId3" tooltip="de:Benutzer:Dantla"/>
              </a:rPr>
              <a:t>Dantla</a:t>
            </a:r>
            <a:endParaRPr lang="en-US" sz="1200" dirty="0">
              <a:solidFill>
                <a:schemeClr val="bg1"/>
              </a:solidFill>
            </a:endParaRPr>
          </a:p>
        </p:txBody>
      </p:sp>
      <p:sp>
        <p:nvSpPr>
          <p:cNvPr id="3" name="Rectangle 2"/>
          <p:cNvSpPr/>
          <p:nvPr/>
        </p:nvSpPr>
        <p:spPr>
          <a:xfrm>
            <a:off x="1459847" y="990232"/>
            <a:ext cx="1539204" cy="523220"/>
          </a:xfrm>
          <a:prstGeom prst="rect">
            <a:avLst/>
          </a:prstGeom>
        </p:spPr>
        <p:txBody>
          <a:bodyPr wrap="none">
            <a:spAutoFit/>
          </a:bodyPr>
          <a:lstStyle/>
          <a:p>
            <a:r>
              <a:rPr lang="en-US" sz="2800" b="1" dirty="0" smtClean="0"/>
              <a:t>(Spain)</a:t>
            </a:r>
            <a:endParaRPr lang="en-US" sz="2800" dirty="0"/>
          </a:p>
        </p:txBody>
      </p:sp>
    </p:spTree>
    <p:extLst>
      <p:ext uri="{BB962C8B-B14F-4D97-AF65-F5344CB8AC3E}">
        <p14:creationId xmlns:p14="http://schemas.microsoft.com/office/powerpoint/2010/main" val="194308798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D4B49"/>
            </a:gs>
            <a:gs pos="100000">
              <a:schemeClr val="bg1">
                <a:shade val="30000"/>
                <a:satMod val="200000"/>
              </a:schemeClr>
            </a:gs>
          </a:gsLst>
          <a:lin ang="135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464" y="370436"/>
            <a:ext cx="5529942" cy="1388699"/>
          </a:xfrm>
        </p:spPr>
        <p:txBody>
          <a:bodyPr>
            <a:noAutofit/>
          </a:bodyPr>
          <a:lstStyle/>
          <a:p>
            <a:r>
              <a:rPr lang="en-US" sz="5400" dirty="0" smtClean="0"/>
              <a:t>Five Good Emperors</a:t>
            </a:r>
            <a:endParaRPr lang="en-US" sz="5400" dirty="0"/>
          </a:p>
        </p:txBody>
      </p:sp>
      <p:sp>
        <p:nvSpPr>
          <p:cNvPr id="3" name="Content Placeholder 2"/>
          <p:cNvSpPr>
            <a:spLocks noGrp="1"/>
          </p:cNvSpPr>
          <p:nvPr>
            <p:ph idx="1"/>
          </p:nvPr>
        </p:nvSpPr>
        <p:spPr>
          <a:xfrm>
            <a:off x="465909" y="5442856"/>
            <a:ext cx="8229600" cy="918439"/>
          </a:xfrm>
        </p:spPr>
        <p:txBody>
          <a:bodyPr/>
          <a:lstStyle/>
          <a:p>
            <a:endParaRPr lang="en-US" dirty="0"/>
          </a:p>
        </p:txBody>
      </p:sp>
      <p:pic>
        <p:nvPicPr>
          <p:cNvPr id="1026" name="Picture 2" descr="http://upload.wikimedia.org/wikipedia/commons/thumb/1/1b/Nerva_Tivoli_Massimo.jpg/640px-Nerva_Tivoli_Massim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007" y="2175921"/>
            <a:ext cx="1525179" cy="231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thumb/b/b2/Traianus_Glyptothek_Munich_72.jpg/800px-Traianus_Glyptothek_Munich_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4186" y="2175922"/>
            <a:ext cx="1774741" cy="2311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upload.wikimedia.org/wikipedia/commons/thumb/d/d7/Bust_Hadrian_Musei_Capitolini_MC817.jpg/800px-Bust_Hadrian_Musei_Capitolini_MC8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8927" y="2175922"/>
            <a:ext cx="1849280" cy="2311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upload.wikimedia.org/wikipedia/commons/thumb/c/c1/Antoninus_Pius_Glyptothek_Munich_337_cropped.jpg/800px-Antoninus_Pius_Glyptothek_Munich_337_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8206" y="2175922"/>
            <a:ext cx="1797335" cy="23185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upload.wikimedia.org/wikipedia/commons/c/c5/Marcus_Aurelius_Metropolitan_Museu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9997" y="2175921"/>
            <a:ext cx="1868598" cy="2311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33354" y="737116"/>
            <a:ext cx="2969623" cy="707886"/>
          </a:xfrm>
          <a:prstGeom prst="rect">
            <a:avLst/>
          </a:prstGeom>
          <a:noFill/>
        </p:spPr>
        <p:txBody>
          <a:bodyPr wrap="square" rtlCol="0">
            <a:spAutoFit/>
          </a:bodyPr>
          <a:lstStyle/>
          <a:p>
            <a:pPr algn="ctr"/>
            <a:r>
              <a:rPr lang="en-US" sz="4000" i="1" dirty="0" smtClean="0">
                <a:effectLst>
                  <a:outerShdw blurRad="38100" dist="38100" dir="2700000" algn="tl">
                    <a:srgbClr val="000000">
                      <a:alpha val="43137"/>
                    </a:srgbClr>
                  </a:outerShdw>
                </a:effectLst>
              </a:rPr>
              <a:t>96-180 A.D.</a:t>
            </a:r>
            <a:endParaRPr lang="en-US" sz="4000" i="1" dirty="0">
              <a:effectLst>
                <a:outerShdw blurRad="38100" dist="38100" dir="2700000" algn="tl">
                  <a:srgbClr val="000000">
                    <a:alpha val="43137"/>
                  </a:srgbClr>
                </a:outerShdw>
              </a:effectLst>
            </a:endParaRPr>
          </a:p>
        </p:txBody>
      </p:sp>
      <p:sp>
        <p:nvSpPr>
          <p:cNvPr id="5" name="Rectangle 4"/>
          <p:cNvSpPr/>
          <p:nvPr/>
        </p:nvSpPr>
        <p:spPr>
          <a:xfrm>
            <a:off x="229007" y="4487522"/>
            <a:ext cx="1525179" cy="1031051"/>
          </a:xfrm>
          <a:prstGeom prst="rect">
            <a:avLst/>
          </a:prstGeom>
        </p:spPr>
        <p:txBody>
          <a:bodyPr wrap="square">
            <a:spAutoFit/>
          </a:bodyPr>
          <a:lstStyle/>
          <a:p>
            <a:pPr algn="ctr"/>
            <a:r>
              <a:rPr lang="en-US" sz="2400" b="1" dirty="0" err="1" smtClean="0">
                <a:effectLst>
                  <a:outerShdw blurRad="38100" dist="38100" dir="2700000" algn="tl">
                    <a:srgbClr val="000000">
                      <a:alpha val="43137"/>
                    </a:srgbClr>
                  </a:outerShdw>
                </a:effectLst>
                <a:latin typeface="+mj-lt"/>
              </a:rPr>
              <a:t>Nerva</a:t>
            </a:r>
            <a:r>
              <a:rPr lang="en-US" sz="2400" b="1" dirty="0" smtClean="0">
                <a:effectLst>
                  <a:outerShdw blurRad="38100" dist="38100" dir="2700000" algn="tl">
                    <a:srgbClr val="000000">
                      <a:alpha val="43137"/>
                    </a:srgbClr>
                  </a:outerShdw>
                </a:effectLst>
                <a:latin typeface="+mj-lt"/>
              </a:rPr>
              <a:t/>
            </a:r>
            <a:br>
              <a:rPr lang="en-US" sz="2400" b="1" dirty="0" smtClean="0">
                <a:effectLst>
                  <a:outerShdw blurRad="38100" dist="38100" dir="2700000" algn="tl">
                    <a:srgbClr val="000000">
                      <a:alpha val="43137"/>
                    </a:srgbClr>
                  </a:outerShdw>
                </a:effectLst>
                <a:latin typeface="+mj-lt"/>
              </a:rPr>
            </a:br>
            <a:r>
              <a:rPr lang="en-US" sz="1700" b="1" dirty="0" smtClean="0">
                <a:effectLst>
                  <a:outerShdw blurRad="38100" dist="38100" dir="2700000" algn="tl">
                    <a:srgbClr val="000000">
                      <a:alpha val="43137"/>
                    </a:srgbClr>
                  </a:outerShdw>
                </a:effectLst>
                <a:latin typeface="+mj-lt"/>
              </a:rPr>
              <a:t> </a:t>
            </a:r>
          </a:p>
          <a:p>
            <a:pPr algn="ctr"/>
            <a:r>
              <a:rPr lang="en-US" sz="2000" dirty="0" smtClean="0"/>
              <a:t>96-98</a:t>
            </a:r>
            <a:endParaRPr lang="en-US" sz="2000" dirty="0"/>
          </a:p>
        </p:txBody>
      </p:sp>
      <p:sp>
        <p:nvSpPr>
          <p:cNvPr id="12" name="Rectangle 11"/>
          <p:cNvSpPr/>
          <p:nvPr/>
        </p:nvSpPr>
        <p:spPr>
          <a:xfrm>
            <a:off x="1754186" y="4494484"/>
            <a:ext cx="1774741" cy="1031051"/>
          </a:xfrm>
          <a:prstGeom prst="rect">
            <a:avLst/>
          </a:prstGeom>
        </p:spPr>
        <p:txBody>
          <a:bodyPr wrap="square">
            <a:spAutoFit/>
          </a:bodyPr>
          <a:lstStyle/>
          <a:p>
            <a:pPr algn="ctr"/>
            <a:r>
              <a:rPr lang="en-US" sz="2400" b="1" dirty="0" smtClean="0">
                <a:effectLst>
                  <a:outerShdw blurRad="38100" dist="38100" dir="2700000" algn="tl">
                    <a:srgbClr val="000000">
                      <a:alpha val="43137"/>
                    </a:srgbClr>
                  </a:outerShdw>
                </a:effectLst>
                <a:latin typeface="+mj-lt"/>
              </a:rPr>
              <a:t>Trajan</a:t>
            </a:r>
            <a:br>
              <a:rPr lang="en-US" sz="2400" b="1" dirty="0" smtClean="0">
                <a:effectLst>
                  <a:outerShdw blurRad="38100" dist="38100" dir="2700000" algn="tl">
                    <a:srgbClr val="000000">
                      <a:alpha val="43137"/>
                    </a:srgbClr>
                  </a:outerShdw>
                </a:effectLst>
                <a:latin typeface="+mj-lt"/>
              </a:rPr>
            </a:br>
            <a:endParaRPr lang="en-US" sz="1700" b="1" dirty="0" smtClean="0">
              <a:effectLst>
                <a:outerShdw blurRad="38100" dist="38100" dir="2700000" algn="tl">
                  <a:srgbClr val="000000">
                    <a:alpha val="43137"/>
                  </a:srgbClr>
                </a:outerShdw>
              </a:effectLst>
              <a:latin typeface="+mj-lt"/>
            </a:endParaRPr>
          </a:p>
          <a:p>
            <a:pPr algn="ctr"/>
            <a:r>
              <a:rPr lang="en-US" sz="2000" dirty="0" smtClean="0"/>
              <a:t>98-117</a:t>
            </a:r>
            <a:endParaRPr lang="en-US" sz="2000" dirty="0"/>
          </a:p>
        </p:txBody>
      </p:sp>
      <p:sp>
        <p:nvSpPr>
          <p:cNvPr id="13" name="Rectangle 12"/>
          <p:cNvSpPr/>
          <p:nvPr/>
        </p:nvSpPr>
        <p:spPr>
          <a:xfrm>
            <a:off x="3528927" y="4487522"/>
            <a:ext cx="1849280" cy="1046440"/>
          </a:xfrm>
          <a:prstGeom prst="rect">
            <a:avLst/>
          </a:prstGeom>
        </p:spPr>
        <p:txBody>
          <a:bodyPr wrap="square">
            <a:spAutoFit/>
          </a:bodyPr>
          <a:lstStyle/>
          <a:p>
            <a:pPr algn="ctr"/>
            <a:r>
              <a:rPr lang="en-US" sz="2400" b="1" dirty="0" smtClean="0">
                <a:effectLst>
                  <a:outerShdw blurRad="38100" dist="38100" dir="2700000" algn="tl">
                    <a:srgbClr val="000000">
                      <a:alpha val="43137"/>
                    </a:srgbClr>
                  </a:outerShdw>
                </a:effectLst>
                <a:latin typeface="+mj-lt"/>
              </a:rPr>
              <a:t>Hadrian</a:t>
            </a:r>
            <a:br>
              <a:rPr lang="en-US" sz="2400" b="1" dirty="0" smtClean="0">
                <a:effectLst>
                  <a:outerShdw blurRad="38100" dist="38100" dir="2700000" algn="tl">
                    <a:srgbClr val="000000">
                      <a:alpha val="43137"/>
                    </a:srgbClr>
                  </a:outerShdw>
                </a:effectLst>
                <a:latin typeface="+mj-lt"/>
              </a:rPr>
            </a:br>
            <a:endParaRPr lang="en-US" sz="1700" b="1" dirty="0" smtClean="0">
              <a:effectLst>
                <a:outerShdw blurRad="38100" dist="38100" dir="2700000" algn="tl">
                  <a:srgbClr val="000000">
                    <a:alpha val="43137"/>
                  </a:srgbClr>
                </a:outerShdw>
              </a:effectLst>
              <a:latin typeface="+mj-lt"/>
            </a:endParaRPr>
          </a:p>
          <a:p>
            <a:pPr algn="ctr"/>
            <a:r>
              <a:rPr lang="en-US" sz="2000" dirty="0" smtClean="0"/>
              <a:t>117-138</a:t>
            </a:r>
            <a:endParaRPr lang="en-US" sz="2000" dirty="0"/>
          </a:p>
        </p:txBody>
      </p:sp>
      <p:sp>
        <p:nvSpPr>
          <p:cNvPr id="14" name="Rectangle 13"/>
          <p:cNvSpPr/>
          <p:nvPr/>
        </p:nvSpPr>
        <p:spPr>
          <a:xfrm>
            <a:off x="5334462" y="4494484"/>
            <a:ext cx="1849280" cy="1015663"/>
          </a:xfrm>
          <a:prstGeom prst="rect">
            <a:avLst/>
          </a:prstGeom>
        </p:spPr>
        <p:txBody>
          <a:bodyPr wrap="square">
            <a:spAutoFit/>
          </a:bodyPr>
          <a:lstStyle/>
          <a:p>
            <a:pPr algn="ctr"/>
            <a:r>
              <a:rPr lang="en-US" sz="1600" b="1" dirty="0" err="1" smtClean="0">
                <a:effectLst>
                  <a:outerShdw blurRad="38100" dist="38100" dir="2700000" algn="tl">
                    <a:srgbClr val="000000">
                      <a:alpha val="43137"/>
                    </a:srgbClr>
                  </a:outerShdw>
                </a:effectLst>
                <a:latin typeface="+mj-lt"/>
              </a:rPr>
              <a:t>Antoninus</a:t>
            </a:r>
            <a:r>
              <a:rPr lang="en-US" sz="1600" b="1" dirty="0" smtClean="0">
                <a:effectLst>
                  <a:outerShdw blurRad="38100" dist="38100" dir="2700000" algn="tl">
                    <a:srgbClr val="000000">
                      <a:alpha val="43137"/>
                    </a:srgbClr>
                  </a:outerShdw>
                </a:effectLst>
                <a:latin typeface="+mj-lt"/>
              </a:rPr>
              <a:t> </a:t>
            </a:r>
            <a:r>
              <a:rPr lang="en-US" b="1" dirty="0" smtClean="0">
                <a:effectLst>
                  <a:outerShdw blurRad="38100" dist="38100" dir="2700000" algn="tl">
                    <a:srgbClr val="000000">
                      <a:alpha val="43137"/>
                    </a:srgbClr>
                  </a:outerShdw>
                </a:effectLst>
                <a:latin typeface="+mj-lt"/>
              </a:rPr>
              <a:t>Pius</a:t>
            </a:r>
            <a:r>
              <a:rPr lang="en-US" sz="2400" b="1" dirty="0" smtClean="0">
                <a:effectLst>
                  <a:outerShdw blurRad="38100" dist="38100" dir="2700000" algn="tl">
                    <a:srgbClr val="000000">
                      <a:alpha val="43137"/>
                    </a:srgbClr>
                  </a:outerShdw>
                </a:effectLst>
                <a:latin typeface="+mj-lt"/>
              </a:rPr>
              <a:t/>
            </a:r>
            <a:br>
              <a:rPr lang="en-US" sz="2400" b="1" dirty="0" smtClean="0">
                <a:effectLst>
                  <a:outerShdw blurRad="38100" dist="38100" dir="2700000" algn="tl">
                    <a:srgbClr val="000000">
                      <a:alpha val="43137"/>
                    </a:srgbClr>
                  </a:outerShdw>
                </a:effectLst>
                <a:latin typeface="+mj-lt"/>
              </a:rPr>
            </a:br>
            <a:endParaRPr lang="en-US" sz="600" b="1" dirty="0" smtClean="0">
              <a:effectLst>
                <a:outerShdw blurRad="38100" dist="38100" dir="2700000" algn="tl">
                  <a:srgbClr val="000000">
                    <a:alpha val="43137"/>
                  </a:srgbClr>
                </a:outerShdw>
              </a:effectLst>
              <a:latin typeface="+mj-lt"/>
            </a:endParaRPr>
          </a:p>
          <a:p>
            <a:pPr algn="ctr"/>
            <a:r>
              <a:rPr lang="en-US" sz="2000" dirty="0" smtClean="0"/>
              <a:t>138-161</a:t>
            </a:r>
            <a:endParaRPr lang="en-US" sz="2000" dirty="0"/>
          </a:p>
        </p:txBody>
      </p:sp>
      <p:sp>
        <p:nvSpPr>
          <p:cNvPr id="15" name="Rectangle 14"/>
          <p:cNvSpPr/>
          <p:nvPr/>
        </p:nvSpPr>
        <p:spPr>
          <a:xfrm>
            <a:off x="7139997" y="4487521"/>
            <a:ext cx="1868598" cy="1015663"/>
          </a:xfrm>
          <a:prstGeom prst="rect">
            <a:avLst/>
          </a:prstGeom>
        </p:spPr>
        <p:txBody>
          <a:bodyPr wrap="square">
            <a:spAutoFit/>
          </a:bodyPr>
          <a:lstStyle/>
          <a:p>
            <a:pPr algn="ctr"/>
            <a:r>
              <a:rPr lang="en-US" b="1" dirty="0" smtClean="0">
                <a:effectLst>
                  <a:outerShdw blurRad="38100" dist="38100" dir="2700000" algn="tl">
                    <a:srgbClr val="000000">
                      <a:alpha val="43137"/>
                    </a:srgbClr>
                  </a:outerShdw>
                </a:effectLst>
                <a:latin typeface="+mj-lt"/>
              </a:rPr>
              <a:t>Marcus </a:t>
            </a:r>
            <a:r>
              <a:rPr lang="en-US" sz="1600" b="1" dirty="0" smtClean="0">
                <a:effectLst>
                  <a:outerShdw blurRad="38100" dist="38100" dir="2700000" algn="tl">
                    <a:srgbClr val="000000">
                      <a:alpha val="43137"/>
                    </a:srgbClr>
                  </a:outerShdw>
                </a:effectLst>
                <a:latin typeface="+mj-lt"/>
              </a:rPr>
              <a:t>Aurelius</a:t>
            </a:r>
            <a:r>
              <a:rPr lang="en-US" sz="2400" b="1" dirty="0" smtClean="0">
                <a:effectLst>
                  <a:outerShdw blurRad="38100" dist="38100" dir="2700000" algn="tl">
                    <a:srgbClr val="000000">
                      <a:alpha val="43137"/>
                    </a:srgbClr>
                  </a:outerShdw>
                </a:effectLst>
                <a:latin typeface="+mj-lt"/>
              </a:rPr>
              <a:t/>
            </a:r>
            <a:br>
              <a:rPr lang="en-US" sz="2400" b="1" dirty="0" smtClean="0">
                <a:effectLst>
                  <a:outerShdw blurRad="38100" dist="38100" dir="2700000" algn="tl">
                    <a:srgbClr val="000000">
                      <a:alpha val="43137"/>
                    </a:srgbClr>
                  </a:outerShdw>
                </a:effectLst>
                <a:latin typeface="+mj-lt"/>
              </a:rPr>
            </a:br>
            <a:endParaRPr lang="en-US" sz="600" b="1" dirty="0" smtClean="0">
              <a:effectLst>
                <a:outerShdw blurRad="38100" dist="38100" dir="2700000" algn="tl">
                  <a:srgbClr val="000000">
                    <a:alpha val="43137"/>
                  </a:srgbClr>
                </a:outerShdw>
              </a:effectLst>
              <a:latin typeface="+mj-lt"/>
            </a:endParaRPr>
          </a:p>
          <a:p>
            <a:pPr algn="ctr"/>
            <a:r>
              <a:rPr lang="en-US" sz="2000" dirty="0" smtClean="0"/>
              <a:t>161-180</a:t>
            </a:r>
            <a:endParaRPr lang="en-US" sz="2000" dirty="0"/>
          </a:p>
        </p:txBody>
      </p:sp>
    </p:spTree>
    <p:extLst>
      <p:ext uri="{BB962C8B-B14F-4D97-AF65-F5344CB8AC3E}">
        <p14:creationId xmlns:p14="http://schemas.microsoft.com/office/powerpoint/2010/main" val="13233016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7/73/Jean-L%C3%A9on_G%C3%A9r%C3%B4me_-_The_Christian_Martyrs%27_Last_Prayer_-_Walters_37113.jpg"/>
          <p:cNvPicPr>
            <a:picLocks noChangeAspect="1" noChangeArrowheads="1"/>
          </p:cNvPicPr>
          <p:nvPr/>
        </p:nvPicPr>
        <p:blipFill rotWithShape="1">
          <a:blip r:embed="rId2">
            <a:extLst>
              <a:ext uri="{28A0092B-C50C-407E-A947-70E740481C1C}">
                <a14:useLocalDpi xmlns:a14="http://schemas.microsoft.com/office/drawing/2010/main" val="0"/>
              </a:ext>
            </a:extLst>
          </a:blip>
          <a:srcRect l="14928" r="6893"/>
          <a:stretch/>
        </p:blipFill>
        <p:spPr bwMode="auto">
          <a:xfrm>
            <a:off x="-24064" y="-59112"/>
            <a:ext cx="9264317" cy="69171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flipV="1">
            <a:off x="-24064" y="-59114"/>
            <a:ext cx="9264317" cy="2441363"/>
          </a:xfrm>
          <a:prstGeom prst="rect">
            <a:avLst/>
          </a:prstGeom>
          <a:gradFill flip="none" rotWithShape="1">
            <a:gsLst>
              <a:gs pos="20000">
                <a:schemeClr val="tx1">
                  <a:alpha val="70000"/>
                </a:schemeClr>
              </a:gs>
              <a:gs pos="93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4884821"/>
            <a:ext cx="8229600" cy="1241344"/>
          </a:xfrm>
        </p:spPr>
        <p:txBody>
          <a:bodyPr/>
          <a:lstStyle/>
          <a:p>
            <a:endParaRPr lang="en-US" dirty="0"/>
          </a:p>
        </p:txBody>
      </p:sp>
      <p:sp>
        <p:nvSpPr>
          <p:cNvPr id="7" name="Title 1"/>
          <p:cNvSpPr>
            <a:spLocks noGrp="1"/>
          </p:cNvSpPr>
          <p:nvPr>
            <p:ph type="title"/>
          </p:nvPr>
        </p:nvSpPr>
        <p:spPr>
          <a:xfrm>
            <a:off x="513347" y="114218"/>
            <a:ext cx="8518359" cy="1143000"/>
          </a:xfrm>
        </p:spPr>
        <p:txBody>
          <a:bodyPr>
            <a:normAutofit/>
          </a:bodyPr>
          <a:lstStyle/>
          <a:p>
            <a:r>
              <a:rPr lang="en-US" b="1" dirty="0" smtClean="0">
                <a:solidFill>
                  <a:schemeClr val="bg1"/>
                </a:solidFill>
                <a:effectLst>
                  <a:glow rad="139700">
                    <a:schemeClr val="accent5">
                      <a:satMod val="175000"/>
                      <a:alpha val="40000"/>
                    </a:schemeClr>
                  </a:glow>
                  <a:outerShdw blurRad="38100" dist="38100" dir="2700000" algn="tl">
                    <a:srgbClr val="000000">
                      <a:alpha val="43137"/>
                    </a:srgbClr>
                  </a:outerShdw>
                </a:effectLst>
              </a:rPr>
              <a:t>Don’t Ask. Don’t Tell.</a:t>
            </a:r>
            <a:endParaRPr lang="en-US" b="1" dirty="0">
              <a:solidFill>
                <a:schemeClr val="bg1"/>
              </a:solidFill>
              <a:effectLst>
                <a:glow rad="139700">
                  <a:schemeClr val="accent5">
                    <a:satMod val="17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1743628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D4B49"/>
            </a:gs>
            <a:gs pos="100000">
              <a:schemeClr val="bg1">
                <a:shade val="30000"/>
                <a:satMod val="200000"/>
              </a:schemeClr>
            </a:gs>
          </a:gsLst>
          <a:lin ang="13500000" scaled="1"/>
          <a:tileRect/>
        </a:gradFill>
        <a:effectLst/>
      </p:bgPr>
    </p:bg>
    <p:spTree>
      <p:nvGrpSpPr>
        <p:cNvPr id="1" name=""/>
        <p:cNvGrpSpPr/>
        <p:nvPr/>
      </p:nvGrpSpPr>
      <p:grpSpPr>
        <a:xfrm>
          <a:off x="0" y="0"/>
          <a:ext cx="0" cy="0"/>
          <a:chOff x="0" y="0"/>
          <a:chExt cx="0" cy="0"/>
        </a:xfrm>
      </p:grpSpPr>
      <p:sp>
        <p:nvSpPr>
          <p:cNvPr id="3" name="TextBox 2"/>
          <p:cNvSpPr txBox="1"/>
          <p:nvPr/>
        </p:nvSpPr>
        <p:spPr>
          <a:xfrm>
            <a:off x="4074695" y="457734"/>
            <a:ext cx="5005137" cy="2800767"/>
          </a:xfrm>
          <a:prstGeom prst="rect">
            <a:avLst/>
          </a:prstGeom>
          <a:noFill/>
        </p:spPr>
        <p:txBody>
          <a:bodyPr wrap="square" rtlCol="0">
            <a:spAutoFit/>
          </a:bodyPr>
          <a:lstStyle/>
          <a:p>
            <a:pPr marL="176213" indent="-176213">
              <a:buNone/>
            </a:pPr>
            <a:r>
              <a:rPr lang="en-US" sz="4400" b="1" i="1" dirty="0">
                <a:effectLst>
                  <a:outerShdw blurRad="38100" dist="38100" dir="2700000" algn="tl">
                    <a:srgbClr val="000000">
                      <a:alpha val="43137"/>
                    </a:srgbClr>
                  </a:outerShdw>
                </a:effectLst>
              </a:rPr>
              <a:t>“[Christians] are not to be sought out [for persecution].”</a:t>
            </a:r>
            <a:endParaRPr lang="en-US" sz="4400" b="1" i="1" dirty="0">
              <a:effectLst>
                <a:outerShdw blurRad="38100" dist="38100" dir="2700000" algn="tl">
                  <a:srgbClr val="000000">
                    <a:alpha val="43137"/>
                  </a:srgbClr>
                </a:outerShdw>
              </a:effectLst>
            </a:endParaRPr>
          </a:p>
        </p:txBody>
      </p:sp>
      <p:pic>
        <p:nvPicPr>
          <p:cNvPr id="11" name="Picture 2" descr="http://upload.wikimedia.org/wikipedia/commons/thumb/b/b2/Traianus_Glyptothek_Munich_72.jpg/800px-Traianus_Glyptothek_Munich_7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94" b="99520" l="2000" r="94500">
                        <a14:foregroundMark x1="64375" y1="82054" x2="62375" y2="88868"/>
                        <a14:foregroundMark x1="54125" y1="30230" x2="49375" y2="40691"/>
                        <a14:foregroundMark x1="26500" y1="30518" x2="23875" y2="24568"/>
                        <a14:foregroundMark x1="26875" y1="32342" x2="25625" y2="29463"/>
                        <a14:foregroundMark x1="63875" y1="21401" x2="65125" y2="34837"/>
                        <a14:foregroundMark x1="64250" y1="17946" x2="67500" y2="23992"/>
                        <a14:foregroundMark x1="67875" y1="24856" x2="67875" y2="24856"/>
                        <a14:foregroundMark x1="61875" y1="52975" x2="56000" y2="45489"/>
                        <a14:foregroundMark x1="76500" y1="92418" x2="84250" y2="81574"/>
                        <a14:foregroundMark x1="87875" y1="65835" x2="86625" y2="72937"/>
                        <a14:foregroundMark x1="73875" y1="91075" x2="74000" y2="90403"/>
                        <a14:foregroundMark x1="90625" y1="66315" x2="90625" y2="66315"/>
                        <a14:foregroundMark x1="60500" y1="96449" x2="67375" y2="95681"/>
                        <a14:foregroundMark x1="67875" y1="95873" x2="72125" y2="94146"/>
                        <a14:foregroundMark x1="61250" y1="98081" x2="35625" y2="98177"/>
                        <a14:foregroundMark x1="66250" y1="26679" x2="66250" y2="26679"/>
                      </a14:backgroundRemoval>
                    </a14:imgEffect>
                  </a14:imgLayer>
                </a14:imgProps>
              </a:ext>
              <a:ext uri="{28A0092B-C50C-407E-A947-70E740481C1C}">
                <a14:useLocalDpi xmlns:a14="http://schemas.microsoft.com/office/drawing/2010/main" val="0"/>
              </a:ext>
            </a:extLst>
          </a:blip>
          <a:srcRect b="3240"/>
          <a:stretch/>
        </p:blipFill>
        <p:spPr bwMode="auto">
          <a:xfrm>
            <a:off x="26677" y="72658"/>
            <a:ext cx="5055698" cy="6371686"/>
          </a:xfrm>
          <a:prstGeom prst="rect">
            <a:avLst/>
          </a:prstGeom>
          <a:noFill/>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886678" y="4491890"/>
            <a:ext cx="3902146" cy="1384995"/>
          </a:xfrm>
          <a:prstGeom prst="rect">
            <a:avLst/>
          </a:prstGeom>
          <a:noFill/>
        </p:spPr>
        <p:txBody>
          <a:bodyPr wrap="square" rtlCol="0">
            <a:spAutoFit/>
          </a:bodyPr>
          <a:lstStyle/>
          <a:p>
            <a:r>
              <a:rPr lang="en-US" sz="2800" i="1" dirty="0" smtClean="0">
                <a:solidFill>
                  <a:schemeClr val="accent1">
                    <a:lumMod val="90000"/>
                  </a:schemeClr>
                </a:solidFill>
              </a:rPr>
              <a:t>Trajan to Pliny th</a:t>
            </a:r>
            <a:r>
              <a:rPr lang="en-US" sz="2800" i="1" dirty="0" smtClean="0">
                <a:solidFill>
                  <a:schemeClr val="accent1">
                    <a:lumMod val="90000"/>
                  </a:schemeClr>
                </a:solidFill>
              </a:rPr>
              <a:t>e Younger, Roman Governor of Bithynia</a:t>
            </a:r>
            <a:endParaRPr lang="en-US" sz="2800" i="1" dirty="0">
              <a:solidFill>
                <a:schemeClr val="accent1">
                  <a:lumMod val="90000"/>
                </a:schemeClr>
              </a:solidFill>
            </a:endParaRPr>
          </a:p>
        </p:txBody>
      </p:sp>
    </p:spTree>
    <p:extLst>
      <p:ext uri="{BB962C8B-B14F-4D97-AF65-F5344CB8AC3E}">
        <p14:creationId xmlns:p14="http://schemas.microsoft.com/office/powerpoint/2010/main" val="2105139634"/>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D4B49"/>
            </a:gs>
            <a:gs pos="100000">
              <a:schemeClr val="bg1">
                <a:shade val="30000"/>
                <a:satMod val="200000"/>
              </a:schemeClr>
            </a:gs>
          </a:gsLst>
          <a:lin ang="13500000" scaled="1"/>
          <a:tileRect/>
        </a:gradFill>
        <a:effectLst/>
      </p:bgPr>
    </p:bg>
    <p:spTree>
      <p:nvGrpSpPr>
        <p:cNvPr id="1" name=""/>
        <p:cNvGrpSpPr/>
        <p:nvPr/>
      </p:nvGrpSpPr>
      <p:grpSpPr>
        <a:xfrm>
          <a:off x="0" y="0"/>
          <a:ext cx="0" cy="0"/>
          <a:chOff x="0" y="0"/>
          <a:chExt cx="0" cy="0"/>
        </a:xfrm>
      </p:grpSpPr>
      <p:sp>
        <p:nvSpPr>
          <p:cNvPr id="3" name="TextBox 2"/>
          <p:cNvSpPr txBox="1"/>
          <p:nvPr/>
        </p:nvSpPr>
        <p:spPr>
          <a:xfrm>
            <a:off x="3834063" y="778577"/>
            <a:ext cx="5005137" cy="2585323"/>
          </a:xfrm>
          <a:prstGeom prst="rect">
            <a:avLst/>
          </a:prstGeom>
          <a:noFill/>
        </p:spPr>
        <p:txBody>
          <a:bodyPr wrap="square" rtlCol="0">
            <a:spAutoFit/>
          </a:bodyPr>
          <a:lstStyle/>
          <a:p>
            <a:pPr algn="ctr">
              <a:buNone/>
            </a:pPr>
            <a:r>
              <a:rPr lang="en-US" sz="4800" b="1" dirty="0" smtClean="0">
                <a:effectLst>
                  <a:outerShdw blurRad="38100" dist="38100" dir="2700000" algn="tl">
                    <a:srgbClr val="000000">
                      <a:alpha val="43137"/>
                    </a:srgbClr>
                  </a:outerShdw>
                </a:effectLst>
              </a:rPr>
              <a:t>Trajan didn’t </a:t>
            </a:r>
            <a:r>
              <a:rPr lang="en-US" sz="6200" b="1" dirty="0" smtClean="0">
                <a:solidFill>
                  <a:schemeClr val="accent6">
                    <a:lumMod val="40000"/>
                    <a:lumOff val="60000"/>
                  </a:schemeClr>
                </a:solidFill>
                <a:effectLst>
                  <a:outerShdw blurRad="38100" dist="38100" dir="2700000" algn="tl">
                    <a:srgbClr val="000000">
                      <a:alpha val="43137"/>
                    </a:srgbClr>
                  </a:outerShdw>
                </a:effectLst>
                <a:latin typeface="+mj-lt"/>
              </a:rPr>
              <a:t>legalize</a:t>
            </a:r>
            <a:r>
              <a:rPr lang="en-US" sz="6600" b="1" i="1" dirty="0" smtClean="0">
                <a:solidFill>
                  <a:schemeClr val="accent6">
                    <a:lumMod val="40000"/>
                    <a:lumOff val="60000"/>
                  </a:schemeClr>
                </a:solidFill>
                <a:effectLst>
                  <a:outerShdw blurRad="38100" dist="38100" dir="2700000" algn="tl">
                    <a:srgbClr val="000000">
                      <a:alpha val="43137"/>
                    </a:srgbClr>
                  </a:outerShdw>
                </a:effectLst>
              </a:rPr>
              <a:t> </a:t>
            </a:r>
            <a:r>
              <a:rPr lang="en-US" sz="4800" b="1" dirty="0" smtClean="0">
                <a:effectLst>
                  <a:outerShdw blurRad="38100" dist="38100" dir="2700000" algn="tl">
                    <a:srgbClr val="000000">
                      <a:alpha val="43137"/>
                    </a:srgbClr>
                  </a:outerShdw>
                </a:effectLst>
              </a:rPr>
              <a:t>Christianity</a:t>
            </a:r>
            <a:endParaRPr lang="en-US" sz="4800" b="1" dirty="0">
              <a:effectLst>
                <a:outerShdw blurRad="38100" dist="38100" dir="2700000" algn="tl">
                  <a:srgbClr val="000000">
                    <a:alpha val="43137"/>
                  </a:srgbClr>
                </a:outerShdw>
              </a:effectLst>
            </a:endParaRPr>
          </a:p>
        </p:txBody>
      </p:sp>
      <p:pic>
        <p:nvPicPr>
          <p:cNvPr id="11" name="Picture 2" descr="http://upload.wikimedia.org/wikipedia/commons/thumb/b/b2/Traianus_Glyptothek_Munich_72.jpg/800px-Traianus_Glyptothek_Munich_7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94" b="99520" l="2000" r="94500">
                        <a14:foregroundMark x1="64375" y1="82054" x2="62375" y2="88868"/>
                        <a14:foregroundMark x1="54125" y1="30230" x2="49375" y2="40691"/>
                        <a14:foregroundMark x1="26500" y1="30518" x2="23875" y2="24568"/>
                        <a14:foregroundMark x1="26875" y1="32342" x2="25625" y2="29463"/>
                        <a14:foregroundMark x1="63875" y1="21401" x2="65125" y2="34837"/>
                        <a14:foregroundMark x1="64250" y1="17946" x2="67500" y2="23992"/>
                        <a14:foregroundMark x1="67875" y1="24856" x2="67875" y2="24856"/>
                        <a14:foregroundMark x1="61875" y1="52975" x2="56000" y2="45489"/>
                        <a14:foregroundMark x1="76500" y1="92418" x2="84250" y2="81574"/>
                        <a14:foregroundMark x1="87875" y1="65835" x2="86625" y2="72937"/>
                        <a14:foregroundMark x1="73875" y1="91075" x2="74000" y2="90403"/>
                        <a14:foregroundMark x1="90625" y1="66315" x2="90625" y2="66315"/>
                        <a14:foregroundMark x1="60500" y1="96449" x2="67375" y2="95681"/>
                        <a14:foregroundMark x1="67875" y1="95873" x2="72125" y2="94146"/>
                        <a14:foregroundMark x1="61250" y1="98081" x2="35625" y2="98177"/>
                        <a14:foregroundMark x1="66250" y1="26679" x2="66250" y2="26679"/>
                      </a14:backgroundRemoval>
                    </a14:imgEffect>
                  </a14:imgLayer>
                </a14:imgProps>
              </a:ext>
              <a:ext uri="{28A0092B-C50C-407E-A947-70E740481C1C}">
                <a14:useLocalDpi xmlns:a14="http://schemas.microsoft.com/office/drawing/2010/main" val="0"/>
              </a:ext>
            </a:extLst>
          </a:blip>
          <a:srcRect b="3240"/>
          <a:stretch/>
        </p:blipFill>
        <p:spPr bwMode="auto">
          <a:xfrm>
            <a:off x="26677" y="72658"/>
            <a:ext cx="5055698" cy="6371686"/>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5077327" y="3827583"/>
            <a:ext cx="3761873" cy="2246769"/>
          </a:xfrm>
          <a:prstGeom prst="rect">
            <a:avLst/>
          </a:prstGeom>
        </p:spPr>
        <p:txBody>
          <a:bodyPr wrap="square">
            <a:spAutoFit/>
          </a:bodyPr>
          <a:lstStyle/>
          <a:p>
            <a:pPr>
              <a:buNone/>
            </a:pPr>
            <a:r>
              <a:rPr lang="en-US" sz="2800" b="1" i="1" dirty="0">
                <a:solidFill>
                  <a:schemeClr val="accent1">
                    <a:lumMod val="90000"/>
                  </a:schemeClr>
                </a:solidFill>
                <a:effectLst>
                  <a:outerShdw blurRad="38100" dist="38100" dir="2700000" algn="tl">
                    <a:srgbClr val="000000">
                      <a:alpha val="43137"/>
                    </a:srgbClr>
                  </a:outerShdw>
                </a:effectLst>
              </a:rPr>
              <a:t>b</a:t>
            </a:r>
            <a:r>
              <a:rPr lang="en-US" sz="2800" b="1" i="1" dirty="0" smtClean="0">
                <a:solidFill>
                  <a:schemeClr val="accent1">
                    <a:lumMod val="90000"/>
                  </a:schemeClr>
                </a:solidFill>
                <a:effectLst>
                  <a:outerShdw blurRad="38100" dist="38100" dir="2700000" algn="tl">
                    <a:srgbClr val="000000">
                      <a:alpha val="43137"/>
                    </a:srgbClr>
                  </a:outerShdw>
                </a:effectLst>
              </a:rPr>
              <a:t>ut </a:t>
            </a:r>
            <a:r>
              <a:rPr lang="en-US" sz="2800" b="1" i="1" dirty="0">
                <a:solidFill>
                  <a:schemeClr val="accent1">
                    <a:lumMod val="90000"/>
                  </a:schemeClr>
                </a:solidFill>
                <a:effectLst>
                  <a:outerShdw blurRad="38100" dist="38100" dir="2700000" algn="tl">
                    <a:srgbClr val="000000">
                      <a:alpha val="43137"/>
                    </a:srgbClr>
                  </a:outerShdw>
                </a:effectLst>
              </a:rPr>
              <a:t>his policies </a:t>
            </a:r>
            <a:r>
              <a:rPr lang="en-US" sz="2800" b="1" i="1" dirty="0" smtClean="0">
                <a:solidFill>
                  <a:schemeClr val="accent1">
                    <a:lumMod val="90000"/>
                  </a:schemeClr>
                </a:solidFill>
                <a:effectLst>
                  <a:outerShdw blurRad="38100" dist="38100" dir="2700000" algn="tl">
                    <a:srgbClr val="000000">
                      <a:alpha val="43137"/>
                    </a:srgbClr>
                  </a:outerShdw>
                </a:effectLst>
              </a:rPr>
              <a:t>were more liberal and tolerant than emperors before and after him.</a:t>
            </a:r>
            <a:endParaRPr lang="en-US" sz="2800" b="1" i="1" dirty="0">
              <a:solidFill>
                <a:schemeClr val="accent1">
                  <a:lumMod val="9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1555951"/>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40000"/>
                <a:lumOff val="60000"/>
              </a:schemeClr>
            </a:gs>
            <a:gs pos="100000">
              <a:schemeClr val="accent6">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43000"/>
          </a:xfrm>
        </p:spPr>
        <p:txBody>
          <a:bodyPr>
            <a:normAutofit/>
          </a:bodyPr>
          <a:lstStyle/>
          <a:p>
            <a:r>
              <a:rPr lang="en-US" sz="5100" dirty="0" smtClean="0">
                <a:latin typeface="Roman SD" panose="02000400000000000000" pitchFamily="2" charset="0"/>
              </a:rPr>
              <a:t>Five Good Emperors</a:t>
            </a:r>
            <a:endParaRPr lang="en-US" sz="5100" dirty="0">
              <a:latin typeface="Roman SD" panose="02000400000000000000" pitchFamily="2"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02897312"/>
              </p:ext>
            </p:extLst>
          </p:nvPr>
        </p:nvGraphicFramePr>
        <p:xfrm>
          <a:off x="4358637" y="1127810"/>
          <a:ext cx="4546371" cy="5283040"/>
        </p:xfrm>
        <a:graphic>
          <a:graphicData uri="http://schemas.openxmlformats.org/drawingml/2006/table">
            <a:tbl>
              <a:tblPr/>
              <a:tblGrid>
                <a:gridCol w="2834640"/>
                <a:gridCol w="1711731"/>
              </a:tblGrid>
              <a:tr h="1056608">
                <a:tc>
                  <a:txBody>
                    <a:bodyPr/>
                    <a:lstStyle/>
                    <a:p>
                      <a:pPr marL="0" marR="0">
                        <a:spcBef>
                          <a:spcPts val="0"/>
                        </a:spcBef>
                        <a:spcAft>
                          <a:spcPts val="0"/>
                        </a:spcAft>
                      </a:pPr>
                      <a:r>
                        <a:rPr lang="en-US" sz="4000" b="0" dirty="0" err="1" smtClean="0">
                          <a:solidFill>
                            <a:schemeClr val="tx1"/>
                          </a:solidFill>
                          <a:latin typeface="+mj-lt"/>
                          <a:ea typeface="Times New Roman"/>
                          <a:cs typeface="Times New Roman"/>
                        </a:rPr>
                        <a:t>Nerva</a:t>
                      </a:r>
                      <a:endParaRPr lang="en-US" sz="4000" b="0" dirty="0">
                        <a:solidFill>
                          <a:schemeClr val="tx1"/>
                        </a:solidFill>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800" b="1" i="1" dirty="0">
                          <a:solidFill>
                            <a:schemeClr val="tx1"/>
                          </a:solidFill>
                          <a:effectLst/>
                          <a:latin typeface="+mn-lt"/>
                          <a:ea typeface="Times New Roman"/>
                          <a:cs typeface="Times New Roman"/>
                        </a:rPr>
                        <a:t>96-98</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056608">
                <a:tc>
                  <a:txBody>
                    <a:bodyPr/>
                    <a:lstStyle/>
                    <a:p>
                      <a:pPr marL="0" marR="0">
                        <a:spcBef>
                          <a:spcPts val="0"/>
                        </a:spcBef>
                        <a:spcAft>
                          <a:spcPts val="0"/>
                        </a:spcAft>
                      </a:pPr>
                      <a:r>
                        <a:rPr lang="en-US" sz="4000" b="0" kern="1200" dirty="0" smtClean="0">
                          <a:solidFill>
                            <a:schemeClr val="tx1"/>
                          </a:solidFill>
                          <a:latin typeface="+mj-lt"/>
                          <a:ea typeface="Times New Roman"/>
                          <a:cs typeface="Times New Roman"/>
                        </a:rPr>
                        <a:t>Trajan</a:t>
                      </a:r>
                      <a:endParaRPr lang="en-US" sz="4000" b="0" kern="1200" dirty="0">
                        <a:solidFill>
                          <a:schemeClr val="tx1"/>
                        </a:solidFill>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800" b="1" i="1" dirty="0">
                          <a:solidFill>
                            <a:schemeClr val="tx1"/>
                          </a:solidFill>
                          <a:latin typeface="+mn-lt"/>
                          <a:ea typeface="Times New Roman"/>
                          <a:cs typeface="Times New Roman"/>
                        </a:rPr>
                        <a:t>98-117</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056608">
                <a:tc>
                  <a:txBody>
                    <a:bodyPr/>
                    <a:lstStyle/>
                    <a:p>
                      <a:pPr marL="0" marR="0">
                        <a:spcBef>
                          <a:spcPts val="0"/>
                        </a:spcBef>
                        <a:spcAft>
                          <a:spcPts val="0"/>
                        </a:spcAft>
                      </a:pPr>
                      <a:r>
                        <a:rPr lang="en-US" sz="4000" b="0" kern="1200" dirty="0" smtClean="0">
                          <a:solidFill>
                            <a:schemeClr val="accent1"/>
                          </a:solidFill>
                          <a:latin typeface="+mj-lt"/>
                          <a:ea typeface="Times New Roman"/>
                          <a:cs typeface="Times New Roman"/>
                        </a:rPr>
                        <a:t>Hadrian</a:t>
                      </a:r>
                      <a:endParaRPr lang="en-US" sz="4000" b="0" kern="1200" dirty="0">
                        <a:solidFill>
                          <a:schemeClr val="accent1"/>
                        </a:solidFill>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r">
                        <a:spcBef>
                          <a:spcPts val="0"/>
                        </a:spcBef>
                        <a:spcAft>
                          <a:spcPts val="0"/>
                        </a:spcAft>
                      </a:pPr>
                      <a:r>
                        <a:rPr lang="en-US" sz="2800" b="1" i="1" dirty="0">
                          <a:solidFill>
                            <a:schemeClr val="accent1"/>
                          </a:solidFill>
                          <a:effectLst>
                            <a:outerShdw blurRad="38100" dist="38100" dir="2700000" algn="tl">
                              <a:srgbClr val="000000">
                                <a:alpha val="43137"/>
                              </a:srgbClr>
                            </a:outerShdw>
                          </a:effectLst>
                          <a:latin typeface="+mn-lt"/>
                          <a:ea typeface="Times New Roman"/>
                          <a:cs typeface="Times New Roman"/>
                        </a:rPr>
                        <a:t>117-138</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r>
              <a:tr h="1056608">
                <a:tc>
                  <a:txBody>
                    <a:bodyPr/>
                    <a:lstStyle/>
                    <a:p>
                      <a:pPr marL="0" marR="0">
                        <a:spcBef>
                          <a:spcPts val="0"/>
                        </a:spcBef>
                        <a:spcAft>
                          <a:spcPts val="0"/>
                        </a:spcAft>
                      </a:pPr>
                      <a:r>
                        <a:rPr lang="en-US" sz="2800" b="1" dirty="0" err="1" smtClean="0">
                          <a:latin typeface="+mj-lt"/>
                          <a:ea typeface="Times New Roman"/>
                          <a:cs typeface="Times New Roman"/>
                        </a:rPr>
                        <a:t>Antoninus</a:t>
                      </a:r>
                      <a:r>
                        <a:rPr lang="en-US" sz="2800" b="1" baseline="0" dirty="0" smtClean="0">
                          <a:latin typeface="+mj-lt"/>
                          <a:ea typeface="Times New Roman"/>
                          <a:cs typeface="Times New Roman"/>
                        </a:rPr>
                        <a:t> Pius</a:t>
                      </a:r>
                      <a:endParaRPr lang="en-US" sz="2800" b="1"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800" b="1" i="1" dirty="0">
                          <a:latin typeface="+mn-lt"/>
                          <a:ea typeface="Times New Roman"/>
                          <a:cs typeface="Times New Roman"/>
                        </a:rPr>
                        <a:t>138-161</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56608">
                <a:tc>
                  <a:txBody>
                    <a:bodyPr/>
                    <a:lstStyle/>
                    <a:p>
                      <a:pPr marL="0" marR="0">
                        <a:spcBef>
                          <a:spcPts val="0"/>
                        </a:spcBef>
                        <a:spcAft>
                          <a:spcPts val="0"/>
                        </a:spcAft>
                      </a:pPr>
                      <a:r>
                        <a:rPr lang="en-US" sz="2800" b="1" dirty="0" smtClean="0">
                          <a:latin typeface="+mj-lt"/>
                          <a:ea typeface="Times New Roman"/>
                          <a:cs typeface="Times New Roman"/>
                        </a:rPr>
                        <a:t>Marcus</a:t>
                      </a:r>
                      <a:r>
                        <a:rPr lang="en-US" sz="2800" b="1" baseline="0" dirty="0" smtClean="0">
                          <a:latin typeface="+mj-lt"/>
                          <a:ea typeface="Times New Roman"/>
                          <a:cs typeface="Times New Roman"/>
                        </a:rPr>
                        <a:t> Aurelius</a:t>
                      </a:r>
                      <a:endParaRPr lang="en-US" sz="2800" b="1"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800" b="1" i="1" dirty="0">
                          <a:latin typeface="+mn-lt"/>
                          <a:ea typeface="Times New Roman"/>
                          <a:cs typeface="Times New Roman"/>
                        </a:rPr>
                        <a:t>161-180</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283035" y="4432679"/>
            <a:ext cx="3792583" cy="1815882"/>
          </a:xfrm>
          <a:prstGeom prst="rect">
            <a:avLst/>
          </a:prstGeom>
          <a:noFill/>
        </p:spPr>
        <p:txBody>
          <a:bodyPr wrap="square" rtlCol="0">
            <a:spAutoFit/>
          </a:bodyPr>
          <a:lstStyle/>
          <a:p>
            <a:r>
              <a:rPr lang="en-US" sz="2800" dirty="0">
                <a:solidFill>
                  <a:prstClr val="black"/>
                </a:solidFill>
              </a:rPr>
              <a:t>The “Five Good Emperors” ruled in the last days of the </a:t>
            </a:r>
            <a:r>
              <a:rPr lang="en-US" sz="2800" i="1" dirty="0" err="1">
                <a:solidFill>
                  <a:prstClr val="black"/>
                </a:solidFill>
              </a:rPr>
              <a:t>Pax</a:t>
            </a:r>
            <a:r>
              <a:rPr lang="en-US" sz="2800" i="1" dirty="0">
                <a:solidFill>
                  <a:prstClr val="black"/>
                </a:solidFill>
              </a:rPr>
              <a:t> </a:t>
            </a:r>
            <a:r>
              <a:rPr lang="en-US" sz="2800" i="1" dirty="0" err="1">
                <a:solidFill>
                  <a:prstClr val="black"/>
                </a:solidFill>
              </a:rPr>
              <a:t>Romana</a:t>
            </a:r>
            <a:r>
              <a:rPr lang="en-US" sz="2800" dirty="0">
                <a:solidFill>
                  <a:prstClr val="black"/>
                </a:solidFill>
              </a:rPr>
              <a:t>.</a:t>
            </a:r>
          </a:p>
        </p:txBody>
      </p:sp>
      <p:pic>
        <p:nvPicPr>
          <p:cNvPr id="2" name="Picture 2" descr="http://upload.wikimedia.org/wikipedia/commons/thumb/9/98/Roman_SPQR_banner.svg/757px-Roman_SPQR_banner.svg.png"/>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52845" y="1568868"/>
            <a:ext cx="3317965" cy="26298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263227" y="6501345"/>
            <a:ext cx="1656223" cy="276999"/>
          </a:xfrm>
          <a:prstGeom prst="rect">
            <a:avLst/>
          </a:prstGeom>
        </p:spPr>
        <p:txBody>
          <a:bodyPr wrap="none">
            <a:spAutoFit/>
          </a:bodyPr>
          <a:lstStyle/>
          <a:p>
            <a:pPr algn="r"/>
            <a:r>
              <a:rPr lang="en-US" sz="1200" dirty="0" smtClean="0"/>
              <a:t>Art Credit: Ssolbergj</a:t>
            </a:r>
            <a:endParaRPr lang="en-US" sz="1200" dirty="0"/>
          </a:p>
        </p:txBody>
      </p:sp>
    </p:spTree>
    <p:extLst>
      <p:ext uri="{BB962C8B-B14F-4D97-AF65-F5344CB8AC3E}">
        <p14:creationId xmlns:p14="http://schemas.microsoft.com/office/powerpoint/2010/main" val="26575688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D4B49"/>
            </a:gs>
            <a:gs pos="100000">
              <a:schemeClr val="bg1">
                <a:shade val="30000"/>
                <a:satMod val="200000"/>
              </a:schemeClr>
            </a:gs>
          </a:gsLst>
          <a:lin ang="1350000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198" y="228600"/>
            <a:ext cx="4596065" cy="990600"/>
          </a:xfrm>
          <a:noFill/>
          <a:ln>
            <a:noFill/>
          </a:ln>
        </p:spPr>
        <p:style>
          <a:lnRef idx="1">
            <a:schemeClr val="accent2"/>
          </a:lnRef>
          <a:fillRef idx="3">
            <a:schemeClr val="accent2"/>
          </a:fillRef>
          <a:effectRef idx="2">
            <a:schemeClr val="accent2"/>
          </a:effectRef>
          <a:fontRef idx="minor">
            <a:schemeClr val="lt1"/>
          </a:fontRef>
        </p:style>
        <p:txBody>
          <a:bodyPr numCol="1">
            <a:noAutofit/>
          </a:bodyPr>
          <a:lstStyle/>
          <a:p>
            <a:pPr algn="l"/>
            <a:r>
              <a:rPr lang="en-US" sz="6600" b="1" dirty="0" smtClean="0">
                <a:effectLst>
                  <a:outerShdw blurRad="38100" dist="38100" dir="2700000" algn="tl">
                    <a:srgbClr val="000000">
                      <a:alpha val="43137"/>
                    </a:srgbClr>
                  </a:outerShdw>
                </a:effectLst>
                <a:latin typeface="+mj-lt"/>
              </a:rPr>
              <a:t>Hadrian</a:t>
            </a:r>
            <a:endParaRPr lang="en-US" sz="6600" b="1" i="1" dirty="0">
              <a:effectLst>
                <a:outerShdw blurRad="38100" dist="38100" dir="2700000" algn="tl">
                  <a:srgbClr val="000000">
                    <a:alpha val="43137"/>
                  </a:srgbClr>
                </a:outerShdw>
              </a:effectLst>
              <a:latin typeface="+mj-lt"/>
            </a:endParaRPr>
          </a:p>
        </p:txBody>
      </p:sp>
      <p:sp>
        <p:nvSpPr>
          <p:cNvPr id="10" name="Rectangle 9"/>
          <p:cNvSpPr/>
          <p:nvPr/>
        </p:nvSpPr>
        <p:spPr>
          <a:xfrm>
            <a:off x="4611591" y="435430"/>
            <a:ext cx="4001185" cy="707886"/>
          </a:xfrm>
          <a:prstGeom prst="rect">
            <a:avLst/>
          </a:prstGeom>
        </p:spPr>
        <p:txBody>
          <a:bodyPr wrap="square">
            <a:spAutoFit/>
          </a:bodyPr>
          <a:lstStyle/>
          <a:p>
            <a:pPr algn="r"/>
            <a:r>
              <a:rPr lang="en-US" sz="4000" b="1" i="1" dirty="0" smtClean="0">
                <a:solidFill>
                  <a:srgbClr val="F1F6F9"/>
                </a:solidFill>
              </a:rPr>
              <a:t>117-138 </a:t>
            </a:r>
            <a:r>
              <a:rPr lang="en-US" sz="4000" b="1" i="1" dirty="0">
                <a:solidFill>
                  <a:srgbClr val="F1F6F9"/>
                </a:solidFill>
              </a:rPr>
              <a:t>A.D.</a:t>
            </a:r>
            <a:endParaRPr lang="en-US" sz="4000" dirty="0">
              <a:solidFill>
                <a:srgbClr val="F1F6F9"/>
              </a:solidFill>
            </a:endParaRPr>
          </a:p>
        </p:txBody>
      </p:sp>
      <p:pic>
        <p:nvPicPr>
          <p:cNvPr id="5122" name="Picture 2" descr="http://upload.wikimedia.org/wikipedia/commons/thumb/d/d7/Bust_Hadrian_Musei_Capitolini_MC817.jpg/640px-Bust_Hadrian_Musei_Capitolini_MC8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194" y="1474156"/>
            <a:ext cx="3781425" cy="472440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half" idx="2"/>
          </p:nvPr>
        </p:nvSpPr>
        <p:spPr>
          <a:xfrm>
            <a:off x="4788568" y="1860712"/>
            <a:ext cx="3824208" cy="3951288"/>
          </a:xfrm>
        </p:spPr>
        <p:txBody>
          <a:bodyPr>
            <a:noAutofit/>
          </a:bodyPr>
          <a:lstStyle/>
          <a:p>
            <a:pPr marL="0" indent="0" algn="ctr">
              <a:buNone/>
            </a:pPr>
            <a:r>
              <a:rPr lang="en-US" sz="4400" b="1" dirty="0" smtClean="0">
                <a:solidFill>
                  <a:schemeClr val="accent1">
                    <a:lumMod val="90000"/>
                  </a:schemeClr>
                </a:solidFill>
                <a:effectLst>
                  <a:outerShdw blurRad="38100" dist="38100" dir="2700000" algn="tl">
                    <a:srgbClr val="000000">
                      <a:alpha val="43137"/>
                    </a:srgbClr>
                  </a:outerShdw>
                </a:effectLst>
                <a:latin typeface="+mj-lt"/>
              </a:rPr>
              <a:t>Hadrian’s Wall</a:t>
            </a:r>
          </a:p>
          <a:p>
            <a:pPr marL="0" indent="0" algn="ctr">
              <a:buNone/>
            </a:pPr>
            <a:r>
              <a:rPr lang="en-US" sz="1600" dirty="0" smtClean="0">
                <a:latin typeface="+mj-lt"/>
              </a:rPr>
              <a:t> </a:t>
            </a:r>
            <a:endParaRPr lang="en-US" sz="1600" dirty="0">
              <a:latin typeface="+mj-lt"/>
            </a:endParaRPr>
          </a:p>
          <a:p>
            <a:pPr marL="0" indent="0" algn="ctr">
              <a:buNone/>
            </a:pPr>
            <a:r>
              <a:rPr lang="en-US" sz="3400" dirty="0" smtClean="0">
                <a:solidFill>
                  <a:schemeClr val="accent6">
                    <a:lumMod val="40000"/>
                    <a:lumOff val="60000"/>
                  </a:schemeClr>
                </a:solidFill>
                <a:latin typeface="+mj-lt"/>
              </a:rPr>
              <a:t>Bar </a:t>
            </a:r>
            <a:r>
              <a:rPr lang="en-US" sz="3400" dirty="0" err="1" smtClean="0">
                <a:solidFill>
                  <a:schemeClr val="accent6">
                    <a:lumMod val="40000"/>
                    <a:lumOff val="60000"/>
                  </a:schemeClr>
                </a:solidFill>
                <a:latin typeface="+mj-lt"/>
              </a:rPr>
              <a:t>Kokhba</a:t>
            </a:r>
            <a:r>
              <a:rPr lang="en-US" sz="3400" dirty="0" smtClean="0">
                <a:solidFill>
                  <a:schemeClr val="accent6">
                    <a:lumMod val="40000"/>
                    <a:lumOff val="60000"/>
                  </a:schemeClr>
                </a:solidFill>
                <a:latin typeface="+mj-lt"/>
              </a:rPr>
              <a:t> </a:t>
            </a:r>
            <a:r>
              <a:rPr lang="en-US" sz="4000" dirty="0" smtClean="0">
                <a:solidFill>
                  <a:schemeClr val="accent6">
                    <a:lumMod val="40000"/>
                    <a:lumOff val="60000"/>
                  </a:schemeClr>
                </a:solidFill>
                <a:latin typeface="+mj-lt"/>
              </a:rPr>
              <a:t>Revolt</a:t>
            </a:r>
            <a:endParaRPr lang="en-US" sz="3600" dirty="0" smtClean="0">
              <a:solidFill>
                <a:schemeClr val="accent6">
                  <a:lumMod val="40000"/>
                  <a:lumOff val="60000"/>
                </a:schemeClr>
              </a:solidFill>
              <a:latin typeface="+mj-lt"/>
            </a:endParaRPr>
          </a:p>
          <a:p>
            <a:pPr marL="0" indent="0" algn="ctr">
              <a:buNone/>
            </a:pPr>
            <a:r>
              <a:rPr lang="en-US" sz="1600" dirty="0" smtClean="0">
                <a:latin typeface="+mj-lt"/>
              </a:rPr>
              <a:t> </a:t>
            </a:r>
            <a:endParaRPr lang="en-US" sz="1600" dirty="0">
              <a:latin typeface="+mj-lt"/>
            </a:endParaRPr>
          </a:p>
          <a:p>
            <a:pPr marL="0" indent="0" algn="ctr">
              <a:buNone/>
            </a:pPr>
            <a:r>
              <a:rPr lang="en-US" sz="3000" b="1" dirty="0" smtClean="0">
                <a:effectLst>
                  <a:outerShdw blurRad="38100" dist="38100" dir="2700000" algn="tl">
                    <a:srgbClr val="000000">
                      <a:alpha val="43137"/>
                    </a:srgbClr>
                  </a:outerShdw>
                </a:effectLst>
                <a:latin typeface="+mj-lt"/>
              </a:rPr>
              <a:t>Philhellenism</a:t>
            </a:r>
            <a:endParaRPr lang="en-US" sz="3000" b="1"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102892660"/>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upload.wikimedia.org/wikipedia/commons/thumb/b/b7/Hadrian%27s_wall_at_Greenhead_Lough.jpg/800px-Hadrian%27s_wall_at_Greenhead_Loug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4762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216569" y="659648"/>
            <a:ext cx="5157537" cy="2501081"/>
          </a:xfrm>
        </p:spPr>
        <p:txBody>
          <a:bodyPr>
            <a:normAutofit/>
          </a:bodyPr>
          <a:lstStyle/>
          <a:p>
            <a:r>
              <a:rPr lang="en-US" sz="6000" b="1" dirty="0" smtClean="0">
                <a:solidFill>
                  <a:schemeClr val="accent1"/>
                </a:solidFill>
                <a:effectLst>
                  <a:outerShdw blurRad="38100" dist="38100" dir="2700000" algn="tl">
                    <a:srgbClr val="000000">
                      <a:alpha val="43137"/>
                    </a:srgbClr>
                  </a:outerShdw>
                </a:effectLst>
              </a:rPr>
              <a:t>Hadrian’s </a:t>
            </a:r>
            <a:r>
              <a:rPr lang="en-US" sz="6600" b="1" dirty="0" smtClean="0">
                <a:solidFill>
                  <a:schemeClr val="accent1"/>
                </a:solidFill>
                <a:effectLst>
                  <a:outerShdw blurRad="38100" dist="38100" dir="2700000" algn="tl">
                    <a:srgbClr val="000000">
                      <a:alpha val="43137"/>
                    </a:srgbClr>
                  </a:outerShdw>
                </a:effectLst>
              </a:rPr>
              <a:t>Wall</a:t>
            </a:r>
            <a:endParaRPr lang="en-US" sz="6600" b="1" dirty="0">
              <a:solidFill>
                <a:schemeClr val="accent1"/>
              </a:solidFill>
              <a:effectLst>
                <a:outerShdw blurRad="38100" dist="38100" dir="2700000" algn="tl">
                  <a:srgbClr val="000000">
                    <a:alpha val="43137"/>
                  </a:srgbClr>
                </a:outerShdw>
              </a:effectLst>
            </a:endParaRPr>
          </a:p>
        </p:txBody>
      </p:sp>
      <p:sp>
        <p:nvSpPr>
          <p:cNvPr id="8" name="Content Placeholder 7"/>
          <p:cNvSpPr>
            <a:spLocks noGrp="1"/>
          </p:cNvSpPr>
          <p:nvPr>
            <p:ph idx="1"/>
          </p:nvPr>
        </p:nvSpPr>
        <p:spPr>
          <a:xfrm>
            <a:off x="1989220" y="3978442"/>
            <a:ext cx="6697579" cy="2147723"/>
          </a:xfrm>
        </p:spPr>
        <p:txBody>
          <a:bodyPr/>
          <a:lstStyle/>
          <a:p>
            <a:endParaRPr lang="en-US" dirty="0"/>
          </a:p>
        </p:txBody>
      </p:sp>
    </p:spTree>
    <p:extLst>
      <p:ext uri="{BB962C8B-B14F-4D97-AF65-F5344CB8AC3E}">
        <p14:creationId xmlns:p14="http://schemas.microsoft.com/office/powerpoint/2010/main" val="15924783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D4B49"/>
            </a:gs>
            <a:gs pos="100000">
              <a:schemeClr val="bg1">
                <a:shade val="30000"/>
                <a:satMod val="200000"/>
              </a:schemeClr>
            </a:gs>
          </a:gsLst>
          <a:lin ang="13500000" scaled="1"/>
          <a:tileRect/>
        </a:gradFill>
        <a:effectLst/>
      </p:bgPr>
    </p:bg>
    <p:spTree>
      <p:nvGrpSpPr>
        <p:cNvPr id="1" name=""/>
        <p:cNvGrpSpPr/>
        <p:nvPr/>
      </p:nvGrpSpPr>
      <p:grpSpPr>
        <a:xfrm>
          <a:off x="0" y="0"/>
          <a:ext cx="0" cy="0"/>
          <a:chOff x="0" y="0"/>
          <a:chExt cx="0" cy="0"/>
        </a:xfrm>
      </p:grpSpPr>
      <p:pic>
        <p:nvPicPr>
          <p:cNvPr id="8194" name="Picture 2" descr="http://upload.wikimedia.org/wikipedia/commons/0/0e/Hadrians_Wall_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168" y="0"/>
            <a:ext cx="551031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106965" y="6536139"/>
            <a:ext cx="2217274" cy="276999"/>
          </a:xfrm>
          <a:prstGeom prst="rect">
            <a:avLst/>
          </a:prstGeom>
        </p:spPr>
        <p:txBody>
          <a:bodyPr wrap="none">
            <a:spAutoFit/>
          </a:bodyPr>
          <a:lstStyle/>
          <a:p>
            <a:r>
              <a:rPr lang="en-US" sz="1200" dirty="0" smtClean="0">
                <a:solidFill>
                  <a:schemeClr val="bg2"/>
                </a:solidFill>
              </a:rPr>
              <a:t>Map by </a:t>
            </a:r>
            <a:r>
              <a:rPr lang="en-US" sz="1200" dirty="0">
                <a:solidFill>
                  <a:schemeClr val="bg2"/>
                </a:solidFill>
              </a:rPr>
              <a:t>Mahahahaneapneap</a:t>
            </a:r>
          </a:p>
        </p:txBody>
      </p:sp>
    </p:spTree>
    <p:extLst>
      <p:ext uri="{BB962C8B-B14F-4D97-AF65-F5344CB8AC3E}">
        <p14:creationId xmlns:p14="http://schemas.microsoft.com/office/powerpoint/2010/main" val="1000934498"/>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3978435"/>
            <a:ext cx="9144000" cy="2161759"/>
          </a:xfrm>
        </p:spPr>
        <p:txBody>
          <a:bodyPr>
            <a:normAutofit fontScale="90000"/>
          </a:bodyPr>
          <a:lstStyle/>
          <a:p>
            <a:r>
              <a:rPr lang="en-US" sz="7200" b="1" dirty="0" smtClean="0">
                <a:solidFill>
                  <a:schemeClr val="bg2"/>
                </a:solidFill>
                <a:effectLst>
                  <a:outerShdw blurRad="38100" dist="38100" dir="2700000" algn="tl">
                    <a:srgbClr val="000000">
                      <a:alpha val="43137"/>
                    </a:srgbClr>
                  </a:outerShdw>
                </a:effectLst>
              </a:rPr>
              <a:t>A Permanent </a:t>
            </a:r>
            <a:br>
              <a:rPr lang="en-US" sz="7200" b="1" dirty="0" smtClean="0">
                <a:solidFill>
                  <a:schemeClr val="bg2"/>
                </a:solidFill>
                <a:effectLst>
                  <a:outerShdw blurRad="38100" dist="38100" dir="2700000" algn="tl">
                    <a:srgbClr val="000000">
                      <a:alpha val="43137"/>
                    </a:srgbClr>
                  </a:outerShdw>
                </a:effectLst>
              </a:rPr>
            </a:br>
            <a:r>
              <a:rPr lang="en-US" sz="7200" b="1" dirty="0" smtClean="0">
                <a:solidFill>
                  <a:schemeClr val="bg2"/>
                </a:solidFill>
                <a:effectLst>
                  <a:outerShdw blurRad="38100" dist="38100" dir="2700000" algn="tl">
                    <a:srgbClr val="000000">
                      <a:alpha val="43137"/>
                    </a:srgbClr>
                  </a:outerShdw>
                </a:effectLst>
              </a:rPr>
              <a:t>Frontier</a:t>
            </a:r>
            <a:endParaRPr lang="en-US" sz="7200" b="1" dirty="0">
              <a:solidFill>
                <a:schemeClr val="bg2"/>
              </a:solidFill>
              <a:effectLst>
                <a:outerShdw blurRad="38100" dist="38100" dir="2700000" algn="tl">
                  <a:srgbClr val="000000">
                    <a:alpha val="43137"/>
                  </a:srgbClr>
                </a:outerShdw>
              </a:effectLst>
            </a:endParaRPr>
          </a:p>
        </p:txBody>
      </p:sp>
      <p:sp>
        <p:nvSpPr>
          <p:cNvPr id="5" name="Rectangle 4"/>
          <p:cNvSpPr/>
          <p:nvPr/>
        </p:nvSpPr>
        <p:spPr>
          <a:xfrm>
            <a:off x="5581735" y="6435752"/>
            <a:ext cx="3445174" cy="338554"/>
          </a:xfrm>
          <a:prstGeom prst="rect">
            <a:avLst/>
          </a:prstGeom>
        </p:spPr>
        <p:txBody>
          <a:bodyPr wrap="none">
            <a:spAutoFit/>
          </a:bodyPr>
          <a:lstStyle/>
          <a:p>
            <a:r>
              <a:rPr lang="en-US" sz="1600" b="1" dirty="0" smtClean="0">
                <a:effectLst>
                  <a:glow rad="228600">
                    <a:schemeClr val="accent2">
                      <a:satMod val="175000"/>
                      <a:alpha val="40000"/>
                    </a:schemeClr>
                  </a:glow>
                </a:effectLst>
              </a:rPr>
              <a:t>Photo by Michael </a:t>
            </a:r>
            <a:r>
              <a:rPr lang="en-US" sz="1600" b="1" dirty="0" err="1">
                <a:effectLst>
                  <a:glow rad="228600">
                    <a:schemeClr val="accent2">
                      <a:satMod val="175000"/>
                      <a:alpha val="40000"/>
                    </a:schemeClr>
                  </a:glow>
                </a:effectLst>
              </a:rPr>
              <a:t>Hanselmann</a:t>
            </a:r>
            <a:endParaRPr lang="en-US" sz="1600" b="1" dirty="0">
              <a:effectLst>
                <a:glow rad="228600">
                  <a:schemeClr val="accent2">
                    <a:satMod val="175000"/>
                    <a:alpha val="40000"/>
                  </a:schemeClr>
                </a:glow>
              </a:effectLst>
            </a:endParaRPr>
          </a:p>
        </p:txBody>
      </p:sp>
    </p:spTree>
    <p:extLst>
      <p:ext uri="{BB962C8B-B14F-4D97-AF65-F5344CB8AC3E}">
        <p14:creationId xmlns:p14="http://schemas.microsoft.com/office/powerpoint/2010/main" val="95917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upload.wikimedia.org/wikipedia/commons/thumb/a/a1/Hadrians_Wall_05.JPG/800px-Hadrians_Wall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76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74638"/>
            <a:ext cx="5662863" cy="2260015"/>
          </a:xfrm>
        </p:spPr>
        <p:txBody>
          <a:bodyPr>
            <a:normAutofit/>
          </a:bodyPr>
          <a:lstStyle/>
          <a:p>
            <a:r>
              <a:rPr lang="en-US" dirty="0" smtClean="0">
                <a:effectLst>
                  <a:outerShdw blurRad="38100" dist="38100" dir="2700000" algn="tl">
                    <a:schemeClr val="bg1">
                      <a:alpha val="43000"/>
                    </a:schemeClr>
                  </a:outerShdw>
                </a:effectLst>
                <a:latin typeface="+mn-lt"/>
              </a:rPr>
              <a:t>Rome shifts to the</a:t>
            </a:r>
            <a:r>
              <a:rPr lang="en-US" dirty="0" smtClean="0">
                <a:effectLst>
                  <a:outerShdw blurRad="38100" dist="38100" dir="2700000" algn="tl">
                    <a:schemeClr val="bg1">
                      <a:alpha val="43000"/>
                    </a:schemeClr>
                  </a:outerShdw>
                </a:effectLst>
              </a:rPr>
              <a:t/>
            </a:r>
            <a:br>
              <a:rPr lang="en-US" dirty="0" smtClean="0">
                <a:effectLst>
                  <a:outerShdw blurRad="38100" dist="38100" dir="2700000" algn="tl">
                    <a:schemeClr val="bg1">
                      <a:alpha val="43000"/>
                    </a:schemeClr>
                  </a:outerShdw>
                </a:effectLst>
              </a:rPr>
            </a:br>
            <a:r>
              <a:rPr lang="en-US" sz="6000" b="1" dirty="0" smtClean="0">
                <a:effectLst>
                  <a:outerShdw blurRad="38100" dist="38100" dir="2700000" algn="tl">
                    <a:schemeClr val="bg1">
                      <a:alpha val="43000"/>
                    </a:schemeClr>
                  </a:outerShdw>
                </a:effectLst>
              </a:rPr>
              <a:t>DEFENSIVE</a:t>
            </a:r>
            <a:endParaRPr lang="en-US" b="1" dirty="0">
              <a:effectLst>
                <a:outerShdw blurRad="38100" dist="38100" dir="2700000" algn="tl">
                  <a:schemeClr val="bg1">
                    <a:alpha val="43000"/>
                  </a:schemeClr>
                </a:outerShdw>
              </a:effectLst>
            </a:endParaRPr>
          </a:p>
        </p:txBody>
      </p:sp>
      <p:sp>
        <p:nvSpPr>
          <p:cNvPr id="5" name="Rectangle 4"/>
          <p:cNvSpPr/>
          <p:nvPr/>
        </p:nvSpPr>
        <p:spPr>
          <a:xfrm>
            <a:off x="3597537" y="6509072"/>
            <a:ext cx="2481770" cy="307777"/>
          </a:xfrm>
          <a:prstGeom prst="rect">
            <a:avLst/>
          </a:prstGeom>
        </p:spPr>
        <p:txBody>
          <a:bodyPr wrap="none">
            <a:spAutoFit/>
          </a:bodyPr>
          <a:lstStyle/>
          <a:p>
            <a:r>
              <a:rPr lang="en-US" sz="1400" b="1" dirty="0" smtClean="0">
                <a:solidFill>
                  <a:schemeClr val="bg2"/>
                </a:solidFill>
                <a:effectLst>
                  <a:outerShdw blurRad="38100" dist="38100" dir="2700000" algn="tl">
                    <a:srgbClr val="000000">
                      <a:alpha val="43137"/>
                    </a:srgbClr>
                  </a:outerShdw>
                </a:effectLst>
              </a:rPr>
              <a:t>Photo by Mark </a:t>
            </a:r>
            <a:r>
              <a:rPr lang="en-US" sz="1400" b="1" dirty="0">
                <a:solidFill>
                  <a:schemeClr val="bg2"/>
                </a:solidFill>
                <a:effectLst>
                  <a:outerShdw blurRad="38100" dist="38100" dir="2700000" algn="tl">
                    <a:srgbClr val="000000">
                      <a:alpha val="43137"/>
                    </a:srgbClr>
                  </a:outerShdw>
                </a:effectLst>
              </a:rPr>
              <a:t>A. Wilson</a:t>
            </a:r>
          </a:p>
        </p:txBody>
      </p:sp>
    </p:spTree>
    <p:extLst>
      <p:ext uri="{BB962C8B-B14F-4D97-AF65-F5344CB8AC3E}">
        <p14:creationId xmlns:p14="http://schemas.microsoft.com/office/powerpoint/2010/main" val="28370838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geobuchhandlung.eshop.t-online.de/WebRoot/Store3/Shops/Shop37170/495A/19F3/AB0B/6253/2A09/AC14/5009/733B/hadrian_a.jpg"/>
          <p:cNvPicPr>
            <a:picLocks noChangeAspect="1" noChangeArrowheads="1"/>
          </p:cNvPicPr>
          <p:nvPr/>
        </p:nvPicPr>
        <p:blipFill rotWithShape="1">
          <a:blip r:embed="rId2">
            <a:extLst>
              <a:ext uri="{28A0092B-C50C-407E-A947-70E740481C1C}">
                <a14:useLocalDpi xmlns:a14="http://schemas.microsoft.com/office/drawing/2010/main" val="0"/>
              </a:ext>
            </a:extLst>
          </a:blip>
          <a:srcRect t="7158" b="2106"/>
          <a:stretch/>
        </p:blipFill>
        <p:spPr bwMode="auto">
          <a:xfrm>
            <a:off x="0" y="-32084"/>
            <a:ext cx="9144000" cy="69141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63915" y="112295"/>
            <a:ext cx="3048001" cy="1909010"/>
          </a:xfrm>
        </p:spPr>
        <p:txBody>
          <a:bodyPr>
            <a:normAutofit/>
          </a:bodyPr>
          <a:lstStyle/>
          <a:p>
            <a:r>
              <a:rPr lang="en-US" sz="3600" dirty="0" smtClean="0"/>
              <a:t>The </a:t>
            </a:r>
            <a:r>
              <a:rPr lang="en-US" dirty="0" smtClean="0"/>
              <a:t>legacy</a:t>
            </a:r>
            <a:br>
              <a:rPr lang="en-US" dirty="0" smtClean="0"/>
            </a:br>
            <a:r>
              <a:rPr lang="en-US" sz="1800" b="1" dirty="0" smtClean="0">
                <a:latin typeface="+mn-lt"/>
              </a:rPr>
              <a:t>of Hadrian’s Wall</a:t>
            </a:r>
            <a:endParaRPr lang="en-US" sz="1800" b="1" dirty="0">
              <a:latin typeface="+mn-lt"/>
            </a:endParaRPr>
          </a:p>
        </p:txBody>
      </p:sp>
      <p:sp>
        <p:nvSpPr>
          <p:cNvPr id="4" name="Rectangle 3"/>
          <p:cNvSpPr/>
          <p:nvPr/>
        </p:nvSpPr>
        <p:spPr>
          <a:xfrm>
            <a:off x="2719138" y="6348835"/>
            <a:ext cx="6296526"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ctr"/>
            <a:r>
              <a:rPr lang="en-US" dirty="0" smtClean="0"/>
              <a:t>Image Source: </a:t>
            </a:r>
            <a:r>
              <a:rPr lang="en-US" dirty="0" smtClean="0">
                <a:hlinkClick r:id="rId3"/>
              </a:rPr>
              <a:t>http://geobuchhandlung.eshop.t-online.de</a:t>
            </a:r>
            <a:r>
              <a:rPr lang="en-US" dirty="0" smtClean="0"/>
              <a:t> </a:t>
            </a:r>
            <a:endParaRPr lang="en-US" dirty="0"/>
          </a:p>
        </p:txBody>
      </p:sp>
    </p:spTree>
    <p:extLst>
      <p:ext uri="{BB962C8B-B14F-4D97-AF65-F5344CB8AC3E}">
        <p14:creationId xmlns:p14="http://schemas.microsoft.com/office/powerpoint/2010/main" val="3448814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upload.wikimedia.org/wikipedia/commons/thumb/e/e2/Portrait_of_Niccol%C3%B2_Machiavelli_by_Santi_di_Tito.jpg/640px-Portrait_of_Niccol%C3%B2_Machiavelli_by_Santi_di_Tito.jpg"/>
          <p:cNvPicPr>
            <a:picLocks noChangeAspect="1" noChangeArrowheads="1"/>
          </p:cNvPicPr>
          <p:nvPr/>
        </p:nvPicPr>
        <p:blipFill rotWithShape="1">
          <a:blip r:embed="rId2">
            <a:extLst>
              <a:ext uri="{28A0092B-C50C-407E-A947-70E740481C1C}">
                <a14:useLocalDpi xmlns:a14="http://schemas.microsoft.com/office/drawing/2010/main" val="0"/>
              </a:ext>
            </a:extLst>
          </a:blip>
          <a:srcRect t="28" b="40079"/>
          <a:stretch/>
        </p:blipFill>
        <p:spPr bwMode="auto">
          <a:xfrm>
            <a:off x="0" y="-16042"/>
            <a:ext cx="9144000" cy="70373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702260"/>
            <a:ext cx="9144000" cy="1143000"/>
          </a:xfrm>
        </p:spPr>
        <p:txBody>
          <a:bodyPr>
            <a:noAutofit/>
          </a:bodyPr>
          <a:lstStyle/>
          <a:p>
            <a:r>
              <a:rPr lang="en-US" sz="8000" b="1" dirty="0" smtClean="0">
                <a:solidFill>
                  <a:schemeClr val="accent5">
                    <a:lumMod val="10000"/>
                    <a:lumOff val="90000"/>
                  </a:schemeClr>
                </a:solidFill>
                <a:effectLst>
                  <a:outerShdw blurRad="38100" dist="38100" dir="2700000" algn="tl">
                    <a:srgbClr val="000000">
                      <a:alpha val="43137"/>
                    </a:srgbClr>
                  </a:outerShdw>
                </a:effectLst>
              </a:rPr>
              <a:t>IN</a:t>
            </a:r>
            <a:r>
              <a:rPr lang="en-US" b="1" dirty="0" smtClean="0">
                <a:solidFill>
                  <a:schemeClr val="accent5">
                    <a:lumMod val="10000"/>
                    <a:lumOff val="90000"/>
                  </a:schemeClr>
                </a:solidFill>
                <a:effectLst>
                  <a:outerShdw blurRad="38100" dist="38100" dir="2700000" algn="tl">
                    <a:srgbClr val="000000">
                      <a:alpha val="43137"/>
                    </a:srgbClr>
                  </a:outerShdw>
                </a:effectLst>
              </a:rPr>
              <a:t> </a:t>
            </a:r>
            <a:r>
              <a:rPr lang="en-US" sz="8000" b="1" dirty="0" smtClean="0">
                <a:solidFill>
                  <a:schemeClr val="accent5">
                    <a:lumMod val="10000"/>
                    <a:lumOff val="90000"/>
                  </a:schemeClr>
                </a:solidFill>
                <a:effectLst>
                  <a:outerShdw blurRad="38100" dist="38100" dir="2700000" algn="tl">
                    <a:srgbClr val="000000">
                      <a:alpha val="43137"/>
                    </a:srgbClr>
                  </a:outerShdw>
                </a:effectLst>
              </a:rPr>
              <a:t>A</a:t>
            </a:r>
            <a:r>
              <a:rPr lang="en-US" sz="4800" b="1" dirty="0" smtClean="0">
                <a:solidFill>
                  <a:schemeClr val="accent5">
                    <a:lumMod val="10000"/>
                    <a:lumOff val="90000"/>
                  </a:schemeClr>
                </a:solidFill>
                <a:effectLst>
                  <a:outerShdw blurRad="38100" dist="38100" dir="2700000" algn="tl">
                    <a:srgbClr val="000000">
                      <a:alpha val="43137"/>
                    </a:srgbClr>
                  </a:outerShdw>
                </a:effectLst>
              </a:rPr>
              <a:t> </a:t>
            </a:r>
            <a:r>
              <a:rPr lang="en-US" sz="8000" b="1" dirty="0" smtClean="0">
                <a:solidFill>
                  <a:schemeClr val="accent5">
                    <a:lumMod val="10000"/>
                    <a:lumOff val="90000"/>
                  </a:schemeClr>
                </a:solidFill>
                <a:effectLst>
                  <a:outerShdw blurRad="38100" dist="38100" dir="2700000" algn="tl">
                    <a:srgbClr val="000000">
                      <a:alpha val="43137"/>
                    </a:srgbClr>
                  </a:outerShdw>
                </a:effectLst>
              </a:rPr>
              <a:t>ROW???</a:t>
            </a:r>
            <a:endParaRPr lang="en-US" sz="8000" b="1" dirty="0">
              <a:solidFill>
                <a:schemeClr val="accent5">
                  <a:lumMod val="10000"/>
                  <a:lumOff val="9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2"/>
            <a:ext cx="8229600" cy="2875545"/>
          </a:xfrm>
        </p:spPr>
        <p:txBody>
          <a:bodyPr/>
          <a:lstStyle/>
          <a:p>
            <a:endParaRPr lang="en-US" dirty="0"/>
          </a:p>
        </p:txBody>
      </p:sp>
    </p:spTree>
    <p:extLst>
      <p:ext uri="{BB962C8B-B14F-4D97-AF65-F5344CB8AC3E}">
        <p14:creationId xmlns:p14="http://schemas.microsoft.com/office/powerpoint/2010/main" val="35979100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18772"/>
          <a:stretch/>
        </p:blipFill>
        <p:spPr>
          <a:xfrm>
            <a:off x="3192379" y="1318276"/>
            <a:ext cx="5999747" cy="5539723"/>
          </a:xfrm>
          <a:prstGeom prst="rect">
            <a:avLst/>
          </a:prstGeom>
        </p:spPr>
      </p:pic>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r="18772" b="95997"/>
          <a:stretch/>
        </p:blipFill>
        <p:spPr>
          <a:xfrm>
            <a:off x="3192378" y="1"/>
            <a:ext cx="5999747" cy="1540042"/>
          </a:xfrm>
          <a:prstGeom prst="rect">
            <a:avLst/>
          </a:prstGeom>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r="81105"/>
          <a:stretch/>
        </p:blipFill>
        <p:spPr>
          <a:xfrm>
            <a:off x="0" y="1318275"/>
            <a:ext cx="4588043" cy="5539723"/>
          </a:xfrm>
          <a:prstGeom prst="rect">
            <a:avLst/>
          </a:prstGeom>
        </p:spPr>
      </p:pic>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 r="80018" b="95997"/>
          <a:stretch/>
        </p:blipFill>
        <p:spPr>
          <a:xfrm>
            <a:off x="0" y="1"/>
            <a:ext cx="4668253" cy="1540042"/>
          </a:xfrm>
          <a:prstGeom prst="rect">
            <a:avLst/>
          </a:prstGeom>
        </p:spPr>
      </p:pic>
      <p:sp>
        <p:nvSpPr>
          <p:cNvPr id="9" name="Rectangle 8"/>
          <p:cNvSpPr/>
          <p:nvPr/>
        </p:nvSpPr>
        <p:spPr>
          <a:xfrm>
            <a:off x="5747367" y="6372545"/>
            <a:ext cx="1959191" cy="338554"/>
          </a:xfrm>
          <a:prstGeom prst="rect">
            <a:avLst/>
          </a:prstGeom>
        </p:spPr>
        <p:txBody>
          <a:bodyPr wrap="none">
            <a:spAutoFit/>
          </a:bodyPr>
          <a:lstStyle/>
          <a:p>
            <a:r>
              <a:rPr lang="en-US" sz="1600" dirty="0" smtClean="0"/>
              <a:t>Photo by </a:t>
            </a:r>
            <a:r>
              <a:rPr lang="en-US" sz="1600" dirty="0"/>
              <a:t>zeevveez </a:t>
            </a:r>
          </a:p>
        </p:txBody>
      </p:sp>
      <p:sp>
        <p:nvSpPr>
          <p:cNvPr id="12" name="Title 1"/>
          <p:cNvSpPr>
            <a:spLocks noGrp="1"/>
          </p:cNvSpPr>
          <p:nvPr>
            <p:ph type="title"/>
          </p:nvPr>
        </p:nvSpPr>
        <p:spPr>
          <a:xfrm>
            <a:off x="228599" y="368968"/>
            <a:ext cx="5883443" cy="2101517"/>
          </a:xfrm>
        </p:spPr>
        <p:txBody>
          <a:bodyPr>
            <a:noAutofit/>
          </a:bodyPr>
          <a:lstStyle/>
          <a:p>
            <a:pPr algn="l"/>
            <a:r>
              <a:rPr lang="en-US" sz="5100" b="1" dirty="0" smtClean="0">
                <a:solidFill>
                  <a:schemeClr val="accent6">
                    <a:lumMod val="50000"/>
                  </a:schemeClr>
                </a:solidFill>
                <a:effectLst>
                  <a:outerShdw blurRad="38100" dist="38100" dir="2700000" algn="tl">
                    <a:srgbClr val="000000">
                      <a:alpha val="43137"/>
                    </a:srgbClr>
                  </a:outerShdw>
                </a:effectLst>
              </a:rPr>
              <a:t>Bar </a:t>
            </a:r>
            <a:r>
              <a:rPr lang="en-US" sz="5100" b="1" dirty="0" err="1" smtClean="0">
                <a:solidFill>
                  <a:schemeClr val="accent6">
                    <a:lumMod val="50000"/>
                  </a:schemeClr>
                </a:solidFill>
                <a:effectLst>
                  <a:outerShdw blurRad="38100" dist="38100" dir="2700000" algn="tl">
                    <a:srgbClr val="000000">
                      <a:alpha val="43137"/>
                    </a:srgbClr>
                  </a:outerShdw>
                </a:effectLst>
              </a:rPr>
              <a:t>Kokhba</a:t>
            </a:r>
            <a:r>
              <a:rPr lang="en-US" sz="5100" b="1" dirty="0" smtClean="0">
                <a:solidFill>
                  <a:schemeClr val="accent6">
                    <a:lumMod val="50000"/>
                  </a:schemeClr>
                </a:solidFill>
                <a:effectLst>
                  <a:outerShdw blurRad="38100" dist="38100" dir="2700000" algn="tl">
                    <a:srgbClr val="000000">
                      <a:alpha val="43137"/>
                    </a:srgbClr>
                  </a:outerShdw>
                </a:effectLst>
              </a:rPr>
              <a:t> </a:t>
            </a:r>
            <a:r>
              <a:rPr lang="en-US" sz="5400" b="1" dirty="0" smtClean="0">
                <a:solidFill>
                  <a:schemeClr val="accent6">
                    <a:lumMod val="50000"/>
                  </a:schemeClr>
                </a:solidFill>
                <a:effectLst>
                  <a:outerShdw blurRad="38100" dist="38100" dir="2700000" algn="tl">
                    <a:srgbClr val="000000">
                      <a:alpha val="43137"/>
                    </a:srgbClr>
                  </a:outerShdw>
                </a:effectLst>
              </a:rPr>
              <a:t>Revolt</a:t>
            </a:r>
            <a:endParaRPr lang="en-US" sz="5400" b="1" dirty="0">
              <a:solidFill>
                <a:schemeClr val="accent6">
                  <a:lumMod val="50000"/>
                </a:schemeClr>
              </a:solidFill>
              <a:effectLst>
                <a:outerShdw blurRad="38100" dist="38100" dir="2700000" algn="tl">
                  <a:srgbClr val="000000">
                    <a:alpha val="43137"/>
                  </a:srgbClr>
                </a:outerShdw>
              </a:effectLst>
            </a:endParaRPr>
          </a:p>
        </p:txBody>
      </p:sp>
      <p:sp>
        <p:nvSpPr>
          <p:cNvPr id="13" name="Rectangle 12"/>
          <p:cNvSpPr/>
          <p:nvPr/>
        </p:nvSpPr>
        <p:spPr>
          <a:xfrm>
            <a:off x="5398168" y="708166"/>
            <a:ext cx="3352800" cy="646331"/>
          </a:xfrm>
          <a:prstGeom prst="rect">
            <a:avLst/>
          </a:prstGeom>
        </p:spPr>
        <p:txBody>
          <a:bodyPr wrap="square">
            <a:spAutoFit/>
          </a:bodyPr>
          <a:lstStyle/>
          <a:p>
            <a:pPr algn="r"/>
            <a:r>
              <a:rPr lang="en-US" sz="3600" b="1" i="1" dirty="0"/>
              <a:t>132-136 A.D.</a:t>
            </a:r>
            <a:endParaRPr lang="en-US" sz="3600" dirty="0"/>
          </a:p>
        </p:txBody>
      </p:sp>
      <p:sp>
        <p:nvSpPr>
          <p:cNvPr id="10" name="Rectangle 9"/>
          <p:cNvSpPr/>
          <p:nvPr/>
        </p:nvSpPr>
        <p:spPr>
          <a:xfrm>
            <a:off x="228599" y="3026181"/>
            <a:ext cx="4572000" cy="2554545"/>
          </a:xfrm>
          <a:prstGeom prst="rect">
            <a:avLst/>
          </a:prstGeom>
        </p:spPr>
        <p:txBody>
          <a:bodyPr>
            <a:spAutoFit/>
          </a:bodyPr>
          <a:lstStyle/>
          <a:p>
            <a:pPr>
              <a:buNone/>
            </a:pPr>
            <a:r>
              <a:rPr lang="en-US" sz="3200" b="1" dirty="0"/>
              <a:t>Simon Bar </a:t>
            </a:r>
            <a:r>
              <a:rPr lang="en-US" sz="3200" b="1" dirty="0" err="1" smtClean="0"/>
              <a:t>Kokhba</a:t>
            </a:r>
            <a:r>
              <a:rPr lang="en-US" sz="3200" b="1" dirty="0" smtClean="0"/>
              <a:t> </a:t>
            </a:r>
            <a:r>
              <a:rPr lang="en-US" sz="3200" b="1" dirty="0"/>
              <a:t>p</a:t>
            </a:r>
            <a:r>
              <a:rPr lang="en-US" sz="3200" b="1" dirty="0" smtClean="0"/>
              <a:t>roclaimed </a:t>
            </a:r>
            <a:r>
              <a:rPr lang="en-US" sz="3200" b="1" i="1" dirty="0" smtClean="0">
                <a:solidFill>
                  <a:schemeClr val="accent6">
                    <a:lumMod val="75000"/>
                  </a:schemeClr>
                </a:solidFill>
              </a:rPr>
              <a:t>messiah</a:t>
            </a:r>
          </a:p>
          <a:p>
            <a:pPr>
              <a:buNone/>
            </a:pPr>
            <a:endParaRPr lang="en-US" sz="3200" b="1" i="1" dirty="0"/>
          </a:p>
          <a:p>
            <a:pPr>
              <a:buNone/>
            </a:pPr>
            <a:r>
              <a:rPr lang="en-US" sz="3200" b="1" dirty="0" smtClean="0"/>
              <a:t>Independent Jewish kingdom established </a:t>
            </a:r>
            <a:endParaRPr lang="en-US" sz="3200" b="1" dirty="0"/>
          </a:p>
        </p:txBody>
      </p:sp>
    </p:spTree>
    <p:extLst>
      <p:ext uri="{BB962C8B-B14F-4D97-AF65-F5344CB8AC3E}">
        <p14:creationId xmlns:p14="http://schemas.microsoft.com/office/powerpoint/2010/main" val="323052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10000"/>
              </a:schemeClr>
            </a:gs>
            <a:gs pos="100000">
              <a:schemeClr val="accent2">
                <a:lumMod val="25000"/>
              </a:schemeClr>
            </a:gs>
          </a:gsLst>
          <a:lin ang="13500000" scaled="1"/>
          <a:tileRect/>
        </a:gradFill>
        <a:effectLst/>
      </p:bgPr>
    </p:bg>
    <p:spTree>
      <p:nvGrpSpPr>
        <p:cNvPr id="1" name=""/>
        <p:cNvGrpSpPr/>
        <p:nvPr/>
      </p:nvGrpSpPr>
      <p:grpSpPr>
        <a:xfrm>
          <a:off x="0" y="0"/>
          <a:ext cx="0" cy="0"/>
          <a:chOff x="0" y="0"/>
          <a:chExt cx="0" cy="0"/>
        </a:xfrm>
      </p:grpSpPr>
      <p:sp>
        <p:nvSpPr>
          <p:cNvPr id="8" name="TextBox 7"/>
          <p:cNvSpPr txBox="1"/>
          <p:nvPr/>
        </p:nvSpPr>
        <p:spPr>
          <a:xfrm>
            <a:off x="0" y="534898"/>
            <a:ext cx="9144000" cy="707886"/>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000" b="1" dirty="0">
                <a:solidFill>
                  <a:srgbClr val="EDF1FA"/>
                </a:solidFill>
                <a:effectLst>
                  <a:outerShdw blurRad="38100" dist="38100" dir="2700000" algn="tl">
                    <a:srgbClr val="000000">
                      <a:alpha val="43137"/>
                    </a:srgbClr>
                  </a:outerShdw>
                </a:effectLst>
              </a:rPr>
              <a:t>“To the </a:t>
            </a:r>
            <a:r>
              <a:rPr lang="en-US" sz="4000" b="1" dirty="0" smtClean="0">
                <a:solidFill>
                  <a:srgbClr val="EDF1FA"/>
                </a:solidFill>
                <a:effectLst>
                  <a:outerShdw blurRad="38100" dist="38100" dir="2700000" algn="tl">
                    <a:srgbClr val="000000">
                      <a:alpha val="43137"/>
                    </a:srgbClr>
                  </a:outerShdw>
                </a:effectLst>
              </a:rPr>
              <a:t>freedom</a:t>
            </a:r>
            <a:r>
              <a:rPr lang="en-US" sz="4000" b="1" dirty="0">
                <a:solidFill>
                  <a:srgbClr val="EDF1FA"/>
                </a:solidFill>
                <a:effectLst>
                  <a:outerShdw blurRad="38100" dist="38100" dir="2700000" algn="tl">
                    <a:srgbClr val="000000">
                      <a:alpha val="43137"/>
                    </a:srgbClr>
                  </a:outerShdw>
                </a:effectLst>
              </a:rPr>
              <a:t> </a:t>
            </a:r>
            <a:r>
              <a:rPr lang="en-US" sz="4000" b="1" dirty="0" smtClean="0">
                <a:solidFill>
                  <a:srgbClr val="EDF1FA"/>
                </a:solidFill>
                <a:effectLst>
                  <a:outerShdw blurRad="38100" dist="38100" dir="2700000" algn="tl">
                    <a:srgbClr val="000000">
                      <a:alpha val="43137"/>
                    </a:srgbClr>
                  </a:outerShdw>
                </a:effectLst>
              </a:rPr>
              <a:t>of </a:t>
            </a:r>
            <a:r>
              <a:rPr lang="en-US" sz="4000" b="1" dirty="0">
                <a:solidFill>
                  <a:srgbClr val="EDF1FA"/>
                </a:solidFill>
                <a:effectLst>
                  <a:outerShdw blurRad="38100" dist="38100" dir="2700000" algn="tl">
                    <a:srgbClr val="000000">
                      <a:alpha val="43137"/>
                    </a:srgbClr>
                  </a:outerShdw>
                </a:effectLst>
              </a:rPr>
              <a:t>Jerusalem”</a:t>
            </a:r>
          </a:p>
        </p:txBody>
      </p:sp>
      <p:pic>
        <p:nvPicPr>
          <p:cNvPr id="11266" name="Picture 2" descr="http://upload.wikimedia.org/wikipedia/commons/d/db/Barkokhba-silver-tetradrach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74" y="1455393"/>
            <a:ext cx="8614610" cy="45657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084864" y="6458334"/>
            <a:ext cx="1842171" cy="307777"/>
          </a:xfrm>
          <a:prstGeom prst="rect">
            <a:avLst/>
          </a:prstGeom>
        </p:spPr>
        <p:txBody>
          <a:bodyPr wrap="none">
            <a:spAutoFit/>
          </a:bodyPr>
          <a:lstStyle/>
          <a:p>
            <a:r>
              <a:rPr lang="en-US" sz="1400" dirty="0" smtClean="0"/>
              <a:t>Photo by </a:t>
            </a:r>
            <a:r>
              <a:rPr lang="en-US" sz="1400" dirty="0">
                <a:hlinkClick r:id="rId4"/>
              </a:rPr>
              <a:t>CNG </a:t>
            </a:r>
            <a:r>
              <a:rPr lang="en-US" sz="1400" dirty="0" smtClean="0">
                <a:hlinkClick r:id="rId4"/>
              </a:rPr>
              <a:t>coins</a:t>
            </a:r>
            <a:endParaRPr lang="en-US" sz="1400" dirty="0"/>
          </a:p>
        </p:txBody>
      </p:sp>
    </p:spTree>
    <p:extLst>
      <p:ext uri="{BB962C8B-B14F-4D97-AF65-F5344CB8AC3E}">
        <p14:creationId xmlns:p14="http://schemas.microsoft.com/office/powerpoint/2010/main" val="1701014663"/>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d/d7/Bust_Hadrian_Musei_Capitolini_MC817.jpg"/>
          <p:cNvPicPr>
            <a:picLocks noChangeAspect="1" noChangeArrowheads="1"/>
          </p:cNvPicPr>
          <p:nvPr/>
        </p:nvPicPr>
        <p:blipFill rotWithShape="1">
          <a:blip r:embed="rId2">
            <a:extLst>
              <a:ext uri="{28A0092B-C50C-407E-A947-70E740481C1C}">
                <a14:useLocalDpi xmlns:a14="http://schemas.microsoft.com/office/drawing/2010/main" val="0"/>
              </a:ext>
            </a:extLst>
          </a:blip>
          <a:srcRect l="6404" t="4940" b="38510"/>
          <a:stretch/>
        </p:blipFill>
        <p:spPr bwMode="auto">
          <a:xfrm>
            <a:off x="0" y="-32657"/>
            <a:ext cx="9144000" cy="691472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5085347" y="1249196"/>
            <a:ext cx="4058653" cy="2179804"/>
          </a:xfrm>
        </p:spPr>
        <p:txBody>
          <a:bodyPr>
            <a:noAutofit/>
          </a:bodyPr>
          <a:lstStyle/>
          <a:p>
            <a:r>
              <a:rPr lang="en-US" sz="13800" b="1" dirty="0" smtClean="0">
                <a:effectLst>
                  <a:outerShdw blurRad="38100" dist="38100" dir="2700000" algn="tl">
                    <a:schemeClr val="bg1">
                      <a:alpha val="43000"/>
                    </a:schemeClr>
                  </a:outerShdw>
                </a:effectLst>
              </a:rPr>
              <a:t>NO</a:t>
            </a:r>
            <a:endParaRPr lang="en-US" sz="13800" b="1" dirty="0">
              <a:effectLst>
                <a:outerShdw blurRad="38100" dist="38100" dir="2700000" algn="tl">
                  <a:schemeClr val="bg1">
                    <a:alpha val="43000"/>
                  </a:schemeClr>
                </a:outerShdw>
              </a:effectLst>
            </a:endParaRPr>
          </a:p>
        </p:txBody>
      </p:sp>
    </p:spTree>
    <p:extLst>
      <p:ext uri="{BB962C8B-B14F-4D97-AF65-F5344CB8AC3E}">
        <p14:creationId xmlns:p14="http://schemas.microsoft.com/office/powerpoint/2010/main" val="32202375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244" r="8817"/>
          <a:stretch/>
        </p:blipFill>
        <p:spPr>
          <a:xfrm>
            <a:off x="-1" y="0"/>
            <a:ext cx="9192127" cy="6858000"/>
          </a:xfrm>
          <a:prstGeom prst="rect">
            <a:avLst/>
          </a:prstGeom>
        </p:spPr>
      </p:pic>
      <p:sp>
        <p:nvSpPr>
          <p:cNvPr id="4" name="Rectangle 3"/>
          <p:cNvSpPr/>
          <p:nvPr/>
        </p:nvSpPr>
        <p:spPr>
          <a:xfrm>
            <a:off x="-2" y="2775284"/>
            <a:ext cx="9144002" cy="4082718"/>
          </a:xfrm>
          <a:prstGeom prst="rect">
            <a:avLst/>
          </a:prstGeom>
          <a:gradFill flip="none" rotWithShape="1">
            <a:gsLst>
              <a:gs pos="62000">
                <a:schemeClr val="tx1">
                  <a:alpha val="70000"/>
                </a:schemeClr>
              </a:gs>
              <a:gs pos="93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37940" y="3835205"/>
            <a:ext cx="7828546" cy="2431435"/>
          </a:xfrm>
          <a:prstGeom prst="rect">
            <a:avLst/>
          </a:prstGeom>
        </p:spPr>
        <p:txBody>
          <a:bodyPr wrap="square">
            <a:spAutoFit/>
          </a:bodyPr>
          <a:lstStyle/>
          <a:p>
            <a:pPr marL="112713" indent="-112713">
              <a:buNone/>
            </a:pPr>
            <a:r>
              <a:rPr lang="en-US" sz="2800" b="1" i="1" dirty="0">
                <a:solidFill>
                  <a:schemeClr val="bg1"/>
                </a:solidFill>
                <a:effectLst>
                  <a:outerShdw blurRad="38100" dist="38100" dir="2700000" algn="tl">
                    <a:srgbClr val="000000">
                      <a:alpha val="43137"/>
                    </a:srgbClr>
                  </a:outerShdw>
                </a:effectLst>
              </a:rPr>
              <a:t>“The [Romans] went on killing until a horse </a:t>
            </a:r>
            <a:r>
              <a:rPr lang="en-US" sz="2800" b="1" i="1" dirty="0" smtClean="0">
                <a:solidFill>
                  <a:schemeClr val="bg1"/>
                </a:solidFill>
                <a:effectLst>
                  <a:outerShdw blurRad="38100" dist="38100" dir="2700000" algn="tl">
                    <a:srgbClr val="000000">
                      <a:alpha val="43137"/>
                    </a:srgbClr>
                  </a:outerShdw>
                </a:effectLst>
              </a:rPr>
              <a:t>was sunk </a:t>
            </a:r>
            <a:r>
              <a:rPr lang="en-US" sz="2800" b="1" i="1" dirty="0">
                <a:solidFill>
                  <a:schemeClr val="bg1"/>
                </a:solidFill>
                <a:effectLst>
                  <a:outerShdw blurRad="38100" dist="38100" dir="2700000" algn="tl">
                    <a:srgbClr val="000000">
                      <a:alpha val="43137"/>
                    </a:srgbClr>
                  </a:outerShdw>
                </a:effectLst>
              </a:rPr>
              <a:t>in blood up to its nose… until the blood flowed forty Roman miles into the sea…” </a:t>
            </a:r>
          </a:p>
          <a:p>
            <a:pPr marL="112713" indent="-112713">
              <a:buNone/>
            </a:pPr>
            <a:r>
              <a:rPr lang="en-US" sz="2000" b="1" i="1" dirty="0">
                <a:solidFill>
                  <a:schemeClr val="bg1"/>
                </a:solidFill>
                <a:effectLst>
                  <a:outerShdw blurRad="38100" dist="38100" dir="2700000" algn="tl">
                    <a:srgbClr val="000000">
                      <a:alpha val="43137"/>
                    </a:srgbClr>
                  </a:outerShdw>
                </a:effectLst>
              </a:rPr>
              <a:t>	</a:t>
            </a:r>
            <a:endParaRPr lang="en-US" sz="2000" b="1" i="1" dirty="0" smtClean="0">
              <a:solidFill>
                <a:schemeClr val="bg1"/>
              </a:solidFill>
              <a:effectLst>
                <a:outerShdw blurRad="38100" dist="38100" dir="2700000" algn="tl">
                  <a:srgbClr val="000000">
                    <a:alpha val="43137"/>
                  </a:srgbClr>
                </a:outerShdw>
              </a:effectLst>
            </a:endParaRPr>
          </a:p>
          <a:p>
            <a:pPr marL="112713" indent="-112713">
              <a:buNone/>
            </a:pPr>
            <a:r>
              <a:rPr lang="en-US" sz="2000" b="1" i="1" dirty="0">
                <a:solidFill>
                  <a:schemeClr val="bg1"/>
                </a:solidFill>
                <a:effectLst>
                  <a:outerShdw blurRad="38100" dist="38100" dir="2700000" algn="tl">
                    <a:srgbClr val="000000">
                      <a:alpha val="43137"/>
                    </a:srgbClr>
                  </a:outerShdw>
                </a:effectLst>
              </a:rPr>
              <a:t>	</a:t>
            </a:r>
            <a:r>
              <a:rPr lang="en-US" sz="2000" b="1" i="1" dirty="0" smtClean="0">
                <a:solidFill>
                  <a:schemeClr val="bg1"/>
                </a:solidFill>
                <a:effectLst>
                  <a:outerShdw blurRad="38100" dist="38100" dir="2700000" algn="tl">
                    <a:srgbClr val="000000">
                      <a:alpha val="43137"/>
                    </a:srgbClr>
                  </a:outerShdw>
                </a:effectLst>
              </a:rPr>
              <a:t>		      	      – </a:t>
            </a:r>
            <a:r>
              <a:rPr lang="en-US" sz="2000" b="1" dirty="0">
                <a:solidFill>
                  <a:schemeClr val="bg1"/>
                </a:solidFill>
                <a:effectLst>
                  <a:outerShdw blurRad="38100" dist="38100" dir="2700000" algn="tl">
                    <a:srgbClr val="000000">
                      <a:alpha val="43137"/>
                    </a:srgbClr>
                  </a:outerShdw>
                </a:effectLst>
              </a:rPr>
              <a:t>Jerusalem Talmud </a:t>
            </a:r>
            <a:r>
              <a:rPr lang="en-US" sz="2000" b="1" dirty="0" err="1">
                <a:solidFill>
                  <a:schemeClr val="bg1"/>
                </a:solidFill>
                <a:effectLst>
                  <a:outerShdw blurRad="38100" dist="38100" dir="2700000" algn="tl">
                    <a:srgbClr val="000000">
                      <a:alpha val="43137"/>
                    </a:srgbClr>
                  </a:outerShdw>
                </a:effectLst>
              </a:rPr>
              <a:t>Ta’anit</a:t>
            </a:r>
            <a:r>
              <a:rPr lang="en-US" sz="2000" b="1" dirty="0">
                <a:solidFill>
                  <a:schemeClr val="bg1"/>
                </a:solidFill>
                <a:effectLst>
                  <a:outerShdw blurRad="38100" dist="38100" dir="2700000" algn="tl">
                    <a:srgbClr val="000000">
                      <a:alpha val="43137"/>
                    </a:srgbClr>
                  </a:outerShdw>
                </a:effectLst>
              </a:rPr>
              <a:t> 4:6</a:t>
            </a:r>
          </a:p>
        </p:txBody>
      </p:sp>
      <p:sp>
        <p:nvSpPr>
          <p:cNvPr id="10" name="Rectangle 9"/>
          <p:cNvSpPr/>
          <p:nvPr/>
        </p:nvSpPr>
        <p:spPr>
          <a:xfrm>
            <a:off x="171574" y="6464423"/>
            <a:ext cx="2246128" cy="276999"/>
          </a:xfrm>
          <a:prstGeom prst="rect">
            <a:avLst/>
          </a:prstGeom>
        </p:spPr>
        <p:txBody>
          <a:bodyPr wrap="none">
            <a:spAutoFit/>
          </a:bodyPr>
          <a:lstStyle/>
          <a:p>
            <a:r>
              <a:rPr lang="en-US" sz="1200" dirty="0" smtClean="0">
                <a:solidFill>
                  <a:schemeClr val="bg1"/>
                </a:solidFill>
              </a:rPr>
              <a:t>Photo by ▓▒░ </a:t>
            </a:r>
            <a:r>
              <a:rPr lang="en-US" sz="1200" dirty="0">
                <a:solidFill>
                  <a:schemeClr val="bg1"/>
                </a:solidFill>
              </a:rPr>
              <a:t>TORLEY ░▒▓</a:t>
            </a:r>
          </a:p>
        </p:txBody>
      </p:sp>
    </p:spTree>
    <p:extLst>
      <p:ext uri="{BB962C8B-B14F-4D97-AF65-F5344CB8AC3E}">
        <p14:creationId xmlns:p14="http://schemas.microsoft.com/office/powerpoint/2010/main" val="35723430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upload.wikimedia.org/wikipedia/commons/thumb/7/77/PikiWiki_Israel_20047_Archeological_sites_of_Israel.jpg/800px-PikiWiki_Israel_20047_Archeological_sites_of_Isra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442948" y="4790363"/>
            <a:ext cx="6243851" cy="1294858"/>
          </a:xfrm>
        </p:spPr>
        <p:style>
          <a:lnRef idx="1">
            <a:schemeClr val="accent5"/>
          </a:lnRef>
          <a:fillRef idx="3">
            <a:schemeClr val="accent5"/>
          </a:fillRef>
          <a:effectRef idx="2">
            <a:schemeClr val="accent5"/>
          </a:effectRef>
          <a:fontRef idx="minor">
            <a:schemeClr val="lt1"/>
          </a:fontRef>
        </p:style>
        <p:txBody>
          <a:bodyPr anchor="ctr"/>
          <a:lstStyle/>
          <a:p>
            <a:pPr marL="0" indent="0" algn="ctr">
              <a:buNone/>
            </a:pPr>
            <a:r>
              <a:rPr lang="en-US" dirty="0" smtClean="0"/>
              <a:t>Remains of a village destroyed during the Bar </a:t>
            </a:r>
            <a:r>
              <a:rPr lang="en-US" dirty="0" err="1" smtClean="0"/>
              <a:t>Kokhba</a:t>
            </a:r>
            <a:r>
              <a:rPr lang="en-US" dirty="0" smtClean="0"/>
              <a:t> Revolt</a:t>
            </a:r>
            <a:endParaRPr lang="en-US" dirty="0"/>
          </a:p>
        </p:txBody>
      </p:sp>
      <p:sp>
        <p:nvSpPr>
          <p:cNvPr id="4" name="Rectangle 3"/>
          <p:cNvSpPr/>
          <p:nvPr/>
        </p:nvSpPr>
        <p:spPr>
          <a:xfrm>
            <a:off x="6694604" y="6395284"/>
            <a:ext cx="2371162" cy="338554"/>
          </a:xfrm>
          <a:prstGeom prst="rect">
            <a:avLst/>
          </a:prstGeom>
        </p:spPr>
        <p:txBody>
          <a:bodyPr wrap="none">
            <a:spAutoFit/>
          </a:bodyPr>
          <a:lstStyle/>
          <a:p>
            <a:r>
              <a:rPr lang="en-US" sz="1600" dirty="0" smtClean="0"/>
              <a:t>Photo by Udi </a:t>
            </a:r>
            <a:r>
              <a:rPr lang="en-US" sz="1600" dirty="0" err="1"/>
              <a:t>Steinwell</a:t>
            </a:r>
            <a:endParaRPr lang="en-US" sz="1600" dirty="0"/>
          </a:p>
        </p:txBody>
      </p:sp>
    </p:spTree>
    <p:extLst>
      <p:ext uri="{BB962C8B-B14F-4D97-AF65-F5344CB8AC3E}">
        <p14:creationId xmlns:p14="http://schemas.microsoft.com/office/powerpoint/2010/main" val="33408557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18772"/>
          <a:stretch/>
        </p:blipFill>
        <p:spPr>
          <a:xfrm>
            <a:off x="3192379" y="1318276"/>
            <a:ext cx="5999747" cy="5539723"/>
          </a:xfrm>
          <a:prstGeom prst="rect">
            <a:avLst/>
          </a:prstGeom>
        </p:spPr>
      </p:pic>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r="18772" b="95997"/>
          <a:stretch/>
        </p:blipFill>
        <p:spPr>
          <a:xfrm>
            <a:off x="3192378" y="1"/>
            <a:ext cx="5999747" cy="1540042"/>
          </a:xfrm>
          <a:prstGeom prst="rect">
            <a:avLst/>
          </a:prstGeom>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r="81105"/>
          <a:stretch/>
        </p:blipFill>
        <p:spPr>
          <a:xfrm>
            <a:off x="0" y="1318275"/>
            <a:ext cx="4588043" cy="5539723"/>
          </a:xfrm>
          <a:prstGeom prst="rect">
            <a:avLst/>
          </a:prstGeom>
        </p:spPr>
      </p:pic>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 r="80018" b="95997"/>
          <a:stretch/>
        </p:blipFill>
        <p:spPr>
          <a:xfrm>
            <a:off x="0" y="1"/>
            <a:ext cx="4668253" cy="1540042"/>
          </a:xfrm>
          <a:prstGeom prst="rect">
            <a:avLst/>
          </a:prstGeom>
        </p:spPr>
      </p:pic>
      <p:sp>
        <p:nvSpPr>
          <p:cNvPr id="9" name="Rectangle 8"/>
          <p:cNvSpPr/>
          <p:nvPr/>
        </p:nvSpPr>
        <p:spPr>
          <a:xfrm>
            <a:off x="5747367" y="6372545"/>
            <a:ext cx="1959191" cy="338554"/>
          </a:xfrm>
          <a:prstGeom prst="rect">
            <a:avLst/>
          </a:prstGeom>
        </p:spPr>
        <p:txBody>
          <a:bodyPr wrap="none">
            <a:spAutoFit/>
          </a:bodyPr>
          <a:lstStyle/>
          <a:p>
            <a:r>
              <a:rPr lang="en-US" sz="1600" dirty="0" smtClean="0"/>
              <a:t>Photo by </a:t>
            </a:r>
            <a:r>
              <a:rPr lang="en-US" sz="1600" dirty="0"/>
              <a:t>zeevveez </a:t>
            </a:r>
          </a:p>
        </p:txBody>
      </p:sp>
      <p:sp>
        <p:nvSpPr>
          <p:cNvPr id="12" name="Title 1"/>
          <p:cNvSpPr>
            <a:spLocks noGrp="1"/>
          </p:cNvSpPr>
          <p:nvPr>
            <p:ph type="title"/>
          </p:nvPr>
        </p:nvSpPr>
        <p:spPr>
          <a:xfrm>
            <a:off x="196515" y="414044"/>
            <a:ext cx="6220327" cy="1462881"/>
          </a:xfrm>
        </p:spPr>
        <p:txBody>
          <a:bodyPr>
            <a:noAutofit/>
          </a:bodyPr>
          <a:lstStyle/>
          <a:p>
            <a:pPr algn="l"/>
            <a:r>
              <a:rPr lang="en-US" sz="8800" b="1" dirty="0" smtClean="0">
                <a:solidFill>
                  <a:schemeClr val="accent6">
                    <a:lumMod val="50000"/>
                  </a:schemeClr>
                </a:solidFill>
                <a:effectLst>
                  <a:outerShdw blurRad="38100" dist="38100" dir="2700000" algn="tl">
                    <a:srgbClr val="000000">
                      <a:alpha val="43137"/>
                    </a:srgbClr>
                  </a:outerShdw>
                </a:effectLst>
              </a:rPr>
              <a:t>crushed</a:t>
            </a:r>
            <a:endParaRPr lang="en-US" sz="9600" b="1" dirty="0">
              <a:solidFill>
                <a:schemeClr val="accent6">
                  <a:lumMod val="50000"/>
                </a:schemeClr>
              </a:solidFill>
              <a:effectLst>
                <a:outerShdw blurRad="38100" dist="38100" dir="2700000" algn="tl">
                  <a:srgbClr val="000000">
                    <a:alpha val="43137"/>
                  </a:srgbClr>
                </a:outerShdw>
              </a:effectLst>
            </a:endParaRPr>
          </a:p>
        </p:txBody>
      </p:sp>
      <p:sp>
        <p:nvSpPr>
          <p:cNvPr id="10" name="Rectangle 9"/>
          <p:cNvSpPr/>
          <p:nvPr/>
        </p:nvSpPr>
        <p:spPr>
          <a:xfrm>
            <a:off x="228599" y="2336373"/>
            <a:ext cx="4572000" cy="3323987"/>
          </a:xfrm>
          <a:prstGeom prst="rect">
            <a:avLst/>
          </a:prstGeom>
        </p:spPr>
        <p:txBody>
          <a:bodyPr>
            <a:spAutoFit/>
          </a:bodyPr>
          <a:lstStyle/>
          <a:p>
            <a:pPr algn="ctr">
              <a:buNone/>
            </a:pPr>
            <a:r>
              <a:rPr lang="en-US" sz="4000" b="1" dirty="0" smtClean="0">
                <a:solidFill>
                  <a:schemeClr val="accent6">
                    <a:lumMod val="75000"/>
                  </a:schemeClr>
                </a:solidFill>
                <a:effectLst>
                  <a:outerShdw blurRad="38100" dist="38100" dir="2700000" algn="tl">
                    <a:srgbClr val="000000">
                      <a:alpha val="43137"/>
                    </a:srgbClr>
                  </a:outerShdw>
                </a:effectLst>
                <a:latin typeface="+mj-lt"/>
              </a:rPr>
              <a:t>Jews Expelled </a:t>
            </a:r>
            <a:r>
              <a:rPr lang="en-US" sz="3200" b="1" dirty="0" smtClean="0"/>
              <a:t>from Jerusalem</a:t>
            </a:r>
          </a:p>
          <a:p>
            <a:pPr algn="ctr">
              <a:buNone/>
            </a:pPr>
            <a:r>
              <a:rPr lang="en-US" sz="4800" b="1" dirty="0" smtClean="0"/>
              <a:t> </a:t>
            </a:r>
            <a:endParaRPr lang="en-US" sz="4800" b="1" dirty="0"/>
          </a:p>
          <a:p>
            <a:pPr algn="ctr">
              <a:buNone/>
            </a:pPr>
            <a:r>
              <a:rPr lang="en-US" sz="3600" b="1" dirty="0" smtClean="0"/>
              <a:t>Jewish Religion </a:t>
            </a:r>
            <a:r>
              <a:rPr lang="en-US" sz="5400" b="1" dirty="0" smtClean="0">
                <a:solidFill>
                  <a:schemeClr val="accent6">
                    <a:lumMod val="75000"/>
                  </a:schemeClr>
                </a:solidFill>
                <a:effectLst>
                  <a:outerShdw blurRad="38100" dist="38100" dir="2700000" algn="tl">
                    <a:srgbClr val="000000">
                      <a:alpha val="43137"/>
                    </a:srgbClr>
                  </a:outerShdw>
                </a:effectLst>
                <a:latin typeface="+mj-lt"/>
              </a:rPr>
              <a:t>BANNED</a:t>
            </a:r>
            <a:endParaRPr lang="en-US" sz="3600" b="1" dirty="0">
              <a:solidFill>
                <a:schemeClr val="accent6">
                  <a:lumMod val="75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7003069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D4B49"/>
            </a:gs>
            <a:gs pos="100000">
              <a:schemeClr val="bg1">
                <a:shade val="30000"/>
                <a:satMod val="200000"/>
              </a:schemeClr>
            </a:gs>
          </a:gsLst>
          <a:lin ang="13500000" scaled="1"/>
          <a:tileRect/>
        </a:gradFill>
        <a:effectLst/>
      </p:bgPr>
    </p:bg>
    <p:spTree>
      <p:nvGrpSpPr>
        <p:cNvPr id="1" name=""/>
        <p:cNvGrpSpPr/>
        <p:nvPr/>
      </p:nvGrpSpPr>
      <p:grpSpPr>
        <a:xfrm>
          <a:off x="0" y="0"/>
          <a:ext cx="0" cy="0"/>
          <a:chOff x="0" y="0"/>
          <a:chExt cx="0" cy="0"/>
        </a:xfrm>
      </p:grpSpPr>
      <p:pic>
        <p:nvPicPr>
          <p:cNvPr id="2" name="Picture 4" descr="http://upload.wikimedia.org/wikipedia/commons/3/3d/First_century_palestin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214" y="7151"/>
            <a:ext cx="4973786" cy="685084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0" y="788519"/>
            <a:ext cx="4170214" cy="1143000"/>
          </a:xfrm>
        </p:spPr>
        <p:txBody>
          <a:bodyPr>
            <a:noAutofit/>
          </a:bodyPr>
          <a:lstStyle/>
          <a:p>
            <a:r>
              <a:rPr lang="en-US" sz="7600" strike="sngStrike" dirty="0" smtClean="0"/>
              <a:t>Judea</a:t>
            </a:r>
            <a:endParaRPr lang="en-US" sz="7600" strike="sngStrike" dirty="0"/>
          </a:p>
        </p:txBody>
      </p:sp>
      <p:sp>
        <p:nvSpPr>
          <p:cNvPr id="4" name="Content Placeholder 3"/>
          <p:cNvSpPr>
            <a:spLocks noGrp="1"/>
          </p:cNvSpPr>
          <p:nvPr>
            <p:ph idx="1"/>
          </p:nvPr>
        </p:nvSpPr>
        <p:spPr>
          <a:xfrm>
            <a:off x="401052" y="2855495"/>
            <a:ext cx="3577389" cy="2919663"/>
          </a:xfrm>
        </p:spPr>
        <p:txBody>
          <a:bodyPr>
            <a:noAutofit/>
          </a:bodyPr>
          <a:lstStyle/>
          <a:p>
            <a:pPr marL="0" indent="0">
              <a:buNone/>
            </a:pPr>
            <a:r>
              <a:rPr lang="en-US" sz="2800" dirty="0" smtClean="0"/>
              <a:t>Hadrian re-named the province </a:t>
            </a:r>
            <a:r>
              <a:rPr lang="en-US" sz="2800" b="1" i="1" dirty="0" smtClean="0">
                <a:solidFill>
                  <a:schemeClr val="accent6">
                    <a:lumMod val="40000"/>
                    <a:lumOff val="60000"/>
                  </a:schemeClr>
                </a:solidFill>
                <a:effectLst>
                  <a:outerShdw blurRad="38100" dist="38100" dir="2700000" algn="tl">
                    <a:srgbClr val="000000">
                      <a:alpha val="43137"/>
                    </a:srgbClr>
                  </a:outerShdw>
                </a:effectLst>
              </a:rPr>
              <a:t>Syria </a:t>
            </a:r>
            <a:r>
              <a:rPr lang="en-US" sz="2800" b="1" i="1" dirty="0" err="1" smtClean="0">
                <a:solidFill>
                  <a:schemeClr val="accent6">
                    <a:lumMod val="40000"/>
                    <a:lumOff val="60000"/>
                  </a:schemeClr>
                </a:solidFill>
                <a:effectLst>
                  <a:outerShdw blurRad="38100" dist="38100" dir="2700000" algn="tl">
                    <a:srgbClr val="000000">
                      <a:alpha val="43137"/>
                    </a:srgbClr>
                  </a:outerShdw>
                </a:effectLst>
              </a:rPr>
              <a:t>Palaestina</a:t>
            </a:r>
            <a:r>
              <a:rPr lang="en-US" sz="2800" dirty="0" smtClean="0"/>
              <a:t> in order to destroy the Jewish connection with the region.</a:t>
            </a:r>
            <a:endParaRPr lang="en-US" sz="2800" dirty="0"/>
          </a:p>
        </p:txBody>
      </p:sp>
      <p:sp>
        <p:nvSpPr>
          <p:cNvPr id="5" name="Rectangle 4"/>
          <p:cNvSpPr/>
          <p:nvPr/>
        </p:nvSpPr>
        <p:spPr>
          <a:xfrm>
            <a:off x="1373657" y="6391357"/>
            <a:ext cx="1632178" cy="307777"/>
          </a:xfrm>
          <a:prstGeom prst="rect">
            <a:avLst/>
          </a:prstGeom>
        </p:spPr>
        <p:txBody>
          <a:bodyPr wrap="none">
            <a:spAutoFit/>
          </a:bodyPr>
          <a:lstStyle/>
          <a:p>
            <a:r>
              <a:rPr lang="en-US" sz="1400" dirty="0" smtClean="0"/>
              <a:t>Map by </a:t>
            </a:r>
            <a:r>
              <a:rPr lang="en-US" sz="1400" dirty="0">
                <a:hlinkClick r:id="rId4" tooltip="en:User:Andrew c"/>
              </a:rPr>
              <a:t>Andrew </a:t>
            </a:r>
            <a:r>
              <a:rPr lang="en-US" sz="1400" dirty="0" smtClean="0">
                <a:hlinkClick r:id="rId4" tooltip="en:User:Andrew c"/>
              </a:rPr>
              <a:t>c</a:t>
            </a:r>
            <a:endParaRPr lang="en-US" sz="1400" dirty="0"/>
          </a:p>
        </p:txBody>
      </p:sp>
    </p:spTree>
    <p:extLst>
      <p:ext uri="{BB962C8B-B14F-4D97-AF65-F5344CB8AC3E}">
        <p14:creationId xmlns:p14="http://schemas.microsoft.com/office/powerpoint/2010/main" val="35316990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d/d7/Bust_Hadrian_Musei_Capitolini_MC817.jpg"/>
          <p:cNvPicPr>
            <a:picLocks noChangeAspect="1" noChangeArrowheads="1"/>
          </p:cNvPicPr>
          <p:nvPr/>
        </p:nvPicPr>
        <p:blipFill rotWithShape="1">
          <a:blip r:embed="rId2">
            <a:extLst>
              <a:ext uri="{28A0092B-C50C-407E-A947-70E740481C1C}">
                <a14:useLocalDpi xmlns:a14="http://schemas.microsoft.com/office/drawing/2010/main" val="0"/>
              </a:ext>
            </a:extLst>
          </a:blip>
          <a:srcRect t="4939" b="34567"/>
          <a:stretch/>
        </p:blipFill>
        <p:spPr bwMode="auto">
          <a:xfrm>
            <a:off x="0" y="-32657"/>
            <a:ext cx="9144000" cy="69233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68379" y="5111501"/>
            <a:ext cx="7475621" cy="1143000"/>
          </a:xfrm>
        </p:spPr>
        <p:style>
          <a:lnRef idx="1">
            <a:schemeClr val="accent3"/>
          </a:lnRef>
          <a:fillRef idx="3">
            <a:schemeClr val="accent3"/>
          </a:fillRef>
          <a:effectRef idx="2">
            <a:schemeClr val="accent3"/>
          </a:effectRef>
          <a:fontRef idx="minor">
            <a:schemeClr val="lt1"/>
          </a:fontRef>
        </p:style>
        <p:txBody>
          <a:bodyPr>
            <a:normAutofit/>
          </a:bodyPr>
          <a:lstStyle/>
          <a:p>
            <a:r>
              <a:rPr lang="en-US" sz="5400" b="1" dirty="0" smtClean="0">
                <a:effectLst>
                  <a:outerShdw blurRad="38100" dist="38100" dir="2700000" algn="tl">
                    <a:srgbClr val="000000">
                      <a:alpha val="43137"/>
                    </a:srgbClr>
                  </a:outerShdw>
                </a:effectLst>
                <a:latin typeface="+mj-lt"/>
              </a:rPr>
              <a:t>Philhellenism</a:t>
            </a:r>
            <a:endParaRPr lang="en-US" sz="5400" b="1"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0659402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d/d7/Bust_Hadrian_Musei_Capitolini_MC817.jpg"/>
          <p:cNvPicPr>
            <a:picLocks noChangeAspect="1" noChangeArrowheads="1"/>
          </p:cNvPicPr>
          <p:nvPr/>
        </p:nvPicPr>
        <p:blipFill rotWithShape="1">
          <a:blip r:embed="rId2">
            <a:extLst>
              <a:ext uri="{28A0092B-C50C-407E-A947-70E740481C1C}">
                <a14:useLocalDpi xmlns:a14="http://schemas.microsoft.com/office/drawing/2010/main" val="0"/>
              </a:ext>
            </a:extLst>
          </a:blip>
          <a:srcRect t="4939" b="34567"/>
          <a:stretch/>
        </p:blipFill>
        <p:spPr bwMode="auto">
          <a:xfrm>
            <a:off x="0" y="-32657"/>
            <a:ext cx="9144000" cy="692331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5374105" y="705853"/>
            <a:ext cx="3320716" cy="2839452"/>
          </a:xfrm>
          <a:prstGeom prst="wedgeRoundRectCallout">
            <a:avLst>
              <a:gd name="adj1" fmla="val -93205"/>
              <a:gd name="adj2" fmla="val 46948"/>
              <a:gd name="adj3" fmla="val 16667"/>
            </a:avLst>
          </a:prstGeom>
          <a:ln w="38100">
            <a:solidFill>
              <a:schemeClr val="accent3"/>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dirty="0" smtClean="0">
                <a:latin typeface="+mj-lt"/>
              </a:rPr>
              <a:t>Check out my beard, </a:t>
            </a:r>
            <a:r>
              <a:rPr lang="en-US" sz="4400" dirty="0" err="1" smtClean="0">
                <a:latin typeface="+mj-lt"/>
              </a:rPr>
              <a:t>yo</a:t>
            </a:r>
            <a:r>
              <a:rPr lang="en-US" sz="4400" dirty="0" smtClean="0">
                <a:latin typeface="+mj-lt"/>
              </a:rPr>
              <a:t>!</a:t>
            </a:r>
            <a:endParaRPr lang="en-US" sz="4400" dirty="0">
              <a:latin typeface="+mj-lt"/>
            </a:endParaRPr>
          </a:p>
        </p:txBody>
      </p:sp>
    </p:spTree>
    <p:extLst>
      <p:ext uri="{BB962C8B-B14F-4D97-AF65-F5344CB8AC3E}">
        <p14:creationId xmlns:p14="http://schemas.microsoft.com/office/powerpoint/2010/main" val="42343492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upload.wikimedia.org/wikipedia/commons/thumb/e/e1/Hadrian_and_Antinous_bust_British_Museum.jpg/800px-Hadrian_and_Antinous_bust_British_Muse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119437"/>
            <a:ext cx="8229600" cy="1153026"/>
          </a:xfrm>
        </p:spPr>
        <p:txBody>
          <a:bodyPr>
            <a:normAutofit/>
          </a:bodyPr>
          <a:lstStyle/>
          <a:p>
            <a:r>
              <a:rPr lang="en-US" b="1" dirty="0" smtClean="0">
                <a:effectLst>
                  <a:outerShdw blurRad="38100" dist="38100" dir="2700000" algn="tl">
                    <a:schemeClr val="bg1">
                      <a:alpha val="43000"/>
                    </a:schemeClr>
                  </a:outerShdw>
                </a:effectLst>
              </a:rPr>
              <a:t>Hadrian &amp;</a:t>
            </a:r>
            <a:r>
              <a:rPr lang="en-US" b="1" dirty="0" err="1" smtClean="0">
                <a:effectLst>
                  <a:outerShdw blurRad="38100" dist="38100" dir="2700000" algn="tl">
                    <a:schemeClr val="bg1">
                      <a:alpha val="43000"/>
                    </a:schemeClr>
                  </a:outerShdw>
                </a:effectLst>
              </a:rPr>
              <a:t>Antinous</a:t>
            </a:r>
            <a:endParaRPr lang="en-US" b="1" dirty="0">
              <a:effectLst>
                <a:outerShdw blurRad="38100" dist="38100" dir="2700000" algn="tl">
                  <a:schemeClr val="bg1">
                    <a:alpha val="43000"/>
                  </a:schemeClr>
                </a:outerShdw>
              </a:effectLst>
            </a:endParaRPr>
          </a:p>
        </p:txBody>
      </p:sp>
      <p:sp>
        <p:nvSpPr>
          <p:cNvPr id="4" name="Rectangle 3"/>
          <p:cNvSpPr/>
          <p:nvPr/>
        </p:nvSpPr>
        <p:spPr>
          <a:xfrm>
            <a:off x="6899820" y="6444733"/>
            <a:ext cx="2146742" cy="307777"/>
          </a:xfrm>
          <a:prstGeom prst="rect">
            <a:avLst/>
          </a:prstGeom>
        </p:spPr>
        <p:txBody>
          <a:bodyPr wrap="none">
            <a:spAutoFit/>
          </a:bodyPr>
          <a:lstStyle/>
          <a:p>
            <a:r>
              <a:rPr lang="en-US" sz="1400" dirty="0" smtClean="0"/>
              <a:t>Photo by SanGavinoEN</a:t>
            </a:r>
            <a:endParaRPr lang="en-US" sz="1400" dirty="0"/>
          </a:p>
        </p:txBody>
      </p:sp>
    </p:spTree>
    <p:extLst>
      <p:ext uri="{BB962C8B-B14F-4D97-AF65-F5344CB8AC3E}">
        <p14:creationId xmlns:p14="http://schemas.microsoft.com/office/powerpoint/2010/main" val="21033015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upload.wikimedia.org/wikipedia/commons/thumb/e/e2/Portrait_of_Niccol%C3%B2_Machiavelli_by_Santi_di_Tito.jpg/640px-Portrait_of_Niccol%C3%B2_Machiavelli_by_Santi_di_Tito.jpg"/>
          <p:cNvPicPr>
            <a:picLocks noChangeAspect="1" noChangeArrowheads="1"/>
          </p:cNvPicPr>
          <p:nvPr/>
        </p:nvPicPr>
        <p:blipFill rotWithShape="1">
          <a:blip r:embed="rId2">
            <a:extLst>
              <a:ext uri="{28A0092B-C50C-407E-A947-70E740481C1C}">
                <a14:useLocalDpi xmlns:a14="http://schemas.microsoft.com/office/drawing/2010/main" val="0"/>
              </a:ext>
            </a:extLst>
          </a:blip>
          <a:srcRect t="28" b="40079"/>
          <a:stretch/>
        </p:blipFill>
        <p:spPr bwMode="auto">
          <a:xfrm>
            <a:off x="0" y="-16042"/>
            <a:ext cx="9144000" cy="70373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4020207"/>
            <a:ext cx="9144000" cy="3001079"/>
          </a:xfrm>
          <a:prstGeom prst="rect">
            <a:avLst/>
          </a:prstGeom>
          <a:gradFill flip="none" rotWithShape="1">
            <a:gsLst>
              <a:gs pos="18000">
                <a:srgbClr val="1A130D">
                  <a:alpha val="0"/>
                </a:srgbClr>
              </a:gs>
              <a:gs pos="68000">
                <a:srgbClr val="1A130D">
                  <a:lumMod val="100000"/>
                  <a:alpha val="7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4716379"/>
            <a:ext cx="8229600" cy="1459831"/>
          </a:xfrm>
        </p:spPr>
        <p:txBody>
          <a:bodyPr>
            <a:normAutofit/>
          </a:bodyPr>
          <a:lstStyle/>
          <a:p>
            <a:pPr marL="0" indent="0" algn="ctr">
              <a:buNone/>
            </a:pPr>
            <a:r>
              <a:rPr lang="en-US" sz="4000" b="1" dirty="0" smtClean="0">
                <a:solidFill>
                  <a:schemeClr val="accent5">
                    <a:lumMod val="10000"/>
                    <a:lumOff val="90000"/>
                  </a:schemeClr>
                </a:solidFill>
                <a:effectLst>
                  <a:outerShdw blurRad="38100" dist="38100" dir="2700000" algn="tl">
                    <a:srgbClr val="000000">
                      <a:alpha val="43137"/>
                    </a:srgbClr>
                  </a:outerShdw>
                </a:effectLst>
              </a:rPr>
              <a:t>Machiavelli coined the term, </a:t>
            </a:r>
            <a:br>
              <a:rPr lang="en-US" sz="4000" b="1" dirty="0" smtClean="0">
                <a:solidFill>
                  <a:schemeClr val="accent5">
                    <a:lumMod val="10000"/>
                    <a:lumOff val="90000"/>
                  </a:schemeClr>
                </a:solidFill>
                <a:effectLst>
                  <a:outerShdw blurRad="38100" dist="38100" dir="2700000" algn="tl">
                    <a:srgbClr val="000000">
                      <a:alpha val="43137"/>
                    </a:srgbClr>
                  </a:outerShdw>
                </a:effectLst>
              </a:rPr>
            </a:br>
            <a:r>
              <a:rPr lang="en-US" sz="4000" b="1" dirty="0" smtClean="0">
                <a:solidFill>
                  <a:schemeClr val="accent5">
                    <a:lumMod val="10000"/>
                    <a:lumOff val="90000"/>
                  </a:schemeClr>
                </a:solidFill>
                <a:effectLst>
                  <a:outerShdw blurRad="38100" dist="38100" dir="2700000" algn="tl">
                    <a:srgbClr val="000000">
                      <a:alpha val="43137"/>
                    </a:srgbClr>
                  </a:outerShdw>
                </a:effectLst>
              </a:rPr>
              <a:t>“Five Good Emperors.” </a:t>
            </a:r>
            <a:endParaRPr lang="en-US" sz="4000" b="1" dirty="0">
              <a:solidFill>
                <a:schemeClr val="accent5">
                  <a:lumMod val="10000"/>
                  <a:lumOff val="9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1063326"/>
      </p:ext>
    </p:extLst>
  </p:cSld>
  <p:clrMapOvr>
    <a:masterClrMapping/>
  </p:clrMapOvr>
  <p:transition spd="slow">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upload.wikimedia.org/wikipedia/commons/thumb/e/e1/Hadrian_and_Antinous_bust_British_Museum.jpg/800px-Hadrian_and_Antinous_bust_British_Muse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 y="4315326"/>
            <a:ext cx="9144002" cy="2542675"/>
          </a:xfrm>
          <a:prstGeom prst="rect">
            <a:avLst/>
          </a:prstGeom>
          <a:gradFill flip="none" rotWithShape="1">
            <a:gsLst>
              <a:gs pos="49000">
                <a:schemeClr val="bg1">
                  <a:alpha val="60000"/>
                </a:schemeClr>
              </a:gs>
              <a:gs pos="93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01579" y="4941854"/>
            <a:ext cx="8077200" cy="1754326"/>
          </a:xfrm>
          <a:prstGeom prst="rect">
            <a:avLst/>
          </a:prstGeom>
        </p:spPr>
        <p:txBody>
          <a:bodyPr wrap="square">
            <a:spAutoFit/>
          </a:bodyPr>
          <a:lstStyle/>
          <a:p>
            <a:pPr marL="112713" indent="-112713"/>
            <a:r>
              <a:rPr lang="en-US" sz="2700" b="1" dirty="0" smtClean="0">
                <a:effectLst>
                  <a:outerShdw blurRad="50800" dist="50800" dir="5400000" algn="ctr" rotWithShape="0">
                    <a:schemeClr val="bg1"/>
                  </a:outerShdw>
                </a:effectLst>
              </a:rPr>
              <a:t>“During </a:t>
            </a:r>
            <a:r>
              <a:rPr lang="en-US" sz="2700" b="1" dirty="0">
                <a:effectLst>
                  <a:outerShdw blurRad="50800" dist="50800" dir="5400000" algn="ctr" rotWithShape="0">
                    <a:schemeClr val="bg1"/>
                  </a:outerShdw>
                </a:effectLst>
              </a:rPr>
              <a:t>a journey on the Nile he lost </a:t>
            </a:r>
            <a:r>
              <a:rPr lang="en-US" sz="2700" b="1" dirty="0" err="1">
                <a:effectLst>
                  <a:outerShdw blurRad="50800" dist="50800" dir="5400000" algn="ctr" rotWithShape="0">
                    <a:schemeClr val="bg1"/>
                  </a:outerShdw>
                </a:effectLst>
              </a:rPr>
              <a:t>Antinous</a:t>
            </a:r>
            <a:r>
              <a:rPr lang="en-US" sz="2700" b="1" dirty="0">
                <a:effectLst>
                  <a:outerShdw blurRad="50800" dist="50800" dir="5400000" algn="ctr" rotWithShape="0">
                    <a:schemeClr val="bg1"/>
                  </a:outerShdw>
                </a:effectLst>
              </a:rPr>
              <a:t>, his </a:t>
            </a:r>
            <a:r>
              <a:rPr lang="en-US" sz="2700" b="1" dirty="0" err="1">
                <a:effectLst>
                  <a:outerShdw blurRad="50800" dist="50800" dir="5400000" algn="ctr" rotWithShape="0">
                    <a:schemeClr val="bg1"/>
                  </a:outerShdw>
                </a:effectLst>
              </a:rPr>
              <a:t>favourite</a:t>
            </a:r>
            <a:r>
              <a:rPr lang="en-US" sz="2700" b="1" dirty="0">
                <a:effectLst>
                  <a:outerShdw blurRad="50800" dist="50800" dir="5400000" algn="ctr" rotWithShape="0">
                    <a:schemeClr val="bg1"/>
                  </a:outerShdw>
                </a:effectLst>
              </a:rPr>
              <a:t>, and for this youth he wept like a woman</a:t>
            </a:r>
            <a:r>
              <a:rPr lang="en-US" sz="2700" b="1" dirty="0" smtClean="0">
                <a:effectLst>
                  <a:outerShdw blurRad="50800" dist="50800" dir="5400000" algn="ctr" rotWithShape="0">
                    <a:schemeClr val="bg1"/>
                  </a:outerShdw>
                </a:effectLst>
              </a:rPr>
              <a:t>.” </a:t>
            </a:r>
          </a:p>
          <a:p>
            <a:pPr marL="112713" indent="-112713"/>
            <a:r>
              <a:rPr lang="en-US" sz="700" dirty="0"/>
              <a:t>	</a:t>
            </a:r>
            <a:r>
              <a:rPr lang="en-US" sz="700" dirty="0" smtClean="0"/>
              <a:t>				                             </a:t>
            </a:r>
            <a:r>
              <a:rPr lang="en-US" sz="2400" dirty="0" smtClean="0"/>
              <a:t>-- The </a:t>
            </a:r>
            <a:r>
              <a:rPr lang="en-US" sz="2400" i="1" dirty="0" smtClean="0"/>
              <a:t>Augustan History</a:t>
            </a:r>
            <a:endParaRPr lang="en-US" sz="2400" i="1" dirty="0"/>
          </a:p>
        </p:txBody>
      </p:sp>
    </p:spTree>
    <p:extLst>
      <p:ext uri="{BB962C8B-B14F-4D97-AF65-F5344CB8AC3E}">
        <p14:creationId xmlns:p14="http://schemas.microsoft.com/office/powerpoint/2010/main" val="4276126120"/>
      </p:ext>
    </p:extLst>
  </p:cSld>
  <p:clrMapOvr>
    <a:masterClrMapping/>
  </p:clrMapOvr>
  <p:transition spd="slow">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40000"/>
                <a:lumOff val="60000"/>
              </a:schemeClr>
            </a:gs>
            <a:gs pos="100000">
              <a:schemeClr val="accent6">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43000"/>
          </a:xfrm>
        </p:spPr>
        <p:txBody>
          <a:bodyPr>
            <a:normAutofit/>
          </a:bodyPr>
          <a:lstStyle/>
          <a:p>
            <a:r>
              <a:rPr lang="en-US" sz="5100" dirty="0" smtClean="0">
                <a:latin typeface="Roman SD" panose="02000400000000000000" pitchFamily="2" charset="0"/>
              </a:rPr>
              <a:t>Five Good Emperors</a:t>
            </a:r>
            <a:endParaRPr lang="en-US" sz="5100" dirty="0">
              <a:latin typeface="Roman SD" panose="02000400000000000000" pitchFamily="2"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79394192"/>
              </p:ext>
            </p:extLst>
          </p:nvPr>
        </p:nvGraphicFramePr>
        <p:xfrm>
          <a:off x="4358637" y="1127810"/>
          <a:ext cx="4546371" cy="5283040"/>
        </p:xfrm>
        <a:graphic>
          <a:graphicData uri="http://schemas.openxmlformats.org/drawingml/2006/table">
            <a:tbl>
              <a:tblPr/>
              <a:tblGrid>
                <a:gridCol w="2834640"/>
                <a:gridCol w="1711731"/>
              </a:tblGrid>
              <a:tr h="1056608">
                <a:tc>
                  <a:txBody>
                    <a:bodyPr/>
                    <a:lstStyle/>
                    <a:p>
                      <a:pPr marL="0" marR="0">
                        <a:spcBef>
                          <a:spcPts val="0"/>
                        </a:spcBef>
                        <a:spcAft>
                          <a:spcPts val="0"/>
                        </a:spcAft>
                      </a:pPr>
                      <a:r>
                        <a:rPr lang="en-US" sz="4000" b="0" dirty="0" err="1" smtClean="0">
                          <a:solidFill>
                            <a:schemeClr val="tx1"/>
                          </a:solidFill>
                          <a:latin typeface="+mj-lt"/>
                          <a:ea typeface="Times New Roman"/>
                          <a:cs typeface="Times New Roman"/>
                        </a:rPr>
                        <a:t>Nerva</a:t>
                      </a:r>
                      <a:endParaRPr lang="en-US" sz="4000" b="0" dirty="0">
                        <a:solidFill>
                          <a:schemeClr val="tx1"/>
                        </a:solidFill>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800" b="1" i="1" dirty="0">
                          <a:solidFill>
                            <a:schemeClr val="tx1"/>
                          </a:solidFill>
                          <a:effectLst/>
                          <a:latin typeface="+mn-lt"/>
                          <a:ea typeface="Times New Roman"/>
                          <a:cs typeface="Times New Roman"/>
                        </a:rPr>
                        <a:t>96-98</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056608">
                <a:tc>
                  <a:txBody>
                    <a:bodyPr/>
                    <a:lstStyle/>
                    <a:p>
                      <a:pPr marL="0" marR="0">
                        <a:spcBef>
                          <a:spcPts val="0"/>
                        </a:spcBef>
                        <a:spcAft>
                          <a:spcPts val="0"/>
                        </a:spcAft>
                      </a:pPr>
                      <a:r>
                        <a:rPr lang="en-US" sz="4000" b="0" kern="1200" dirty="0" smtClean="0">
                          <a:solidFill>
                            <a:schemeClr val="tx1"/>
                          </a:solidFill>
                          <a:latin typeface="+mj-lt"/>
                          <a:ea typeface="Times New Roman"/>
                          <a:cs typeface="Times New Roman"/>
                        </a:rPr>
                        <a:t>Trajan</a:t>
                      </a:r>
                      <a:endParaRPr lang="en-US" sz="4000" b="0" kern="1200" dirty="0">
                        <a:solidFill>
                          <a:schemeClr val="tx1"/>
                        </a:solidFill>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800" b="1" i="1" dirty="0">
                          <a:solidFill>
                            <a:schemeClr val="tx1"/>
                          </a:solidFill>
                          <a:latin typeface="+mn-lt"/>
                          <a:ea typeface="Times New Roman"/>
                          <a:cs typeface="Times New Roman"/>
                        </a:rPr>
                        <a:t>98-117</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056608">
                <a:tc>
                  <a:txBody>
                    <a:bodyPr/>
                    <a:lstStyle/>
                    <a:p>
                      <a:pPr marL="0" marR="0">
                        <a:spcBef>
                          <a:spcPts val="0"/>
                        </a:spcBef>
                        <a:spcAft>
                          <a:spcPts val="0"/>
                        </a:spcAft>
                      </a:pPr>
                      <a:r>
                        <a:rPr lang="en-US" sz="4000" b="0" kern="1200" dirty="0" smtClean="0">
                          <a:solidFill>
                            <a:schemeClr val="tx1"/>
                          </a:solidFill>
                          <a:latin typeface="+mj-lt"/>
                          <a:ea typeface="Times New Roman"/>
                          <a:cs typeface="Times New Roman"/>
                        </a:rPr>
                        <a:t>Hadrian</a:t>
                      </a:r>
                      <a:endParaRPr lang="en-US" sz="4000" b="0" kern="1200" dirty="0">
                        <a:solidFill>
                          <a:schemeClr val="tx1"/>
                        </a:solidFill>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800" b="1" i="1" kern="1200" dirty="0">
                          <a:solidFill>
                            <a:schemeClr val="tx1"/>
                          </a:solidFill>
                          <a:latin typeface="+mn-lt"/>
                          <a:ea typeface="Times New Roman"/>
                          <a:cs typeface="Times New Roman"/>
                        </a:rPr>
                        <a:t>117-138</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056608">
                <a:tc>
                  <a:txBody>
                    <a:bodyPr/>
                    <a:lstStyle/>
                    <a:p>
                      <a:pPr marL="0" marR="0">
                        <a:spcBef>
                          <a:spcPts val="0"/>
                        </a:spcBef>
                        <a:spcAft>
                          <a:spcPts val="0"/>
                        </a:spcAft>
                      </a:pPr>
                      <a:r>
                        <a:rPr lang="en-US" sz="2800" b="1" dirty="0" err="1" smtClean="0">
                          <a:solidFill>
                            <a:schemeClr val="accent1"/>
                          </a:solidFill>
                          <a:effectLst>
                            <a:outerShdw blurRad="38100" dist="38100" dir="2700000" algn="tl">
                              <a:srgbClr val="000000">
                                <a:alpha val="43137"/>
                              </a:srgbClr>
                            </a:outerShdw>
                          </a:effectLst>
                          <a:latin typeface="+mj-lt"/>
                          <a:ea typeface="Times New Roman"/>
                          <a:cs typeface="Times New Roman"/>
                        </a:rPr>
                        <a:t>Antoninus</a:t>
                      </a:r>
                      <a:r>
                        <a:rPr lang="en-US" sz="2800" b="1" baseline="0" dirty="0" smtClean="0">
                          <a:solidFill>
                            <a:schemeClr val="accent1"/>
                          </a:solidFill>
                          <a:effectLst>
                            <a:outerShdw blurRad="38100" dist="38100" dir="2700000" algn="tl">
                              <a:srgbClr val="000000">
                                <a:alpha val="43137"/>
                              </a:srgbClr>
                            </a:outerShdw>
                          </a:effectLst>
                          <a:latin typeface="+mj-lt"/>
                          <a:ea typeface="Times New Roman"/>
                          <a:cs typeface="Times New Roman"/>
                        </a:rPr>
                        <a:t> Pius</a:t>
                      </a:r>
                      <a:endParaRPr lang="en-US" sz="2800" b="1" dirty="0">
                        <a:solidFill>
                          <a:schemeClr val="accent1"/>
                        </a:solidFill>
                        <a:effectLst>
                          <a:outerShdw blurRad="38100" dist="38100" dir="2700000" algn="tl">
                            <a:srgbClr val="000000">
                              <a:alpha val="43137"/>
                            </a:srgbClr>
                          </a:outerShdw>
                        </a:effectLst>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r">
                        <a:spcBef>
                          <a:spcPts val="0"/>
                        </a:spcBef>
                        <a:spcAft>
                          <a:spcPts val="0"/>
                        </a:spcAft>
                      </a:pPr>
                      <a:r>
                        <a:rPr lang="en-US" sz="2800" b="1" i="1" kern="1200" dirty="0">
                          <a:solidFill>
                            <a:schemeClr val="accent1"/>
                          </a:solidFill>
                          <a:effectLst>
                            <a:outerShdw blurRad="38100" dist="38100" dir="2700000" algn="tl">
                              <a:srgbClr val="000000">
                                <a:alpha val="43137"/>
                              </a:srgbClr>
                            </a:outerShdw>
                          </a:effectLst>
                          <a:latin typeface="+mn-lt"/>
                          <a:ea typeface="Times New Roman"/>
                          <a:cs typeface="Times New Roman"/>
                        </a:rPr>
                        <a:t>138-161</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r>
              <a:tr h="1056608">
                <a:tc>
                  <a:txBody>
                    <a:bodyPr/>
                    <a:lstStyle/>
                    <a:p>
                      <a:pPr marL="0" marR="0">
                        <a:spcBef>
                          <a:spcPts val="0"/>
                        </a:spcBef>
                        <a:spcAft>
                          <a:spcPts val="0"/>
                        </a:spcAft>
                      </a:pPr>
                      <a:r>
                        <a:rPr lang="en-US" sz="2800" b="1" dirty="0" smtClean="0">
                          <a:latin typeface="+mj-lt"/>
                          <a:ea typeface="Times New Roman"/>
                          <a:cs typeface="Times New Roman"/>
                        </a:rPr>
                        <a:t>Marcus</a:t>
                      </a:r>
                      <a:r>
                        <a:rPr lang="en-US" sz="2800" b="1" baseline="0" dirty="0" smtClean="0">
                          <a:latin typeface="+mj-lt"/>
                          <a:ea typeface="Times New Roman"/>
                          <a:cs typeface="Times New Roman"/>
                        </a:rPr>
                        <a:t> Aurelius</a:t>
                      </a:r>
                      <a:endParaRPr lang="en-US" sz="2800" b="1"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800" b="1" i="1" dirty="0">
                          <a:latin typeface="+mn-lt"/>
                          <a:ea typeface="Times New Roman"/>
                          <a:cs typeface="Times New Roman"/>
                        </a:rPr>
                        <a:t>161-180</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283035" y="4432679"/>
            <a:ext cx="3792583" cy="1815882"/>
          </a:xfrm>
          <a:prstGeom prst="rect">
            <a:avLst/>
          </a:prstGeom>
          <a:noFill/>
        </p:spPr>
        <p:txBody>
          <a:bodyPr wrap="square" rtlCol="0">
            <a:spAutoFit/>
          </a:bodyPr>
          <a:lstStyle/>
          <a:p>
            <a:r>
              <a:rPr lang="en-US" sz="2800" dirty="0">
                <a:solidFill>
                  <a:prstClr val="black"/>
                </a:solidFill>
              </a:rPr>
              <a:t>The “Five Good Emperors” ruled in the last days of the </a:t>
            </a:r>
            <a:r>
              <a:rPr lang="en-US" sz="2800" i="1" dirty="0" err="1">
                <a:solidFill>
                  <a:prstClr val="black"/>
                </a:solidFill>
              </a:rPr>
              <a:t>Pax</a:t>
            </a:r>
            <a:r>
              <a:rPr lang="en-US" sz="2800" i="1" dirty="0">
                <a:solidFill>
                  <a:prstClr val="black"/>
                </a:solidFill>
              </a:rPr>
              <a:t> </a:t>
            </a:r>
            <a:r>
              <a:rPr lang="en-US" sz="2800" i="1" dirty="0" err="1">
                <a:solidFill>
                  <a:prstClr val="black"/>
                </a:solidFill>
              </a:rPr>
              <a:t>Romana</a:t>
            </a:r>
            <a:r>
              <a:rPr lang="en-US" sz="2800" dirty="0">
                <a:solidFill>
                  <a:prstClr val="black"/>
                </a:solidFill>
              </a:rPr>
              <a:t>.</a:t>
            </a:r>
          </a:p>
        </p:txBody>
      </p:sp>
      <p:pic>
        <p:nvPicPr>
          <p:cNvPr id="2" name="Picture 2" descr="http://upload.wikimedia.org/wikipedia/commons/thumb/9/98/Roman_SPQR_banner.svg/757px-Roman_SPQR_banner.svg.png"/>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52845" y="1568868"/>
            <a:ext cx="3317965" cy="26298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263227" y="6501345"/>
            <a:ext cx="1656223" cy="276999"/>
          </a:xfrm>
          <a:prstGeom prst="rect">
            <a:avLst/>
          </a:prstGeom>
        </p:spPr>
        <p:txBody>
          <a:bodyPr wrap="none">
            <a:spAutoFit/>
          </a:bodyPr>
          <a:lstStyle/>
          <a:p>
            <a:pPr algn="r"/>
            <a:r>
              <a:rPr lang="en-US" sz="1200" dirty="0" smtClean="0"/>
              <a:t>Art Credit: Ssolbergj</a:t>
            </a:r>
            <a:endParaRPr lang="en-US" sz="1200" dirty="0"/>
          </a:p>
        </p:txBody>
      </p:sp>
    </p:spTree>
    <p:extLst>
      <p:ext uri="{BB962C8B-B14F-4D97-AF65-F5344CB8AC3E}">
        <p14:creationId xmlns:p14="http://schemas.microsoft.com/office/powerpoint/2010/main" val="7506150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D4B49"/>
            </a:gs>
            <a:gs pos="100000">
              <a:schemeClr val="bg1">
                <a:shade val="30000"/>
                <a:satMod val="200000"/>
              </a:schemeClr>
            </a:gs>
          </a:gsLst>
          <a:lin ang="13500000" scaled="1"/>
          <a:tileRect/>
        </a:gradFill>
        <a:effectLst/>
      </p:bgPr>
    </p:bg>
    <p:spTree>
      <p:nvGrpSpPr>
        <p:cNvPr id="1" name=""/>
        <p:cNvGrpSpPr/>
        <p:nvPr/>
      </p:nvGrpSpPr>
      <p:grpSpPr>
        <a:xfrm>
          <a:off x="0" y="0"/>
          <a:ext cx="0" cy="0"/>
          <a:chOff x="0" y="0"/>
          <a:chExt cx="0" cy="0"/>
        </a:xfrm>
      </p:grpSpPr>
      <p:pic>
        <p:nvPicPr>
          <p:cNvPr id="17410" name="Picture 2" descr="http://upload.wikimedia.org/wikipedia/commons/thumb/2/21/Antoninus_Pius_BM_Sc1463.jpg/640px-Antoninus_Pius_BM_Sc14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2204537"/>
            <a:ext cx="3209166" cy="427582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76988" y="84221"/>
            <a:ext cx="4596065" cy="1975937"/>
          </a:xfrm>
          <a:noFill/>
          <a:ln>
            <a:noFill/>
          </a:ln>
        </p:spPr>
        <p:style>
          <a:lnRef idx="1">
            <a:schemeClr val="accent2"/>
          </a:lnRef>
          <a:fillRef idx="3">
            <a:schemeClr val="accent2"/>
          </a:fillRef>
          <a:effectRef idx="2">
            <a:schemeClr val="accent2"/>
          </a:effectRef>
          <a:fontRef idx="minor">
            <a:schemeClr val="lt1"/>
          </a:fontRef>
        </p:style>
        <p:txBody>
          <a:bodyPr numCol="1">
            <a:noAutofit/>
          </a:bodyPr>
          <a:lstStyle/>
          <a:p>
            <a:pPr algn="l"/>
            <a:r>
              <a:rPr lang="en-US" sz="4800" b="1" dirty="0" err="1" smtClean="0">
                <a:effectLst>
                  <a:outerShdw blurRad="38100" dist="38100" dir="2700000" algn="tl">
                    <a:srgbClr val="000000">
                      <a:alpha val="43137"/>
                    </a:srgbClr>
                  </a:outerShdw>
                </a:effectLst>
                <a:latin typeface="+mj-lt"/>
              </a:rPr>
              <a:t>Antoninus</a:t>
            </a:r>
            <a:r>
              <a:rPr lang="en-US" sz="6600" b="1" dirty="0" smtClean="0">
                <a:effectLst>
                  <a:outerShdw blurRad="38100" dist="38100" dir="2700000" algn="tl">
                    <a:srgbClr val="000000">
                      <a:alpha val="43137"/>
                    </a:srgbClr>
                  </a:outerShdw>
                </a:effectLst>
                <a:latin typeface="+mj-lt"/>
              </a:rPr>
              <a:t> Pius</a:t>
            </a:r>
            <a:endParaRPr lang="en-US" sz="6600" b="1" i="1" dirty="0">
              <a:effectLst>
                <a:outerShdw blurRad="38100" dist="38100" dir="2700000" algn="tl">
                  <a:srgbClr val="000000">
                    <a:alpha val="43137"/>
                  </a:srgbClr>
                </a:outerShdw>
              </a:effectLst>
              <a:latin typeface="+mj-lt"/>
            </a:endParaRPr>
          </a:p>
        </p:txBody>
      </p:sp>
      <p:sp>
        <p:nvSpPr>
          <p:cNvPr id="10" name="Rectangle 9"/>
          <p:cNvSpPr/>
          <p:nvPr/>
        </p:nvSpPr>
        <p:spPr>
          <a:xfrm>
            <a:off x="4788568" y="618524"/>
            <a:ext cx="4001185" cy="707886"/>
          </a:xfrm>
          <a:prstGeom prst="rect">
            <a:avLst/>
          </a:prstGeom>
        </p:spPr>
        <p:txBody>
          <a:bodyPr wrap="square">
            <a:spAutoFit/>
          </a:bodyPr>
          <a:lstStyle/>
          <a:p>
            <a:pPr algn="r"/>
            <a:r>
              <a:rPr lang="en-US" sz="4000" b="1" i="1" dirty="0" smtClean="0">
                <a:solidFill>
                  <a:srgbClr val="F1F6F9"/>
                </a:solidFill>
              </a:rPr>
              <a:t>138-161 </a:t>
            </a:r>
            <a:r>
              <a:rPr lang="en-US" sz="4000" b="1" i="1" dirty="0">
                <a:solidFill>
                  <a:srgbClr val="F1F6F9"/>
                </a:solidFill>
              </a:rPr>
              <a:t>A.D.</a:t>
            </a:r>
            <a:endParaRPr lang="en-US" sz="4000" dirty="0">
              <a:solidFill>
                <a:srgbClr val="F1F6F9"/>
              </a:solidFill>
            </a:endParaRPr>
          </a:p>
        </p:txBody>
      </p:sp>
      <p:sp>
        <p:nvSpPr>
          <p:cNvPr id="2" name="Content Placeholder 1"/>
          <p:cNvSpPr>
            <a:spLocks noGrp="1"/>
          </p:cNvSpPr>
          <p:nvPr>
            <p:ph sz="half" idx="2"/>
          </p:nvPr>
        </p:nvSpPr>
        <p:spPr>
          <a:xfrm>
            <a:off x="4283242" y="2252663"/>
            <a:ext cx="4378173" cy="4113555"/>
          </a:xfrm>
        </p:spPr>
        <p:txBody>
          <a:bodyPr>
            <a:noAutofit/>
          </a:bodyPr>
          <a:lstStyle/>
          <a:p>
            <a:pPr marL="176213" indent="-176213">
              <a:buNone/>
            </a:pPr>
            <a:r>
              <a:rPr lang="en-US" sz="3600" dirty="0" smtClean="0"/>
              <a:t>“Throughout </a:t>
            </a:r>
            <a:r>
              <a:rPr lang="en-US" sz="3600" dirty="0"/>
              <a:t>the twenty-three years of his reign, he never went within five hundred miles of a </a:t>
            </a:r>
            <a:r>
              <a:rPr lang="en-US" sz="3600" dirty="0" smtClean="0"/>
              <a:t>legion.“</a:t>
            </a:r>
          </a:p>
          <a:p>
            <a:pPr marL="176213" indent="-176213">
              <a:buNone/>
            </a:pPr>
            <a:endParaRPr lang="en-US" sz="800" b="1" dirty="0">
              <a:effectLst>
                <a:outerShdw blurRad="38100" dist="38100" dir="2700000" algn="tl">
                  <a:srgbClr val="000000">
                    <a:alpha val="43137"/>
                  </a:srgbClr>
                </a:outerShdw>
              </a:effectLst>
            </a:endParaRPr>
          </a:p>
          <a:p>
            <a:pPr marL="176213" indent="-176213">
              <a:buNone/>
            </a:pPr>
            <a:r>
              <a:rPr lang="en-US" sz="3600" b="1" dirty="0" smtClean="0">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 J.J. Wilkes</a:t>
            </a:r>
            <a:endParaRPr lang="en-US" sz="2800" b="1" dirty="0">
              <a:effectLst>
                <a:outerShdw blurRad="38100" dist="38100" dir="2700000" algn="tl">
                  <a:srgbClr val="000000">
                    <a:alpha val="43137"/>
                  </a:srgbClr>
                </a:outerShdw>
              </a:effectLst>
            </a:endParaRPr>
          </a:p>
        </p:txBody>
      </p:sp>
      <p:sp>
        <p:nvSpPr>
          <p:cNvPr id="3" name="Rectangle 2"/>
          <p:cNvSpPr/>
          <p:nvPr/>
        </p:nvSpPr>
        <p:spPr>
          <a:xfrm>
            <a:off x="781482" y="6375904"/>
            <a:ext cx="1620957" cy="307777"/>
          </a:xfrm>
          <a:prstGeom prst="rect">
            <a:avLst/>
          </a:prstGeom>
        </p:spPr>
        <p:txBody>
          <a:bodyPr wrap="none">
            <a:spAutoFit/>
          </a:bodyPr>
          <a:lstStyle/>
          <a:p>
            <a:r>
              <a:rPr lang="en-US" sz="1400" dirty="0" smtClean="0"/>
              <a:t>Photo by </a:t>
            </a:r>
            <a:r>
              <a:rPr lang="en-US" sz="1400" dirty="0" err="1" smtClean="0">
                <a:hlinkClick r:id="rId3" tooltip="User:Jastrow"/>
              </a:rPr>
              <a:t>Jastrow</a:t>
            </a:r>
            <a:endParaRPr lang="en-US" sz="1400" dirty="0"/>
          </a:p>
        </p:txBody>
      </p:sp>
    </p:spTree>
    <p:extLst>
      <p:ext uri="{BB962C8B-B14F-4D97-AF65-F5344CB8AC3E}">
        <p14:creationId xmlns:p14="http://schemas.microsoft.com/office/powerpoint/2010/main" val="3020843599"/>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40000"/>
                <a:lumOff val="60000"/>
              </a:schemeClr>
            </a:gs>
            <a:gs pos="100000">
              <a:schemeClr val="accent6">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43000"/>
          </a:xfrm>
        </p:spPr>
        <p:txBody>
          <a:bodyPr>
            <a:normAutofit/>
          </a:bodyPr>
          <a:lstStyle/>
          <a:p>
            <a:r>
              <a:rPr lang="en-US" sz="5100" dirty="0" smtClean="0">
                <a:latin typeface="Roman SD" panose="02000400000000000000" pitchFamily="2" charset="0"/>
              </a:rPr>
              <a:t>Five Good Emperors</a:t>
            </a:r>
            <a:endParaRPr lang="en-US" sz="5100" dirty="0">
              <a:latin typeface="Roman SD" panose="02000400000000000000" pitchFamily="2"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07797471"/>
              </p:ext>
            </p:extLst>
          </p:nvPr>
        </p:nvGraphicFramePr>
        <p:xfrm>
          <a:off x="4358637" y="1127810"/>
          <a:ext cx="4546371" cy="5283040"/>
        </p:xfrm>
        <a:graphic>
          <a:graphicData uri="http://schemas.openxmlformats.org/drawingml/2006/table">
            <a:tbl>
              <a:tblPr/>
              <a:tblGrid>
                <a:gridCol w="2834640"/>
                <a:gridCol w="1711731"/>
              </a:tblGrid>
              <a:tr h="1056608">
                <a:tc>
                  <a:txBody>
                    <a:bodyPr/>
                    <a:lstStyle/>
                    <a:p>
                      <a:pPr marL="0" marR="0">
                        <a:spcBef>
                          <a:spcPts val="0"/>
                        </a:spcBef>
                        <a:spcAft>
                          <a:spcPts val="0"/>
                        </a:spcAft>
                      </a:pPr>
                      <a:r>
                        <a:rPr lang="en-US" sz="4000" b="0" dirty="0" err="1" smtClean="0">
                          <a:solidFill>
                            <a:schemeClr val="tx1"/>
                          </a:solidFill>
                          <a:latin typeface="+mj-lt"/>
                          <a:ea typeface="Times New Roman"/>
                          <a:cs typeface="Times New Roman"/>
                        </a:rPr>
                        <a:t>Nerva</a:t>
                      </a:r>
                      <a:endParaRPr lang="en-US" sz="4000" b="0" dirty="0">
                        <a:solidFill>
                          <a:schemeClr val="tx1"/>
                        </a:solidFill>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800" b="1" i="1" dirty="0">
                          <a:solidFill>
                            <a:schemeClr val="tx1"/>
                          </a:solidFill>
                          <a:effectLst/>
                          <a:latin typeface="+mn-lt"/>
                          <a:ea typeface="Times New Roman"/>
                          <a:cs typeface="Times New Roman"/>
                        </a:rPr>
                        <a:t>96-98</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056608">
                <a:tc>
                  <a:txBody>
                    <a:bodyPr/>
                    <a:lstStyle/>
                    <a:p>
                      <a:pPr marL="0" marR="0">
                        <a:spcBef>
                          <a:spcPts val="0"/>
                        </a:spcBef>
                        <a:spcAft>
                          <a:spcPts val="0"/>
                        </a:spcAft>
                      </a:pPr>
                      <a:r>
                        <a:rPr lang="en-US" sz="4000" b="0" kern="1200" dirty="0" smtClean="0">
                          <a:solidFill>
                            <a:schemeClr val="tx1"/>
                          </a:solidFill>
                          <a:latin typeface="+mj-lt"/>
                          <a:ea typeface="Times New Roman"/>
                          <a:cs typeface="Times New Roman"/>
                        </a:rPr>
                        <a:t>Trajan</a:t>
                      </a:r>
                      <a:endParaRPr lang="en-US" sz="4000" b="0" kern="1200" dirty="0">
                        <a:solidFill>
                          <a:schemeClr val="tx1"/>
                        </a:solidFill>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800" b="1" i="1" dirty="0">
                          <a:solidFill>
                            <a:schemeClr val="tx1"/>
                          </a:solidFill>
                          <a:latin typeface="+mn-lt"/>
                          <a:ea typeface="Times New Roman"/>
                          <a:cs typeface="Times New Roman"/>
                        </a:rPr>
                        <a:t>98-117</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056608">
                <a:tc>
                  <a:txBody>
                    <a:bodyPr/>
                    <a:lstStyle/>
                    <a:p>
                      <a:pPr marL="0" marR="0">
                        <a:spcBef>
                          <a:spcPts val="0"/>
                        </a:spcBef>
                        <a:spcAft>
                          <a:spcPts val="0"/>
                        </a:spcAft>
                      </a:pPr>
                      <a:r>
                        <a:rPr lang="en-US" sz="4000" b="0" kern="1200" dirty="0" smtClean="0">
                          <a:solidFill>
                            <a:schemeClr val="tx1"/>
                          </a:solidFill>
                          <a:latin typeface="+mj-lt"/>
                          <a:ea typeface="Times New Roman"/>
                          <a:cs typeface="Times New Roman"/>
                        </a:rPr>
                        <a:t>Hadrian</a:t>
                      </a:r>
                      <a:endParaRPr lang="en-US" sz="4000" b="0" kern="1200" dirty="0">
                        <a:solidFill>
                          <a:schemeClr val="tx1"/>
                        </a:solidFill>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800" b="1" i="1" kern="1200" dirty="0">
                          <a:solidFill>
                            <a:schemeClr val="tx1"/>
                          </a:solidFill>
                          <a:latin typeface="+mn-lt"/>
                          <a:ea typeface="Times New Roman"/>
                          <a:cs typeface="Times New Roman"/>
                        </a:rPr>
                        <a:t>117-138</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056608">
                <a:tc>
                  <a:txBody>
                    <a:bodyPr/>
                    <a:lstStyle/>
                    <a:p>
                      <a:pPr marL="0" marR="0">
                        <a:spcBef>
                          <a:spcPts val="0"/>
                        </a:spcBef>
                        <a:spcAft>
                          <a:spcPts val="0"/>
                        </a:spcAft>
                      </a:pPr>
                      <a:r>
                        <a:rPr lang="en-US" sz="2800" b="0" kern="1200" dirty="0" err="1" smtClean="0">
                          <a:solidFill>
                            <a:schemeClr val="tx1"/>
                          </a:solidFill>
                          <a:latin typeface="+mj-lt"/>
                          <a:ea typeface="Times New Roman"/>
                          <a:cs typeface="Times New Roman"/>
                        </a:rPr>
                        <a:t>Antoninus</a:t>
                      </a:r>
                      <a:r>
                        <a:rPr lang="en-US" sz="2800" b="0" kern="1200" dirty="0" smtClean="0">
                          <a:solidFill>
                            <a:schemeClr val="tx1"/>
                          </a:solidFill>
                          <a:latin typeface="+mj-lt"/>
                          <a:ea typeface="Times New Roman"/>
                          <a:cs typeface="Times New Roman"/>
                        </a:rPr>
                        <a:t> Pius</a:t>
                      </a:r>
                      <a:endParaRPr lang="en-US" sz="2800" b="0" kern="1200" dirty="0">
                        <a:solidFill>
                          <a:schemeClr val="tx1"/>
                        </a:solidFill>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800" b="1" i="1" kern="1200" dirty="0">
                          <a:solidFill>
                            <a:schemeClr val="tx1"/>
                          </a:solidFill>
                          <a:latin typeface="+mn-lt"/>
                          <a:ea typeface="Times New Roman"/>
                          <a:cs typeface="Times New Roman"/>
                        </a:rPr>
                        <a:t>138-161</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056608">
                <a:tc>
                  <a:txBody>
                    <a:bodyPr/>
                    <a:lstStyle/>
                    <a:p>
                      <a:pPr marL="0" marR="0">
                        <a:spcBef>
                          <a:spcPts val="0"/>
                        </a:spcBef>
                        <a:spcAft>
                          <a:spcPts val="0"/>
                        </a:spcAft>
                      </a:pPr>
                      <a:r>
                        <a:rPr lang="en-US" sz="2800" b="1" kern="1200" dirty="0" smtClean="0">
                          <a:solidFill>
                            <a:schemeClr val="accent1"/>
                          </a:solidFill>
                          <a:effectLst>
                            <a:outerShdw blurRad="38100" dist="38100" dir="2700000" algn="tl">
                              <a:srgbClr val="000000">
                                <a:alpha val="43137"/>
                              </a:srgbClr>
                            </a:outerShdw>
                          </a:effectLst>
                          <a:latin typeface="+mj-lt"/>
                          <a:ea typeface="Times New Roman"/>
                          <a:cs typeface="Times New Roman"/>
                        </a:rPr>
                        <a:t>Marcus Aurelius</a:t>
                      </a:r>
                      <a:endParaRPr lang="en-US" sz="2800" b="1" kern="1200" dirty="0">
                        <a:solidFill>
                          <a:schemeClr val="accent1"/>
                        </a:solidFill>
                        <a:effectLst>
                          <a:outerShdw blurRad="38100" dist="38100" dir="2700000" algn="tl">
                            <a:srgbClr val="000000">
                              <a:alpha val="43137"/>
                            </a:srgbClr>
                          </a:outerShdw>
                        </a:effectLst>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r">
                        <a:spcBef>
                          <a:spcPts val="0"/>
                        </a:spcBef>
                        <a:spcAft>
                          <a:spcPts val="0"/>
                        </a:spcAft>
                      </a:pPr>
                      <a:r>
                        <a:rPr lang="en-US" sz="2800" b="1" i="1" kern="1200" dirty="0">
                          <a:solidFill>
                            <a:schemeClr val="accent1"/>
                          </a:solidFill>
                          <a:effectLst>
                            <a:outerShdw blurRad="38100" dist="38100" dir="2700000" algn="tl">
                              <a:srgbClr val="000000">
                                <a:alpha val="43137"/>
                              </a:srgbClr>
                            </a:outerShdw>
                          </a:effectLst>
                          <a:latin typeface="+mn-lt"/>
                          <a:ea typeface="Times New Roman"/>
                          <a:cs typeface="Times New Roman"/>
                        </a:rPr>
                        <a:t>161-180</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r>
            </a:tbl>
          </a:graphicData>
        </a:graphic>
      </p:graphicFrame>
      <p:sp>
        <p:nvSpPr>
          <p:cNvPr id="7" name="TextBox 6"/>
          <p:cNvSpPr txBox="1"/>
          <p:nvPr/>
        </p:nvSpPr>
        <p:spPr>
          <a:xfrm>
            <a:off x="283035" y="4432679"/>
            <a:ext cx="3792583" cy="1815882"/>
          </a:xfrm>
          <a:prstGeom prst="rect">
            <a:avLst/>
          </a:prstGeom>
          <a:noFill/>
        </p:spPr>
        <p:txBody>
          <a:bodyPr wrap="square" rtlCol="0">
            <a:spAutoFit/>
          </a:bodyPr>
          <a:lstStyle/>
          <a:p>
            <a:r>
              <a:rPr lang="en-US" sz="2800" dirty="0">
                <a:solidFill>
                  <a:prstClr val="black"/>
                </a:solidFill>
              </a:rPr>
              <a:t>The “Five Good Emperors” ruled in the last days of the </a:t>
            </a:r>
            <a:r>
              <a:rPr lang="en-US" sz="2800" i="1" dirty="0" err="1">
                <a:solidFill>
                  <a:prstClr val="black"/>
                </a:solidFill>
              </a:rPr>
              <a:t>Pax</a:t>
            </a:r>
            <a:r>
              <a:rPr lang="en-US" sz="2800" i="1" dirty="0">
                <a:solidFill>
                  <a:prstClr val="black"/>
                </a:solidFill>
              </a:rPr>
              <a:t> </a:t>
            </a:r>
            <a:r>
              <a:rPr lang="en-US" sz="2800" i="1" dirty="0" err="1">
                <a:solidFill>
                  <a:prstClr val="black"/>
                </a:solidFill>
              </a:rPr>
              <a:t>Romana</a:t>
            </a:r>
            <a:r>
              <a:rPr lang="en-US" sz="2800" dirty="0">
                <a:solidFill>
                  <a:prstClr val="black"/>
                </a:solidFill>
              </a:rPr>
              <a:t>.</a:t>
            </a:r>
          </a:p>
        </p:txBody>
      </p:sp>
      <p:pic>
        <p:nvPicPr>
          <p:cNvPr id="2" name="Picture 2" descr="http://upload.wikimedia.org/wikipedia/commons/thumb/9/98/Roman_SPQR_banner.svg/757px-Roman_SPQR_banner.svg.png"/>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52845" y="1568868"/>
            <a:ext cx="3317965" cy="26298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263227" y="6501345"/>
            <a:ext cx="1656223" cy="276999"/>
          </a:xfrm>
          <a:prstGeom prst="rect">
            <a:avLst/>
          </a:prstGeom>
        </p:spPr>
        <p:txBody>
          <a:bodyPr wrap="none">
            <a:spAutoFit/>
          </a:bodyPr>
          <a:lstStyle/>
          <a:p>
            <a:pPr algn="r"/>
            <a:r>
              <a:rPr lang="en-US" sz="1200" dirty="0" smtClean="0"/>
              <a:t>Art Credit: Ssolbergj</a:t>
            </a:r>
            <a:endParaRPr lang="en-US" sz="1200" dirty="0"/>
          </a:p>
        </p:txBody>
      </p:sp>
    </p:spTree>
    <p:extLst>
      <p:ext uri="{BB962C8B-B14F-4D97-AF65-F5344CB8AC3E}">
        <p14:creationId xmlns:p14="http://schemas.microsoft.com/office/powerpoint/2010/main" val="4058470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D4B49"/>
            </a:gs>
            <a:gs pos="100000">
              <a:schemeClr val="bg1">
                <a:shade val="30000"/>
                <a:satMod val="200000"/>
              </a:schemeClr>
            </a:gs>
          </a:gsLst>
          <a:lin ang="13500000" scaled="1"/>
          <a:tileRect/>
        </a:gradFill>
        <a:effectLst/>
      </p:bgPr>
    </p:bg>
    <p:spTree>
      <p:nvGrpSpPr>
        <p:cNvPr id="1" name=""/>
        <p:cNvGrpSpPr/>
        <p:nvPr/>
      </p:nvGrpSpPr>
      <p:grpSpPr>
        <a:xfrm>
          <a:off x="0" y="0"/>
          <a:ext cx="0" cy="0"/>
          <a:chOff x="0" y="0"/>
          <a:chExt cx="0" cy="0"/>
        </a:xfrm>
      </p:grpSpPr>
      <p:pic>
        <p:nvPicPr>
          <p:cNvPr id="22532" name="Picture 4" descr="http://upload.wikimedia.org/wikipedia/commons/c/c5/Marcus_Aurelius_Metropolitan_Museum.png"/>
          <p:cNvPicPr>
            <a:picLocks noChangeAspect="1" noChangeArrowheads="1"/>
          </p:cNvPicPr>
          <p:nvPr/>
        </p:nvPicPr>
        <p:blipFill>
          <a:blip r:embed="rId2">
            <a:lum contrast="1000"/>
            <a:extLst>
              <a:ext uri="{28A0092B-C50C-407E-A947-70E740481C1C}">
                <a14:useLocalDpi xmlns:a14="http://schemas.microsoft.com/office/drawing/2010/main" val="0"/>
              </a:ext>
            </a:extLst>
          </a:blip>
          <a:srcRect/>
          <a:stretch>
            <a:fillRect/>
          </a:stretch>
        </p:blipFill>
        <p:spPr bwMode="auto">
          <a:xfrm>
            <a:off x="604833" y="2252662"/>
            <a:ext cx="3326228" cy="411355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4610" y="114457"/>
            <a:ext cx="4183735" cy="1975937"/>
          </a:xfrm>
          <a:noFill/>
          <a:ln>
            <a:noFill/>
          </a:ln>
        </p:spPr>
        <p:style>
          <a:lnRef idx="1">
            <a:schemeClr val="accent2"/>
          </a:lnRef>
          <a:fillRef idx="3">
            <a:schemeClr val="accent2"/>
          </a:fillRef>
          <a:effectRef idx="2">
            <a:schemeClr val="accent2"/>
          </a:effectRef>
          <a:fontRef idx="minor">
            <a:schemeClr val="lt1"/>
          </a:fontRef>
        </p:style>
        <p:txBody>
          <a:bodyPr numCol="1">
            <a:noAutofit/>
          </a:bodyPr>
          <a:lstStyle/>
          <a:p>
            <a:r>
              <a:rPr lang="en-US" sz="6000" b="1" dirty="0" smtClean="0">
                <a:effectLst>
                  <a:outerShdw blurRad="38100" dist="38100" dir="2700000" algn="tl">
                    <a:srgbClr val="000000">
                      <a:alpha val="43137"/>
                    </a:srgbClr>
                  </a:outerShdw>
                </a:effectLst>
                <a:latin typeface="+mj-lt"/>
              </a:rPr>
              <a:t>Marcus </a:t>
            </a:r>
            <a:r>
              <a:rPr lang="en-US" sz="5400" b="1" dirty="0" smtClean="0">
                <a:effectLst>
                  <a:outerShdw blurRad="38100" dist="38100" dir="2700000" algn="tl">
                    <a:srgbClr val="000000">
                      <a:alpha val="43137"/>
                    </a:srgbClr>
                  </a:outerShdw>
                </a:effectLst>
                <a:latin typeface="+mj-lt"/>
              </a:rPr>
              <a:t>Aurelius</a:t>
            </a:r>
            <a:endParaRPr lang="en-US" sz="7200" b="1" i="1" dirty="0">
              <a:effectLst>
                <a:outerShdw blurRad="38100" dist="38100" dir="2700000" algn="tl">
                  <a:srgbClr val="000000">
                    <a:alpha val="43137"/>
                  </a:srgbClr>
                </a:outerShdw>
              </a:effectLst>
              <a:latin typeface="+mj-lt"/>
            </a:endParaRPr>
          </a:p>
        </p:txBody>
      </p:sp>
      <p:sp>
        <p:nvSpPr>
          <p:cNvPr id="10" name="Rectangle 9"/>
          <p:cNvSpPr/>
          <p:nvPr/>
        </p:nvSpPr>
        <p:spPr>
          <a:xfrm>
            <a:off x="4788568" y="618524"/>
            <a:ext cx="4001185" cy="707886"/>
          </a:xfrm>
          <a:prstGeom prst="rect">
            <a:avLst/>
          </a:prstGeom>
        </p:spPr>
        <p:txBody>
          <a:bodyPr wrap="square">
            <a:spAutoFit/>
          </a:bodyPr>
          <a:lstStyle/>
          <a:p>
            <a:pPr algn="r"/>
            <a:r>
              <a:rPr lang="en-US" sz="4000" b="1" i="1" dirty="0" smtClean="0">
                <a:solidFill>
                  <a:srgbClr val="F1F6F9"/>
                </a:solidFill>
              </a:rPr>
              <a:t>161-180 </a:t>
            </a:r>
            <a:r>
              <a:rPr lang="en-US" sz="4000" b="1" i="1" dirty="0">
                <a:solidFill>
                  <a:srgbClr val="F1F6F9"/>
                </a:solidFill>
              </a:rPr>
              <a:t>A.D.</a:t>
            </a:r>
            <a:endParaRPr lang="en-US" sz="4000" dirty="0">
              <a:solidFill>
                <a:srgbClr val="F1F6F9"/>
              </a:solidFill>
            </a:endParaRPr>
          </a:p>
        </p:txBody>
      </p:sp>
      <p:sp>
        <p:nvSpPr>
          <p:cNvPr id="11" name="Content Placeholder 1"/>
          <p:cNvSpPr>
            <a:spLocks noGrp="1"/>
          </p:cNvSpPr>
          <p:nvPr>
            <p:ph sz="half" idx="2"/>
          </p:nvPr>
        </p:nvSpPr>
        <p:spPr>
          <a:xfrm>
            <a:off x="4418345" y="2090394"/>
            <a:ext cx="4194431" cy="3721606"/>
          </a:xfrm>
        </p:spPr>
        <p:txBody>
          <a:bodyPr>
            <a:noAutofit/>
          </a:bodyPr>
          <a:lstStyle/>
          <a:p>
            <a:pPr marL="0" indent="0" algn="ctr">
              <a:buNone/>
            </a:pPr>
            <a:r>
              <a:rPr lang="en-US" sz="9600" b="1" dirty="0" smtClean="0">
                <a:solidFill>
                  <a:schemeClr val="accent1">
                    <a:lumMod val="90000"/>
                  </a:schemeClr>
                </a:solidFill>
                <a:effectLst>
                  <a:outerShdw blurRad="38100" dist="38100" dir="2700000" algn="tl">
                    <a:srgbClr val="000000">
                      <a:alpha val="43137"/>
                    </a:srgbClr>
                  </a:outerShdw>
                </a:effectLst>
                <a:latin typeface="+mj-lt"/>
              </a:rPr>
              <a:t>Stoic </a:t>
            </a:r>
            <a:r>
              <a:rPr lang="en-US" sz="4000" b="1" dirty="0" smtClean="0">
                <a:solidFill>
                  <a:schemeClr val="accent1">
                    <a:lumMod val="90000"/>
                  </a:schemeClr>
                </a:solidFill>
                <a:effectLst>
                  <a:outerShdw blurRad="38100" dist="38100" dir="2700000" algn="tl">
                    <a:srgbClr val="000000">
                      <a:alpha val="43137"/>
                    </a:srgbClr>
                  </a:outerShdw>
                </a:effectLst>
                <a:latin typeface="+mj-lt"/>
              </a:rPr>
              <a:t>Philosopher</a:t>
            </a:r>
          </a:p>
          <a:p>
            <a:pPr marL="0" indent="0" algn="ctr">
              <a:buNone/>
            </a:pPr>
            <a:r>
              <a:rPr lang="en-US" sz="3600" dirty="0" smtClean="0">
                <a:latin typeface="+mj-lt"/>
              </a:rPr>
              <a:t> </a:t>
            </a:r>
            <a:endParaRPr lang="en-US" sz="3600" dirty="0">
              <a:latin typeface="+mj-lt"/>
            </a:endParaRPr>
          </a:p>
          <a:p>
            <a:pPr marL="0" indent="0" algn="ctr">
              <a:buNone/>
            </a:pPr>
            <a:r>
              <a:rPr lang="en-US" sz="4800" b="1" i="1" dirty="0" smtClean="0">
                <a:solidFill>
                  <a:schemeClr val="accent6">
                    <a:lumMod val="40000"/>
                    <a:lumOff val="60000"/>
                  </a:schemeClr>
                </a:solidFill>
                <a:effectLst>
                  <a:outerShdw blurRad="38100" dist="38100" dir="2700000" algn="tl">
                    <a:srgbClr val="000000">
                      <a:alpha val="43137"/>
                    </a:srgbClr>
                  </a:outerShdw>
                </a:effectLst>
              </a:rPr>
              <a:t>Meditations</a:t>
            </a:r>
            <a:endParaRPr lang="en-US" sz="32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61429863"/>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D4B49"/>
            </a:gs>
            <a:gs pos="100000">
              <a:schemeClr val="bg1">
                <a:shade val="30000"/>
                <a:satMod val="200000"/>
              </a:schemeClr>
            </a:gs>
          </a:gsLst>
          <a:lin ang="13500000" scaled="1"/>
          <a:tileRect/>
        </a:gradFill>
        <a:effectLst/>
      </p:bgPr>
    </p:bg>
    <p:spTree>
      <p:nvGrpSpPr>
        <p:cNvPr id="1" name=""/>
        <p:cNvGrpSpPr/>
        <p:nvPr/>
      </p:nvGrpSpPr>
      <p:grpSpPr>
        <a:xfrm>
          <a:off x="0" y="0"/>
          <a:ext cx="0" cy="0"/>
          <a:chOff x="0" y="0"/>
          <a:chExt cx="0" cy="0"/>
        </a:xfrm>
      </p:grpSpPr>
      <p:pic>
        <p:nvPicPr>
          <p:cNvPr id="23554" name="Picture 2" descr="http://upload.wikimedia.org/wikipedia/commons/thumb/a/a4/MeditationsMarcusAurelius1811.jpg/640px-MeditationsMarcusAurelius18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377" y="-10593"/>
            <a:ext cx="8390021" cy="686859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a:xfrm>
            <a:off x="978568" y="625641"/>
            <a:ext cx="3272590" cy="5422233"/>
          </a:xfrm>
        </p:spPr>
        <p:txBody>
          <a:bodyPr>
            <a:noAutofit/>
          </a:bodyPr>
          <a:lstStyle/>
          <a:p>
            <a:pPr marL="112713" indent="-112713">
              <a:buNone/>
            </a:pPr>
            <a:r>
              <a:rPr lang="en-US" sz="2800" b="1" dirty="0" smtClean="0">
                <a:solidFill>
                  <a:schemeClr val="bg2"/>
                </a:solidFill>
                <a:effectLst>
                  <a:outerShdw blurRad="38100" dist="38100" dir="2700000" algn="tl">
                    <a:schemeClr val="bg1">
                      <a:lumMod val="10000"/>
                      <a:lumOff val="90000"/>
                      <a:alpha val="43000"/>
                    </a:schemeClr>
                  </a:outerShdw>
                </a:effectLst>
              </a:rPr>
              <a:t>“</a:t>
            </a:r>
            <a:r>
              <a:rPr lang="en-US" sz="2800" b="1" i="1" dirty="0">
                <a:solidFill>
                  <a:schemeClr val="bg2"/>
                </a:solidFill>
                <a:effectLst>
                  <a:outerShdw blurRad="38100" dist="38100" dir="2700000" algn="tl">
                    <a:schemeClr val="bg1">
                      <a:lumMod val="10000"/>
                      <a:lumOff val="90000"/>
                      <a:alpha val="43000"/>
                    </a:schemeClr>
                  </a:outerShdw>
                </a:effectLst>
              </a:rPr>
              <a:t>If thou art pained by any external thing, it is not this that disturbs thee, but thy own judgment about it. And it is in thy power to wipe out this judgment now</a:t>
            </a:r>
            <a:r>
              <a:rPr lang="en-US" sz="2800" b="1" i="1" dirty="0" smtClean="0">
                <a:solidFill>
                  <a:schemeClr val="bg2"/>
                </a:solidFill>
                <a:effectLst>
                  <a:outerShdw blurRad="38100" dist="38100" dir="2700000" algn="tl">
                    <a:schemeClr val="bg1">
                      <a:lumMod val="10000"/>
                      <a:lumOff val="90000"/>
                      <a:alpha val="43000"/>
                    </a:schemeClr>
                  </a:outerShdw>
                </a:effectLst>
              </a:rPr>
              <a:t>.”</a:t>
            </a:r>
            <a:endParaRPr lang="en-US" sz="2800" b="1" dirty="0">
              <a:solidFill>
                <a:schemeClr val="bg2"/>
              </a:solidFill>
              <a:effectLst>
                <a:outerShdw blurRad="38100" dist="38100" dir="2700000" algn="tl">
                  <a:schemeClr val="bg1">
                    <a:lumMod val="10000"/>
                    <a:lumOff val="90000"/>
                    <a:alpha val="43000"/>
                  </a:schemeClr>
                </a:outerShdw>
              </a:effectLst>
            </a:endParaRPr>
          </a:p>
        </p:txBody>
      </p:sp>
      <p:sp>
        <p:nvSpPr>
          <p:cNvPr id="2" name="Title 1"/>
          <p:cNvSpPr>
            <a:spLocks noGrp="1"/>
          </p:cNvSpPr>
          <p:nvPr>
            <p:ph type="title"/>
          </p:nvPr>
        </p:nvSpPr>
        <p:spPr>
          <a:xfrm>
            <a:off x="2181726" y="5539497"/>
            <a:ext cx="1783850" cy="508377"/>
          </a:xfrm>
        </p:spPr>
        <p:txBody>
          <a:bodyPr>
            <a:normAutofit fontScale="90000"/>
          </a:bodyPr>
          <a:lstStyle/>
          <a:p>
            <a:pPr algn="r"/>
            <a:r>
              <a:rPr lang="en-US" sz="2800" dirty="0" smtClean="0">
                <a:solidFill>
                  <a:schemeClr val="bg2"/>
                </a:solidFill>
              </a:rPr>
              <a:t>VIII. 4</a:t>
            </a:r>
            <a:r>
              <a:rPr lang="en-US" sz="2800" b="1" dirty="0" smtClean="0">
                <a:solidFill>
                  <a:schemeClr val="bg2"/>
                </a:solidFill>
              </a:rPr>
              <a:t>7</a:t>
            </a:r>
            <a:endParaRPr lang="en-US" sz="2800" b="1" dirty="0">
              <a:solidFill>
                <a:schemeClr val="bg2"/>
              </a:solidFill>
            </a:endParaRPr>
          </a:p>
        </p:txBody>
      </p:sp>
    </p:spTree>
    <p:extLst>
      <p:ext uri="{BB962C8B-B14F-4D97-AF65-F5344CB8AC3E}">
        <p14:creationId xmlns:p14="http://schemas.microsoft.com/office/powerpoint/2010/main" val="3191803505"/>
      </p:ext>
    </p:extLst>
  </p:cSld>
  <p:clrMapOvr>
    <a:overrideClrMapping bg1="dk1" tx1="lt1" bg2="dk2" tx2="lt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D4B49"/>
            </a:gs>
            <a:gs pos="100000">
              <a:schemeClr val="bg1">
                <a:shade val="30000"/>
                <a:satMod val="200000"/>
              </a:schemeClr>
            </a:gs>
          </a:gsLst>
          <a:lin ang="13500000" scaled="1"/>
          <a:tileRect/>
        </a:gradFill>
        <a:effectLst/>
      </p:bgPr>
    </p:bg>
    <p:spTree>
      <p:nvGrpSpPr>
        <p:cNvPr id="1" name=""/>
        <p:cNvGrpSpPr/>
        <p:nvPr/>
      </p:nvGrpSpPr>
      <p:grpSpPr>
        <a:xfrm>
          <a:off x="0" y="0"/>
          <a:ext cx="0" cy="0"/>
          <a:chOff x="0" y="0"/>
          <a:chExt cx="0" cy="0"/>
        </a:xfrm>
      </p:grpSpPr>
      <p:pic>
        <p:nvPicPr>
          <p:cNvPr id="23554" name="Picture 2" descr="http://upload.wikimedia.org/wikipedia/commons/thumb/a/a4/MeditationsMarcusAurelius1811.jpg/640px-MeditationsMarcusAurelius18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377" y="-10593"/>
            <a:ext cx="8390021" cy="686859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a:xfrm>
            <a:off x="1010652" y="1026694"/>
            <a:ext cx="3272590" cy="5197642"/>
          </a:xfrm>
        </p:spPr>
        <p:txBody>
          <a:bodyPr>
            <a:noAutofit/>
          </a:bodyPr>
          <a:lstStyle/>
          <a:p>
            <a:pPr marL="112713" indent="-112713">
              <a:buNone/>
            </a:pPr>
            <a:r>
              <a:rPr lang="en-US" sz="3000" b="1" dirty="0" smtClean="0">
                <a:solidFill>
                  <a:schemeClr val="bg2"/>
                </a:solidFill>
                <a:effectLst>
                  <a:outerShdw blurRad="50800" dist="50800" dir="5400000" algn="ctr" rotWithShape="0">
                    <a:schemeClr val="bg1">
                      <a:lumMod val="10000"/>
                      <a:lumOff val="90000"/>
                    </a:schemeClr>
                  </a:outerShdw>
                </a:effectLst>
              </a:rPr>
              <a:t>“</a:t>
            </a:r>
            <a:r>
              <a:rPr lang="en-US" sz="3000" b="1" i="1" dirty="0">
                <a:solidFill>
                  <a:schemeClr val="bg2"/>
                </a:solidFill>
                <a:effectLst>
                  <a:outerShdw blurRad="50800" dist="50800" dir="5400000" algn="ctr" rotWithShape="0">
                    <a:schemeClr val="bg1">
                      <a:lumMod val="10000"/>
                      <a:lumOff val="90000"/>
                    </a:schemeClr>
                  </a:outerShdw>
                </a:effectLst>
              </a:rPr>
              <a:t>Take away your opinion, and there is taken away the </a:t>
            </a:r>
            <a:r>
              <a:rPr lang="en-US" sz="3000" b="1" i="1" dirty="0" smtClean="0">
                <a:solidFill>
                  <a:schemeClr val="bg2"/>
                </a:solidFill>
                <a:effectLst>
                  <a:outerShdw blurRad="50800" dist="50800" dir="5400000" algn="ctr" rotWithShape="0">
                    <a:schemeClr val="bg1">
                      <a:lumMod val="10000"/>
                      <a:lumOff val="90000"/>
                    </a:schemeClr>
                  </a:outerShdw>
                </a:effectLst>
              </a:rPr>
              <a:t>complaint...</a:t>
            </a:r>
          </a:p>
          <a:p>
            <a:pPr marL="112713" indent="-112713">
              <a:buNone/>
            </a:pPr>
            <a:r>
              <a:rPr lang="en-US" sz="3000" b="1" i="1" dirty="0" smtClean="0">
                <a:solidFill>
                  <a:schemeClr val="bg2"/>
                </a:solidFill>
                <a:effectLst>
                  <a:outerShdw blurRad="50800" dist="50800" dir="5400000" algn="ctr" rotWithShape="0">
                    <a:schemeClr val="bg1">
                      <a:lumMod val="10000"/>
                      <a:lumOff val="90000"/>
                    </a:schemeClr>
                  </a:outerShdw>
                </a:effectLst>
              </a:rPr>
              <a:t>Take </a:t>
            </a:r>
            <a:r>
              <a:rPr lang="en-US" sz="3000" b="1" i="1" dirty="0">
                <a:solidFill>
                  <a:schemeClr val="bg2"/>
                </a:solidFill>
                <a:effectLst>
                  <a:outerShdw blurRad="50800" dist="50800" dir="5400000" algn="ctr" rotWithShape="0">
                    <a:schemeClr val="bg1">
                      <a:lumMod val="10000"/>
                      <a:lumOff val="90000"/>
                    </a:schemeClr>
                  </a:outerShdw>
                </a:effectLst>
              </a:rPr>
              <a:t>away the </a:t>
            </a:r>
            <a:r>
              <a:rPr lang="en-US" sz="3000" b="1" i="1" dirty="0" smtClean="0">
                <a:solidFill>
                  <a:schemeClr val="bg2"/>
                </a:solidFill>
                <a:effectLst>
                  <a:outerShdw blurRad="50800" dist="50800" dir="5400000" algn="ctr" rotWithShape="0">
                    <a:schemeClr val="bg1">
                      <a:lumMod val="10000"/>
                      <a:lumOff val="90000"/>
                    </a:schemeClr>
                  </a:outerShdw>
                </a:effectLst>
              </a:rPr>
              <a:t>complaint... and </a:t>
            </a:r>
            <a:r>
              <a:rPr lang="en-US" sz="3000" b="1" i="1" dirty="0">
                <a:solidFill>
                  <a:schemeClr val="bg2"/>
                </a:solidFill>
                <a:effectLst>
                  <a:outerShdw blurRad="50800" dist="50800" dir="5400000" algn="ctr" rotWithShape="0">
                    <a:schemeClr val="bg1">
                      <a:lumMod val="10000"/>
                      <a:lumOff val="90000"/>
                    </a:schemeClr>
                  </a:outerShdw>
                </a:effectLst>
              </a:rPr>
              <a:t>the hurt is </a:t>
            </a:r>
            <a:r>
              <a:rPr lang="en-US" sz="3000" b="1" i="1" dirty="0" smtClean="0">
                <a:solidFill>
                  <a:schemeClr val="bg2"/>
                </a:solidFill>
                <a:effectLst>
                  <a:outerShdw blurRad="50800" dist="50800" dir="5400000" algn="ctr" rotWithShape="0">
                    <a:schemeClr val="bg1">
                      <a:lumMod val="10000"/>
                      <a:lumOff val="90000"/>
                    </a:schemeClr>
                  </a:outerShdw>
                </a:effectLst>
              </a:rPr>
              <a:t>gone.”</a:t>
            </a:r>
            <a:endParaRPr lang="en-US" sz="3000" b="1" dirty="0">
              <a:solidFill>
                <a:schemeClr val="bg2"/>
              </a:solidFill>
              <a:effectLst>
                <a:outerShdw blurRad="50800" dist="50800" dir="5400000" algn="ctr" rotWithShape="0">
                  <a:schemeClr val="bg1">
                    <a:lumMod val="10000"/>
                    <a:lumOff val="90000"/>
                  </a:schemeClr>
                </a:outerShdw>
              </a:effectLst>
            </a:endParaRPr>
          </a:p>
        </p:txBody>
      </p:sp>
      <p:sp>
        <p:nvSpPr>
          <p:cNvPr id="2" name="Title 1"/>
          <p:cNvSpPr>
            <a:spLocks noGrp="1"/>
          </p:cNvSpPr>
          <p:nvPr>
            <p:ph type="title"/>
          </p:nvPr>
        </p:nvSpPr>
        <p:spPr>
          <a:xfrm>
            <a:off x="2470484" y="5158495"/>
            <a:ext cx="1479050" cy="508377"/>
          </a:xfrm>
        </p:spPr>
        <p:txBody>
          <a:bodyPr>
            <a:normAutofit fontScale="90000"/>
          </a:bodyPr>
          <a:lstStyle/>
          <a:p>
            <a:pPr algn="r"/>
            <a:r>
              <a:rPr lang="en-US" sz="2800" dirty="0" smtClean="0">
                <a:solidFill>
                  <a:schemeClr val="bg2"/>
                </a:solidFill>
              </a:rPr>
              <a:t>IV. </a:t>
            </a:r>
            <a:r>
              <a:rPr lang="en-US" sz="2800" b="1" dirty="0" smtClean="0">
                <a:solidFill>
                  <a:schemeClr val="bg2"/>
                </a:solidFill>
              </a:rPr>
              <a:t>7</a:t>
            </a:r>
            <a:endParaRPr lang="en-US" sz="2800" b="1" dirty="0">
              <a:solidFill>
                <a:schemeClr val="bg2"/>
              </a:solidFill>
            </a:endParaRPr>
          </a:p>
        </p:txBody>
      </p:sp>
    </p:spTree>
    <p:extLst>
      <p:ext uri="{BB962C8B-B14F-4D97-AF65-F5344CB8AC3E}">
        <p14:creationId xmlns:p14="http://schemas.microsoft.com/office/powerpoint/2010/main" val="1233352363"/>
      </p:ext>
    </p:extLst>
  </p:cSld>
  <p:clrMapOvr>
    <a:overrideClrMapping bg1="dk1" tx1="lt1" bg2="dk2" tx2="lt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D4B49"/>
            </a:gs>
            <a:gs pos="100000">
              <a:schemeClr val="bg1">
                <a:shade val="30000"/>
                <a:satMod val="200000"/>
              </a:schemeClr>
            </a:gs>
          </a:gsLst>
          <a:lin ang="13500000" scaled="1"/>
          <a:tileRect/>
        </a:gradFill>
        <a:effectLst/>
      </p:bgPr>
    </p:bg>
    <p:spTree>
      <p:nvGrpSpPr>
        <p:cNvPr id="1" name=""/>
        <p:cNvGrpSpPr/>
        <p:nvPr/>
      </p:nvGrpSpPr>
      <p:grpSpPr>
        <a:xfrm>
          <a:off x="0" y="0"/>
          <a:ext cx="0" cy="0"/>
          <a:chOff x="0" y="0"/>
          <a:chExt cx="0" cy="0"/>
        </a:xfrm>
      </p:grpSpPr>
      <p:pic>
        <p:nvPicPr>
          <p:cNvPr id="23554" name="Picture 2" descr="http://upload.wikimedia.org/wikipedia/commons/thumb/a/a4/MeditationsMarcusAurelius1811.jpg/640px-MeditationsMarcusAurelius18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377" y="-10593"/>
            <a:ext cx="8390021" cy="686859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a:xfrm>
            <a:off x="978567" y="898355"/>
            <a:ext cx="3400927" cy="5422233"/>
          </a:xfrm>
        </p:spPr>
        <p:txBody>
          <a:bodyPr>
            <a:noAutofit/>
          </a:bodyPr>
          <a:lstStyle/>
          <a:p>
            <a:pPr marL="112713" indent="-112713">
              <a:buNone/>
            </a:pPr>
            <a:r>
              <a:rPr lang="en-US" sz="2200" b="1" dirty="0" smtClean="0">
                <a:solidFill>
                  <a:schemeClr val="bg2"/>
                </a:solidFill>
                <a:effectLst>
                  <a:outerShdw blurRad="50800" dist="50800" dir="5400000" algn="ctr" rotWithShape="0">
                    <a:schemeClr val="bg1">
                      <a:lumMod val="10000"/>
                      <a:lumOff val="90000"/>
                    </a:schemeClr>
                  </a:outerShdw>
                </a:effectLst>
              </a:rPr>
              <a:t>“</a:t>
            </a:r>
            <a:r>
              <a:rPr lang="en-US" sz="2200" b="1" i="1" dirty="0">
                <a:solidFill>
                  <a:schemeClr val="bg2"/>
                </a:solidFill>
                <a:effectLst>
                  <a:outerShdw blurRad="50800" dist="50800" dir="5400000" algn="ctr" rotWithShape="0">
                    <a:schemeClr val="bg1">
                      <a:lumMod val="10000"/>
                      <a:lumOff val="90000"/>
                    </a:schemeClr>
                  </a:outerShdw>
                </a:effectLst>
              </a:rPr>
              <a:t>Do not then consider life a thing of any value. For look at the immensity of time behind thee, and to the time which is before thee, another boundless space. In this infinity then what is the difference between him who lives three days and him who lives three generations</a:t>
            </a:r>
            <a:r>
              <a:rPr lang="en-US" sz="2200" b="1" i="1" dirty="0" smtClean="0">
                <a:solidFill>
                  <a:schemeClr val="bg2"/>
                </a:solidFill>
                <a:effectLst>
                  <a:outerShdw blurRad="50800" dist="50800" dir="5400000" algn="ctr" rotWithShape="0">
                    <a:schemeClr val="bg1">
                      <a:lumMod val="10000"/>
                      <a:lumOff val="90000"/>
                    </a:schemeClr>
                  </a:outerShdw>
                </a:effectLst>
              </a:rPr>
              <a:t>?”</a:t>
            </a:r>
            <a:endParaRPr lang="en-US" sz="2200" b="1" dirty="0">
              <a:solidFill>
                <a:schemeClr val="bg2"/>
              </a:solidFill>
              <a:effectLst>
                <a:outerShdw blurRad="50800" dist="50800" dir="5400000" algn="ctr" rotWithShape="0">
                  <a:schemeClr val="bg1">
                    <a:lumMod val="10000"/>
                    <a:lumOff val="90000"/>
                  </a:schemeClr>
                </a:outerShdw>
              </a:effectLst>
            </a:endParaRPr>
          </a:p>
        </p:txBody>
      </p:sp>
      <p:sp>
        <p:nvSpPr>
          <p:cNvPr id="2" name="Title 1"/>
          <p:cNvSpPr>
            <a:spLocks noGrp="1"/>
          </p:cNvSpPr>
          <p:nvPr>
            <p:ph type="title"/>
          </p:nvPr>
        </p:nvSpPr>
        <p:spPr>
          <a:xfrm>
            <a:off x="2486526" y="5671843"/>
            <a:ext cx="1479050" cy="508377"/>
          </a:xfrm>
        </p:spPr>
        <p:txBody>
          <a:bodyPr>
            <a:normAutofit fontScale="90000"/>
          </a:bodyPr>
          <a:lstStyle/>
          <a:p>
            <a:pPr algn="r"/>
            <a:r>
              <a:rPr lang="en-US" sz="2800" dirty="0" smtClean="0">
                <a:solidFill>
                  <a:schemeClr val="bg2"/>
                </a:solidFill>
              </a:rPr>
              <a:t>IV. 50</a:t>
            </a:r>
            <a:endParaRPr lang="en-US" sz="2800" dirty="0">
              <a:solidFill>
                <a:schemeClr val="bg2"/>
              </a:solidFill>
            </a:endParaRPr>
          </a:p>
        </p:txBody>
      </p:sp>
    </p:spTree>
    <p:extLst>
      <p:ext uri="{BB962C8B-B14F-4D97-AF65-F5344CB8AC3E}">
        <p14:creationId xmlns:p14="http://schemas.microsoft.com/office/powerpoint/2010/main" val="1125680646"/>
      </p:ext>
    </p:extLst>
  </p:cSld>
  <p:clrMapOvr>
    <a:overrideClrMapping bg1="dk1" tx1="lt1" bg2="dk2" tx2="lt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D4B49"/>
            </a:gs>
            <a:gs pos="100000">
              <a:schemeClr val="bg1">
                <a:shade val="30000"/>
                <a:satMod val="200000"/>
              </a:schemeClr>
            </a:gs>
          </a:gsLst>
          <a:lin ang="135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463" y="370436"/>
            <a:ext cx="8843131" cy="1388699"/>
          </a:xfrm>
        </p:spPr>
        <p:txBody>
          <a:bodyPr>
            <a:noAutofit/>
          </a:bodyPr>
          <a:lstStyle/>
          <a:p>
            <a:pPr algn="l"/>
            <a:r>
              <a:rPr lang="en-US" sz="5700" b="1" dirty="0" smtClean="0">
                <a:effectLst>
                  <a:outerShdw blurRad="38100" dist="38100" dir="2700000" algn="tl">
                    <a:srgbClr val="000000">
                      <a:alpha val="43137"/>
                    </a:srgbClr>
                  </a:outerShdw>
                </a:effectLst>
              </a:rPr>
              <a:t>ALL GOOD THINGS...</a:t>
            </a:r>
            <a:endParaRPr lang="en-US" sz="57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9007" y="4720038"/>
            <a:ext cx="8779588" cy="1637212"/>
          </a:xfrm>
        </p:spPr>
        <p:txBody>
          <a:bodyPr>
            <a:noAutofit/>
          </a:bodyPr>
          <a:lstStyle/>
          <a:p>
            <a:pPr marL="0" indent="0" algn="ctr">
              <a:buNone/>
            </a:pPr>
            <a:r>
              <a:rPr lang="en-US" sz="3600" b="1" i="1" dirty="0" smtClean="0">
                <a:effectLst>
                  <a:outerShdw blurRad="38100" dist="38100" dir="2700000" algn="tl">
                    <a:srgbClr val="000000">
                      <a:alpha val="43137"/>
                    </a:srgbClr>
                  </a:outerShdw>
                </a:effectLst>
              </a:rPr>
              <a:t>Marcus Aurelius was a smart guy... </a:t>
            </a:r>
            <a:r>
              <a:rPr lang="en-US" sz="5400" dirty="0" smtClean="0">
                <a:solidFill>
                  <a:schemeClr val="accent6">
                    <a:lumMod val="40000"/>
                    <a:lumOff val="60000"/>
                  </a:schemeClr>
                </a:solidFill>
                <a:effectLst>
                  <a:outerShdw blurRad="38100" dist="38100" dir="2700000" algn="tl">
                    <a:srgbClr val="000000">
                      <a:alpha val="43137"/>
                    </a:srgbClr>
                  </a:outerShdw>
                </a:effectLst>
                <a:latin typeface="+mj-lt"/>
              </a:rPr>
              <a:t>but he ruined it.</a:t>
            </a:r>
            <a:endParaRPr lang="en-US" sz="5400" dirty="0">
              <a:solidFill>
                <a:schemeClr val="accent6">
                  <a:lumMod val="40000"/>
                  <a:lumOff val="60000"/>
                </a:schemeClr>
              </a:solidFill>
              <a:effectLst>
                <a:outerShdw blurRad="38100" dist="38100" dir="2700000" algn="tl">
                  <a:srgbClr val="000000">
                    <a:alpha val="43137"/>
                  </a:srgbClr>
                </a:outerShdw>
              </a:effectLst>
              <a:latin typeface="+mj-lt"/>
            </a:endParaRPr>
          </a:p>
        </p:txBody>
      </p:sp>
      <p:pic>
        <p:nvPicPr>
          <p:cNvPr id="1026" name="Picture 2" descr="http://upload.wikimedia.org/wikipedia/commons/thumb/1/1b/Nerva_Tivoli_Massimo.jpg/640px-Nerva_Tivoli_Massim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007" y="2175921"/>
            <a:ext cx="1525179" cy="231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thumb/b/b2/Traianus_Glyptothek_Munich_72.jpg/800px-Traianus_Glyptothek_Munich_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4186" y="2175922"/>
            <a:ext cx="1774741" cy="2311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upload.wikimedia.org/wikipedia/commons/thumb/d/d7/Bust_Hadrian_Musei_Capitolini_MC817.jpg/800px-Bust_Hadrian_Musei_Capitolini_MC8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8927" y="2175922"/>
            <a:ext cx="1849280" cy="2311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upload.wikimedia.org/wikipedia/commons/thumb/c/c1/Antoninus_Pius_Glyptothek_Munich_337_cropped.jpg/800px-Antoninus_Pius_Glyptothek_Munich_337_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8206" y="2175922"/>
            <a:ext cx="1797335" cy="23185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upload.wikimedia.org/wikipedia/commons/c/c5/Marcus_Aurelius_Metropolitan_Museu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9997" y="2175921"/>
            <a:ext cx="1868598" cy="231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0970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0000" contrast="30000"/>
                    </a14:imgEffect>
                  </a14:imgLayer>
                </a14:imgProps>
              </a:ext>
              <a:ext uri="{28A0092B-C50C-407E-A947-70E740481C1C}">
                <a14:useLocalDpi xmlns:a14="http://schemas.microsoft.com/office/drawing/2010/main" val="0"/>
              </a:ext>
            </a:extLst>
          </a:blip>
          <a:srcRect t="6011" r="6011"/>
          <a:stretch/>
        </p:blipFill>
        <p:spPr bwMode="auto">
          <a:xfrm>
            <a:off x="1"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348537"/>
            <a:ext cx="9143999" cy="1143000"/>
          </a:xfrm>
          <a:solidFill>
            <a:schemeClr val="tx2">
              <a:alpha val="85000"/>
            </a:schemeClr>
          </a:solidFill>
        </p:spPr>
        <p:txBody>
          <a:bodyPr>
            <a:noAutofit/>
          </a:bodyPr>
          <a:lstStyle/>
          <a:p>
            <a:r>
              <a:rPr lang="en-US" sz="8800" b="1" dirty="0" smtClean="0">
                <a:solidFill>
                  <a:schemeClr val="accent4">
                    <a:lumMod val="20000"/>
                    <a:lumOff val="80000"/>
                  </a:schemeClr>
                </a:solidFill>
                <a:effectLst>
                  <a:outerShdw blurRad="38100" dist="38100" dir="2700000" algn="tl">
                    <a:srgbClr val="000000">
                      <a:alpha val="43137"/>
                    </a:srgbClr>
                  </a:outerShdw>
                </a:effectLst>
              </a:rPr>
              <a:t>COMMODUS</a:t>
            </a:r>
            <a:br>
              <a:rPr lang="en-US" sz="8800" b="1" dirty="0" smtClean="0">
                <a:solidFill>
                  <a:schemeClr val="accent4">
                    <a:lumMod val="20000"/>
                    <a:lumOff val="80000"/>
                  </a:schemeClr>
                </a:solidFill>
                <a:effectLst>
                  <a:outerShdw blurRad="38100" dist="38100" dir="2700000" algn="tl">
                    <a:srgbClr val="000000">
                      <a:alpha val="43137"/>
                    </a:srgbClr>
                  </a:outerShdw>
                </a:effectLst>
              </a:rPr>
            </a:br>
            <a:endParaRPr lang="en-US" sz="1600" b="1" dirty="0">
              <a:solidFill>
                <a:schemeClr val="accent4">
                  <a:lumMod val="20000"/>
                  <a:lumOff val="80000"/>
                </a:schemeClr>
              </a:solidFill>
              <a:effectLst>
                <a:outerShdw blurRad="38100" dist="38100" dir="2700000" algn="tl">
                  <a:srgbClr val="000000">
                    <a:alpha val="43137"/>
                  </a:srgbClr>
                </a:outerShdw>
              </a:effectLst>
            </a:endParaRPr>
          </a:p>
        </p:txBody>
      </p:sp>
      <p:sp>
        <p:nvSpPr>
          <p:cNvPr id="7" name="Rectangle 6"/>
          <p:cNvSpPr/>
          <p:nvPr/>
        </p:nvSpPr>
        <p:spPr>
          <a:xfrm>
            <a:off x="6628654" y="6444740"/>
            <a:ext cx="2441694" cy="292388"/>
          </a:xfrm>
          <a:prstGeom prst="rect">
            <a:avLst/>
          </a:prstGeom>
        </p:spPr>
        <p:txBody>
          <a:bodyPr wrap="none">
            <a:spAutoFit/>
          </a:bodyPr>
          <a:lstStyle/>
          <a:p>
            <a:r>
              <a:rPr lang="en-US" sz="1300" dirty="0" smtClean="0">
                <a:solidFill>
                  <a:schemeClr val="accent1"/>
                </a:solidFill>
              </a:rPr>
              <a:t>Photo by </a:t>
            </a:r>
            <a:r>
              <a:rPr lang="en-US" sz="1300" dirty="0" err="1">
                <a:solidFill>
                  <a:schemeClr val="accent1"/>
                </a:solidFill>
                <a:hlinkClick r:id="rId4" tooltip="Go to SuSanA Secretariat's photostream"/>
              </a:rPr>
              <a:t>SuSanA</a:t>
            </a:r>
            <a:r>
              <a:rPr lang="en-US" sz="1300" dirty="0">
                <a:solidFill>
                  <a:schemeClr val="accent1"/>
                </a:solidFill>
                <a:hlinkClick r:id="rId4" tooltip="Go to SuSanA Secretariat's photostream"/>
              </a:rPr>
              <a:t> </a:t>
            </a:r>
            <a:r>
              <a:rPr lang="en-US" sz="1300" dirty="0" smtClean="0">
                <a:solidFill>
                  <a:schemeClr val="accent1"/>
                </a:solidFill>
                <a:hlinkClick r:id="rId4" tooltip="Go to SuSanA Secretariat's photostream"/>
              </a:rPr>
              <a:t>Secretariat</a:t>
            </a:r>
            <a:endParaRPr lang="en-US" sz="1300" dirty="0">
              <a:solidFill>
                <a:schemeClr val="accent1"/>
              </a:solidFill>
            </a:endParaRPr>
          </a:p>
        </p:txBody>
      </p:sp>
    </p:spTree>
    <p:extLst>
      <p:ext uri="{BB962C8B-B14F-4D97-AF65-F5344CB8AC3E}">
        <p14:creationId xmlns:p14="http://schemas.microsoft.com/office/powerpoint/2010/main" val="212582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D4B49"/>
            </a:gs>
            <a:gs pos="100000">
              <a:schemeClr val="bg1">
                <a:shade val="30000"/>
                <a:satMod val="200000"/>
              </a:schemeClr>
            </a:gs>
          </a:gsLst>
          <a:lin ang="135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463" y="370436"/>
            <a:ext cx="8843131" cy="1388699"/>
          </a:xfrm>
        </p:spPr>
        <p:txBody>
          <a:bodyPr>
            <a:noAutofit/>
          </a:bodyPr>
          <a:lstStyle/>
          <a:p>
            <a:r>
              <a:rPr lang="en-US" sz="8400" dirty="0" smtClean="0"/>
              <a:t>meritocracy</a:t>
            </a:r>
            <a:endParaRPr lang="en-US" sz="8400" dirty="0"/>
          </a:p>
        </p:txBody>
      </p:sp>
      <p:sp>
        <p:nvSpPr>
          <p:cNvPr id="3" name="Content Placeholder 2"/>
          <p:cNvSpPr>
            <a:spLocks noGrp="1"/>
          </p:cNvSpPr>
          <p:nvPr>
            <p:ph idx="1"/>
          </p:nvPr>
        </p:nvSpPr>
        <p:spPr>
          <a:xfrm>
            <a:off x="229007" y="4720038"/>
            <a:ext cx="8779588" cy="1637212"/>
          </a:xfrm>
        </p:spPr>
        <p:txBody>
          <a:bodyPr>
            <a:noAutofit/>
          </a:bodyPr>
          <a:lstStyle/>
          <a:p>
            <a:pPr marL="0" indent="0" algn="ctr">
              <a:buNone/>
            </a:pPr>
            <a:r>
              <a:rPr lang="en-US" sz="5400" dirty="0" smtClean="0">
                <a:solidFill>
                  <a:schemeClr val="accent6">
                    <a:lumMod val="40000"/>
                    <a:lumOff val="60000"/>
                  </a:schemeClr>
                </a:solidFill>
                <a:effectLst>
                  <a:outerShdw blurRad="38100" dist="38100" dir="2700000" algn="tl">
                    <a:srgbClr val="000000">
                      <a:alpha val="43137"/>
                    </a:srgbClr>
                  </a:outerShdw>
                </a:effectLst>
              </a:rPr>
              <a:t>Each emperor </a:t>
            </a:r>
            <a:r>
              <a:rPr lang="en-US" sz="5400" i="1" dirty="0" smtClean="0">
                <a:solidFill>
                  <a:schemeClr val="accent1"/>
                </a:solidFill>
                <a:effectLst>
                  <a:outerShdw blurRad="38100" dist="38100" dir="2700000" algn="tl">
                    <a:srgbClr val="000000">
                      <a:alpha val="43137"/>
                    </a:srgbClr>
                  </a:outerShdw>
                </a:effectLst>
              </a:rPr>
              <a:t>adopted</a:t>
            </a:r>
            <a:r>
              <a:rPr lang="en-US" sz="5400" i="1" dirty="0" smtClean="0">
                <a:solidFill>
                  <a:schemeClr val="accent1">
                    <a:lumMod val="75000"/>
                  </a:schemeClr>
                </a:solidFill>
                <a:effectLst>
                  <a:outerShdw blurRad="38100" dist="38100" dir="2700000" algn="tl">
                    <a:srgbClr val="000000">
                      <a:alpha val="43137"/>
                    </a:srgbClr>
                  </a:outerShdw>
                </a:effectLst>
              </a:rPr>
              <a:t> </a:t>
            </a:r>
            <a:br>
              <a:rPr lang="en-US" sz="5400" i="1" dirty="0" smtClean="0">
                <a:solidFill>
                  <a:schemeClr val="accent1">
                    <a:lumMod val="75000"/>
                  </a:schemeClr>
                </a:solidFill>
                <a:effectLst>
                  <a:outerShdw blurRad="38100" dist="38100" dir="2700000" algn="tl">
                    <a:srgbClr val="000000">
                      <a:alpha val="43137"/>
                    </a:srgbClr>
                  </a:outerShdw>
                </a:effectLst>
              </a:rPr>
            </a:br>
            <a:r>
              <a:rPr lang="en-US" sz="5400" dirty="0" smtClean="0">
                <a:solidFill>
                  <a:schemeClr val="accent6">
                    <a:lumMod val="40000"/>
                    <a:lumOff val="60000"/>
                  </a:schemeClr>
                </a:solidFill>
                <a:effectLst>
                  <a:outerShdw blurRad="38100" dist="38100" dir="2700000" algn="tl">
                    <a:srgbClr val="000000">
                      <a:alpha val="43137"/>
                    </a:srgbClr>
                  </a:outerShdw>
                </a:effectLst>
              </a:rPr>
              <a:t>his successor.</a:t>
            </a:r>
            <a:endParaRPr lang="en-US" sz="5400" dirty="0">
              <a:solidFill>
                <a:schemeClr val="accent6">
                  <a:lumMod val="40000"/>
                  <a:lumOff val="60000"/>
                </a:schemeClr>
              </a:solidFill>
              <a:effectLst>
                <a:outerShdw blurRad="38100" dist="38100" dir="2700000" algn="tl">
                  <a:srgbClr val="000000">
                    <a:alpha val="43137"/>
                  </a:srgbClr>
                </a:outerShdw>
              </a:effectLst>
            </a:endParaRPr>
          </a:p>
        </p:txBody>
      </p:sp>
      <p:pic>
        <p:nvPicPr>
          <p:cNvPr id="1026" name="Picture 2" descr="http://upload.wikimedia.org/wikipedia/commons/thumb/1/1b/Nerva_Tivoli_Massimo.jpg/640px-Nerva_Tivoli_Massim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007" y="2175921"/>
            <a:ext cx="1525179" cy="231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thumb/b/b2/Traianus_Glyptothek_Munich_72.jpg/800px-Traianus_Glyptothek_Munich_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4186" y="2175922"/>
            <a:ext cx="1774741" cy="2311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upload.wikimedia.org/wikipedia/commons/thumb/d/d7/Bust_Hadrian_Musei_Capitolini_MC817.jpg/800px-Bust_Hadrian_Musei_Capitolini_MC8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8927" y="2175922"/>
            <a:ext cx="1849280" cy="2311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upload.wikimedia.org/wikipedia/commons/thumb/c/c1/Antoninus_Pius_Glyptothek_Munich_337_cropped.jpg/800px-Antoninus_Pius_Glyptothek_Munich_337_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8206" y="2175922"/>
            <a:ext cx="1797335" cy="23185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upload.wikimedia.org/wikipedia/commons/c/c5/Marcus_Aurelius_Metropolitan_Museu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9997" y="2175921"/>
            <a:ext cx="1868598" cy="231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2808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D4B49"/>
            </a:gs>
            <a:gs pos="100000">
              <a:schemeClr val="bg1">
                <a:shade val="30000"/>
                <a:satMod val="200000"/>
              </a:schemeClr>
            </a:gs>
          </a:gsLst>
          <a:lin ang="1350000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61501" y="228600"/>
            <a:ext cx="5826644" cy="990600"/>
          </a:xfrm>
          <a:noFill/>
          <a:ln>
            <a:noFill/>
          </a:ln>
        </p:spPr>
        <p:style>
          <a:lnRef idx="1">
            <a:schemeClr val="accent2"/>
          </a:lnRef>
          <a:fillRef idx="3">
            <a:schemeClr val="accent2"/>
          </a:fillRef>
          <a:effectRef idx="2">
            <a:schemeClr val="accent2"/>
          </a:effectRef>
          <a:fontRef idx="minor">
            <a:schemeClr val="lt1"/>
          </a:fontRef>
        </p:style>
        <p:txBody>
          <a:bodyPr numCol="1">
            <a:noAutofit/>
          </a:bodyPr>
          <a:lstStyle/>
          <a:p>
            <a:pPr algn="l"/>
            <a:r>
              <a:rPr lang="en-US" sz="5600" b="1" dirty="0" smtClean="0">
                <a:effectLst>
                  <a:outerShdw blurRad="38100" dist="38100" dir="2700000" algn="tl">
                    <a:srgbClr val="000000">
                      <a:alpha val="43137"/>
                    </a:srgbClr>
                  </a:outerShdw>
                </a:effectLst>
                <a:latin typeface="+mj-lt"/>
              </a:rPr>
              <a:t>Commodus</a:t>
            </a:r>
            <a:endParaRPr lang="en-US" sz="5600" b="1" i="1" dirty="0">
              <a:effectLst>
                <a:outerShdw blurRad="38100" dist="38100" dir="2700000" algn="tl">
                  <a:srgbClr val="000000">
                    <a:alpha val="43137"/>
                  </a:srgbClr>
                </a:outerShdw>
              </a:effectLst>
              <a:latin typeface="+mj-lt"/>
            </a:endParaRPr>
          </a:p>
        </p:txBody>
      </p:sp>
      <p:sp>
        <p:nvSpPr>
          <p:cNvPr id="6" name="Content Placeholder 5"/>
          <p:cNvSpPr>
            <a:spLocks noGrp="1"/>
          </p:cNvSpPr>
          <p:nvPr>
            <p:ph sz="half" idx="2"/>
          </p:nvPr>
        </p:nvSpPr>
        <p:spPr>
          <a:xfrm>
            <a:off x="4209987" y="2150321"/>
            <a:ext cx="4370487" cy="3346723"/>
          </a:xfrm>
        </p:spPr>
        <p:txBody>
          <a:bodyPr>
            <a:normAutofit lnSpcReduction="10000"/>
          </a:bodyPr>
          <a:lstStyle/>
          <a:p>
            <a:pPr marL="0" indent="0" algn="ctr">
              <a:buNone/>
            </a:pPr>
            <a:r>
              <a:rPr lang="en-US" sz="4800" b="1" dirty="0" smtClean="0">
                <a:solidFill>
                  <a:schemeClr val="accent6">
                    <a:lumMod val="40000"/>
                    <a:lumOff val="60000"/>
                  </a:schemeClr>
                </a:solidFill>
                <a:effectLst>
                  <a:outerShdw blurRad="38100" dist="38100" dir="2700000" algn="tl">
                    <a:srgbClr val="000000">
                      <a:alpha val="43137"/>
                    </a:srgbClr>
                  </a:outerShdw>
                </a:effectLst>
              </a:rPr>
              <a:t>Natural son </a:t>
            </a:r>
            <a:r>
              <a:rPr lang="en-US" sz="4000" b="1" dirty="0" smtClean="0">
                <a:solidFill>
                  <a:schemeClr val="accent6">
                    <a:lumMod val="40000"/>
                    <a:lumOff val="60000"/>
                  </a:schemeClr>
                </a:solidFill>
                <a:effectLst>
                  <a:outerShdw blurRad="38100" dist="38100" dir="2700000" algn="tl">
                    <a:srgbClr val="000000">
                      <a:alpha val="43137"/>
                    </a:srgbClr>
                  </a:outerShdw>
                </a:effectLst>
              </a:rPr>
              <a:t/>
            </a:r>
            <a:br>
              <a:rPr lang="en-US" sz="4000" b="1" dirty="0" smtClean="0">
                <a:solidFill>
                  <a:schemeClr val="accent6">
                    <a:lumMod val="40000"/>
                    <a:lumOff val="60000"/>
                  </a:schemeClr>
                </a:solidFill>
                <a:effectLst>
                  <a:outerShdw blurRad="38100" dist="38100" dir="2700000" algn="tl">
                    <a:srgbClr val="000000">
                      <a:alpha val="43137"/>
                    </a:srgbClr>
                  </a:outerShdw>
                </a:effectLst>
              </a:rPr>
            </a:br>
            <a:r>
              <a:rPr lang="en-US" sz="3200" dirty="0" smtClean="0"/>
              <a:t>of Marcus Aurelius</a:t>
            </a:r>
          </a:p>
          <a:p>
            <a:pPr marL="0" indent="0" algn="ctr">
              <a:buNone/>
            </a:pPr>
            <a:endParaRPr lang="en-US" sz="3200" dirty="0"/>
          </a:p>
          <a:p>
            <a:pPr marL="0" indent="0" algn="ctr">
              <a:buNone/>
            </a:pPr>
            <a:r>
              <a:rPr lang="en-US" sz="4000" b="1" dirty="0" smtClean="0">
                <a:effectLst>
                  <a:outerShdw blurRad="38100" dist="38100" dir="2700000" algn="tl">
                    <a:srgbClr val="000000">
                      <a:alpha val="43137"/>
                    </a:srgbClr>
                  </a:outerShdw>
                </a:effectLst>
              </a:rPr>
              <a:t>EGOMANIAC</a:t>
            </a:r>
          </a:p>
          <a:p>
            <a:pPr marL="0" indent="0" algn="ctr">
              <a:buNone/>
            </a:pPr>
            <a:r>
              <a:rPr lang="en-US" sz="4000" b="1" dirty="0" smtClean="0">
                <a:effectLst>
                  <a:outerShdw blurRad="38100" dist="38100" dir="2700000" algn="tl">
                    <a:srgbClr val="000000">
                      <a:alpha val="43137"/>
                    </a:srgbClr>
                  </a:outerShdw>
                </a:effectLst>
              </a:rPr>
              <a:t>GLADIATOR</a:t>
            </a:r>
          </a:p>
          <a:p>
            <a:pPr marL="0" indent="0" algn="ctr">
              <a:buNone/>
            </a:pPr>
            <a:endParaRPr lang="en-US" sz="1800" b="1" dirty="0"/>
          </a:p>
          <a:p>
            <a:pPr marL="0" indent="0" algn="ctr">
              <a:buNone/>
            </a:pPr>
            <a:endParaRPr lang="en-US" sz="3600" b="1" dirty="0"/>
          </a:p>
        </p:txBody>
      </p:sp>
      <p:sp>
        <p:nvSpPr>
          <p:cNvPr id="10" name="Rectangle 9"/>
          <p:cNvSpPr/>
          <p:nvPr/>
        </p:nvSpPr>
        <p:spPr>
          <a:xfrm>
            <a:off x="4792352" y="456696"/>
            <a:ext cx="4001185" cy="646331"/>
          </a:xfrm>
          <a:prstGeom prst="rect">
            <a:avLst/>
          </a:prstGeom>
        </p:spPr>
        <p:txBody>
          <a:bodyPr wrap="square">
            <a:spAutoFit/>
          </a:bodyPr>
          <a:lstStyle/>
          <a:p>
            <a:pPr algn="r"/>
            <a:r>
              <a:rPr lang="en-US" sz="3600" b="1" i="1" dirty="0" smtClean="0">
                <a:solidFill>
                  <a:srgbClr val="F1F6F9"/>
                </a:solidFill>
                <a:effectLst>
                  <a:outerShdw blurRad="38100" dist="38100" dir="2700000" algn="tl">
                    <a:srgbClr val="000000">
                      <a:alpha val="43137"/>
                    </a:srgbClr>
                  </a:outerShdw>
                </a:effectLst>
              </a:rPr>
              <a:t>180-192 </a:t>
            </a:r>
            <a:r>
              <a:rPr lang="en-US" sz="3600" b="1" i="1" dirty="0">
                <a:solidFill>
                  <a:srgbClr val="F1F6F9"/>
                </a:solidFill>
                <a:effectLst>
                  <a:outerShdw blurRad="38100" dist="38100" dir="2700000" algn="tl">
                    <a:srgbClr val="000000">
                      <a:alpha val="43137"/>
                    </a:srgbClr>
                  </a:outerShdw>
                </a:effectLst>
              </a:rPr>
              <a:t>A.D.</a:t>
            </a:r>
            <a:endParaRPr lang="en-US" sz="3600" dirty="0">
              <a:solidFill>
                <a:srgbClr val="F1F6F9"/>
              </a:solidFill>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a:blip r:embed="rId2" cstate="print"/>
          <a:srcRect/>
          <a:stretch>
            <a:fillRect/>
          </a:stretch>
        </p:blipFill>
        <p:spPr bwMode="auto">
          <a:xfrm>
            <a:off x="793901" y="1454889"/>
            <a:ext cx="3286835" cy="5009706"/>
          </a:xfrm>
          <a:prstGeom prst="rect">
            <a:avLst/>
          </a:prstGeom>
          <a:noFill/>
          <a:ln w="9525">
            <a:noFill/>
            <a:miter lim="800000"/>
            <a:headEnd/>
            <a:tailEnd/>
          </a:ln>
          <a:effectLst>
            <a:softEdge rad="127000"/>
          </a:effectLst>
        </p:spPr>
      </p:pic>
      <p:sp>
        <p:nvSpPr>
          <p:cNvPr id="3" name="Rectangle 2"/>
          <p:cNvSpPr/>
          <p:nvPr/>
        </p:nvSpPr>
        <p:spPr>
          <a:xfrm>
            <a:off x="793901" y="6000421"/>
            <a:ext cx="3286835" cy="461665"/>
          </a:xfrm>
          <a:prstGeom prst="rect">
            <a:avLst/>
          </a:prstGeom>
          <a:gradFill flip="none" rotWithShape="1">
            <a:gsLst>
              <a:gs pos="22000">
                <a:schemeClr val="bg2"/>
              </a:gs>
              <a:gs pos="100000">
                <a:schemeClr val="bg2">
                  <a:alpha val="0"/>
                </a:schemeClr>
              </a:gs>
            </a:gsLst>
            <a:lin ang="16200000" scaled="1"/>
            <a:tileRect/>
          </a:gradFill>
          <a:effectLst>
            <a:softEdge rad="63500"/>
          </a:effectLst>
        </p:spPr>
        <p:txBody>
          <a:bodyPr wrap="square">
            <a:spAutoFit/>
          </a:bodyPr>
          <a:lstStyle/>
          <a:p>
            <a:pPr algn="ctr"/>
            <a:r>
              <a:rPr lang="en-US" sz="2400" dirty="0" smtClean="0">
                <a:effectLst>
                  <a:outerShdw blurRad="38100" dist="38100" dir="2700000" algn="tl">
                    <a:srgbClr val="000000">
                      <a:alpha val="43137"/>
                    </a:srgbClr>
                  </a:outerShdw>
                </a:effectLst>
              </a:rPr>
              <a:t>Commodus </a:t>
            </a:r>
            <a:r>
              <a:rPr lang="en-US" i="1" dirty="0" smtClean="0">
                <a:effectLst>
                  <a:outerShdw blurRad="38100" dist="38100" dir="2700000" algn="tl">
                    <a:srgbClr val="000000">
                      <a:alpha val="43137"/>
                    </a:srgbClr>
                  </a:outerShdw>
                </a:effectLst>
              </a:rPr>
              <a:t>as </a:t>
            </a:r>
            <a:r>
              <a:rPr lang="en-US" i="1" dirty="0">
                <a:effectLst>
                  <a:outerShdw blurRad="38100" dist="38100" dir="2700000" algn="tl">
                    <a:srgbClr val="000000">
                      <a:alpha val="43137"/>
                    </a:srgbClr>
                  </a:outerShdw>
                </a:effectLst>
              </a:rPr>
              <a:t>Hercules</a:t>
            </a:r>
            <a:endParaRPr lang="en-US" sz="2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49868288"/>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0000" contrast="30000"/>
                    </a14:imgEffect>
                  </a14:imgLayer>
                </a14:imgProps>
              </a:ext>
              <a:ext uri="{28A0092B-C50C-407E-A947-70E740481C1C}">
                <a14:useLocalDpi xmlns:a14="http://schemas.microsoft.com/office/drawing/2010/main" val="0"/>
              </a:ext>
            </a:extLst>
          </a:blip>
          <a:srcRect t="6011" r="6011"/>
          <a:stretch/>
        </p:blipFill>
        <p:spPr bwMode="auto">
          <a:xfrm>
            <a:off x="1"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 y="0"/>
            <a:ext cx="4965406" cy="6858001"/>
          </a:xfrm>
          <a:prstGeom prst="rect">
            <a:avLst/>
          </a:prstGeom>
          <a:gradFill flip="none" rotWithShape="1">
            <a:gsLst>
              <a:gs pos="33000">
                <a:schemeClr val="tx1">
                  <a:alpha val="90000"/>
                </a:schemeClr>
              </a:gs>
              <a:gs pos="93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348537"/>
            <a:ext cx="9143999" cy="1143000"/>
          </a:xfrm>
          <a:solidFill>
            <a:schemeClr val="tx2">
              <a:alpha val="85000"/>
            </a:schemeClr>
          </a:solidFill>
        </p:spPr>
        <p:txBody>
          <a:bodyPr>
            <a:noAutofit/>
          </a:bodyPr>
          <a:lstStyle/>
          <a:p>
            <a:r>
              <a:rPr lang="en-US" sz="8800" b="1" dirty="0" smtClean="0">
                <a:solidFill>
                  <a:schemeClr val="accent4">
                    <a:lumMod val="20000"/>
                    <a:lumOff val="80000"/>
                  </a:schemeClr>
                </a:solidFill>
                <a:effectLst>
                  <a:outerShdw blurRad="38100" dist="38100" dir="2700000" algn="tl">
                    <a:srgbClr val="000000">
                      <a:alpha val="43137"/>
                    </a:srgbClr>
                  </a:outerShdw>
                </a:effectLst>
              </a:rPr>
              <a:t>COMMODUS</a:t>
            </a:r>
            <a:br>
              <a:rPr lang="en-US" sz="8800" b="1" dirty="0" smtClean="0">
                <a:solidFill>
                  <a:schemeClr val="accent4">
                    <a:lumMod val="20000"/>
                    <a:lumOff val="80000"/>
                  </a:schemeClr>
                </a:solidFill>
                <a:effectLst>
                  <a:outerShdw blurRad="38100" dist="38100" dir="2700000" algn="tl">
                    <a:srgbClr val="000000">
                      <a:alpha val="43137"/>
                    </a:srgbClr>
                  </a:outerShdw>
                </a:effectLst>
              </a:rPr>
            </a:br>
            <a:endParaRPr lang="en-US" sz="1600" b="1" dirty="0">
              <a:solidFill>
                <a:schemeClr val="accent4">
                  <a:lumMod val="20000"/>
                  <a:lumOff val="80000"/>
                </a:schemeClr>
              </a:solidFill>
              <a:effectLst>
                <a:outerShdw blurRad="38100" dist="38100" dir="2700000" algn="tl">
                  <a:srgbClr val="000000">
                    <a:alpha val="43137"/>
                  </a:srgbClr>
                </a:outerShdw>
              </a:effectLst>
            </a:endParaRPr>
          </a:p>
        </p:txBody>
      </p:sp>
      <p:sp>
        <p:nvSpPr>
          <p:cNvPr id="7" name="Rectangle 6"/>
          <p:cNvSpPr/>
          <p:nvPr/>
        </p:nvSpPr>
        <p:spPr>
          <a:xfrm>
            <a:off x="6628654" y="6444740"/>
            <a:ext cx="2441694" cy="292388"/>
          </a:xfrm>
          <a:prstGeom prst="rect">
            <a:avLst/>
          </a:prstGeom>
        </p:spPr>
        <p:txBody>
          <a:bodyPr wrap="none">
            <a:spAutoFit/>
          </a:bodyPr>
          <a:lstStyle/>
          <a:p>
            <a:r>
              <a:rPr lang="en-US" sz="1300" dirty="0" smtClean="0">
                <a:solidFill>
                  <a:schemeClr val="accent1"/>
                </a:solidFill>
              </a:rPr>
              <a:t>Photo by </a:t>
            </a:r>
            <a:r>
              <a:rPr lang="en-US" sz="1300" dirty="0" err="1">
                <a:solidFill>
                  <a:schemeClr val="accent1"/>
                </a:solidFill>
                <a:hlinkClick r:id="rId4" tooltip="Go to SuSanA Secretariat's photostream"/>
              </a:rPr>
              <a:t>SuSanA</a:t>
            </a:r>
            <a:r>
              <a:rPr lang="en-US" sz="1300" dirty="0">
                <a:solidFill>
                  <a:schemeClr val="accent1"/>
                </a:solidFill>
                <a:hlinkClick r:id="rId4" tooltip="Go to SuSanA Secretariat's photostream"/>
              </a:rPr>
              <a:t> </a:t>
            </a:r>
            <a:r>
              <a:rPr lang="en-US" sz="1300" dirty="0" smtClean="0">
                <a:solidFill>
                  <a:schemeClr val="accent1"/>
                </a:solidFill>
                <a:hlinkClick r:id="rId4" tooltip="Go to SuSanA Secretariat's photostream"/>
              </a:rPr>
              <a:t>Secretariat</a:t>
            </a:r>
            <a:endParaRPr lang="en-US" sz="1300" dirty="0">
              <a:solidFill>
                <a:schemeClr val="accent1"/>
              </a:solidFill>
            </a:endParaRPr>
          </a:p>
        </p:txBody>
      </p:sp>
      <p:sp>
        <p:nvSpPr>
          <p:cNvPr id="4" name="TextBox 3"/>
          <p:cNvSpPr txBox="1"/>
          <p:nvPr/>
        </p:nvSpPr>
        <p:spPr>
          <a:xfrm>
            <a:off x="616688" y="3429000"/>
            <a:ext cx="2923953" cy="2308324"/>
          </a:xfrm>
          <a:prstGeom prst="rect">
            <a:avLst/>
          </a:prstGeom>
          <a:noFill/>
        </p:spPr>
        <p:txBody>
          <a:bodyPr wrap="square" rtlCol="0">
            <a:spAutoFit/>
          </a:bodyPr>
          <a:lstStyle/>
          <a:p>
            <a:r>
              <a:rPr lang="en-US" sz="2400" b="1" dirty="0" smtClean="0">
                <a:solidFill>
                  <a:schemeClr val="accent1"/>
                </a:solidFill>
                <a:effectLst>
                  <a:outerShdw blurRad="38100" dist="38100" dir="2700000" algn="tl">
                    <a:srgbClr val="000000">
                      <a:alpha val="43137"/>
                    </a:srgbClr>
                  </a:outerShdw>
                </a:effectLst>
              </a:rPr>
              <a:t>Many historians view Commodus’ reign as the begin of the Roman Empire’s decline.</a:t>
            </a:r>
            <a:endParaRPr lang="en-US" sz="2400" b="1"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853592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22000">
              <a:schemeClr val="accent6">
                <a:lumMod val="20000"/>
                <a:lumOff val="80000"/>
              </a:schemeClr>
            </a:gs>
            <a:gs pos="70000">
              <a:schemeClr val="accent6">
                <a:lumMod val="60000"/>
                <a:lumOff val="40000"/>
              </a:schemeClr>
            </a:gs>
            <a:gs pos="100000">
              <a:schemeClr val="accent6">
                <a:lumMod val="75000"/>
              </a:schemeClr>
            </a:gs>
          </a:gsLst>
          <a:lin ang="2700000" scaled="1"/>
          <a:tileRect/>
        </a:gradFill>
        <a:effectLst/>
      </p:bgPr>
    </p:bg>
    <p:spTree>
      <p:nvGrpSpPr>
        <p:cNvPr id="1" name=""/>
        <p:cNvGrpSpPr/>
        <p:nvPr/>
      </p:nvGrpSpPr>
      <p:grpSpPr>
        <a:xfrm>
          <a:off x="0" y="0"/>
          <a:ext cx="0" cy="0"/>
          <a:chOff x="0" y="0"/>
          <a:chExt cx="0" cy="0"/>
        </a:xfrm>
      </p:grpSpPr>
      <p:pic>
        <p:nvPicPr>
          <p:cNvPr id="24580" name="Picture 4" descr="http://upload.wikimedia.org/wikipedia/commons/thumb/a/a0/ClodiusAlbinus.jpg/320px-ClodiusAlbin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3775" y="1872415"/>
            <a:ext cx="2533650" cy="4438651"/>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ttp://upload.wikimedia.org/wikipedia/commons/thumb/1/13/Septimius_Severus_busto-Musei_Capitolini.jpg/640px-Septimius_Severus_busto-Musei_Capitoli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0809" y="1872414"/>
            <a:ext cx="3083191" cy="44386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13516"/>
            <a:ext cx="6174377" cy="1143000"/>
          </a:xfrm>
        </p:spPr>
        <p:txBody>
          <a:bodyPr>
            <a:noAutofit/>
          </a:bodyPr>
          <a:lstStyle/>
          <a:p>
            <a:r>
              <a:rPr lang="en-US" sz="4000" b="1" dirty="0"/>
              <a:t>The Year of the </a:t>
            </a:r>
            <a:r>
              <a:rPr lang="en-US" sz="4000" b="1" dirty="0" smtClean="0"/>
              <a:t/>
            </a:r>
            <a:br>
              <a:rPr lang="en-US" sz="4000" b="1" dirty="0" smtClean="0"/>
            </a:br>
            <a:r>
              <a:rPr lang="en-US" sz="4000" b="1" dirty="0" smtClean="0"/>
              <a:t>Five </a:t>
            </a:r>
            <a:r>
              <a:rPr lang="en-US" sz="4000" b="1" dirty="0"/>
              <a:t>Emperors</a:t>
            </a:r>
          </a:p>
        </p:txBody>
      </p:sp>
      <p:sp>
        <p:nvSpPr>
          <p:cNvPr id="3" name="Content Placeholder 2"/>
          <p:cNvSpPr>
            <a:spLocks noGrp="1"/>
          </p:cNvSpPr>
          <p:nvPr>
            <p:ph idx="1"/>
          </p:nvPr>
        </p:nvSpPr>
        <p:spPr>
          <a:xfrm>
            <a:off x="6137049" y="394063"/>
            <a:ext cx="2743200" cy="1066800"/>
          </a:xfrm>
        </p:spPr>
        <p:txBody>
          <a:bodyPr anchor="ctr">
            <a:normAutofit fontScale="77500" lnSpcReduction="20000"/>
          </a:bodyPr>
          <a:lstStyle/>
          <a:p>
            <a:pPr algn="ctr">
              <a:buNone/>
            </a:pPr>
            <a:r>
              <a:rPr lang="en-US" sz="6000" b="1" dirty="0" smtClean="0"/>
              <a:t>193 A.D.</a:t>
            </a:r>
            <a:endParaRPr lang="en-US" b="1" dirty="0"/>
          </a:p>
        </p:txBody>
      </p:sp>
      <p:pic>
        <p:nvPicPr>
          <p:cNvPr id="24578" name="Picture 2" descr="http://upload.wikimedia.org/wikipedia/commons/thumb/3/3b/Alba_Iulia_National_Museum_of_the_Union_2011_-_Possible_Statue_of_Roman_Emperor_Pertinax_Close_Up%2C_Apulum.JPG/640px-Alba_Iulia_National_Museum_of_the_Union_2011_-_Possible_Statue_of_Roman_Emperor_Pertinax_Close_Up%2C_Apulum.JPG"/>
          <p:cNvPicPr>
            <a:picLocks noChangeAspect="1" noChangeArrowheads="1"/>
          </p:cNvPicPr>
          <p:nvPr/>
        </p:nvPicPr>
        <p:blipFill rotWithShape="1">
          <a:blip r:embed="rId4">
            <a:extLst>
              <a:ext uri="{28A0092B-C50C-407E-A947-70E740481C1C}">
                <a14:useLocalDpi xmlns:a14="http://schemas.microsoft.com/office/drawing/2010/main" val="0"/>
              </a:ext>
            </a:extLst>
          </a:blip>
          <a:srcRect l="15926" t="362" r="8448" b="-362"/>
          <a:stretch/>
        </p:blipFill>
        <p:spPr bwMode="auto">
          <a:xfrm>
            <a:off x="-16042" y="1881937"/>
            <a:ext cx="3630533" cy="44291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328" y="6311062"/>
            <a:ext cx="1705916" cy="307777"/>
          </a:xfrm>
          <a:prstGeom prst="rect">
            <a:avLst/>
          </a:prstGeom>
        </p:spPr>
        <p:txBody>
          <a:bodyPr wrap="none">
            <a:spAutoFit/>
          </a:bodyPr>
          <a:lstStyle/>
          <a:p>
            <a:r>
              <a:rPr lang="en-US" sz="1400" dirty="0" smtClean="0"/>
              <a:t>Photo by Codrin.B</a:t>
            </a:r>
            <a:endParaRPr lang="en-US" sz="1400" dirty="0"/>
          </a:p>
        </p:txBody>
      </p:sp>
      <p:sp>
        <p:nvSpPr>
          <p:cNvPr id="12" name="Rectangle 11"/>
          <p:cNvSpPr/>
          <p:nvPr/>
        </p:nvSpPr>
        <p:spPr>
          <a:xfrm>
            <a:off x="3614491" y="6322324"/>
            <a:ext cx="1582484" cy="307777"/>
          </a:xfrm>
          <a:prstGeom prst="rect">
            <a:avLst/>
          </a:prstGeom>
        </p:spPr>
        <p:txBody>
          <a:bodyPr wrap="none">
            <a:spAutoFit/>
          </a:bodyPr>
          <a:lstStyle/>
          <a:p>
            <a:r>
              <a:rPr lang="en-US" sz="1400" dirty="0" smtClean="0"/>
              <a:t>Photo by </a:t>
            </a:r>
            <a:r>
              <a:rPr lang="en-US" sz="1400" dirty="0" err="1" smtClean="0"/>
              <a:t>Shakko</a:t>
            </a:r>
            <a:endParaRPr lang="en-US" sz="1400" dirty="0"/>
          </a:p>
        </p:txBody>
      </p:sp>
      <p:sp>
        <p:nvSpPr>
          <p:cNvPr id="5" name="Rectangle 4"/>
          <p:cNvSpPr/>
          <p:nvPr/>
        </p:nvSpPr>
        <p:spPr>
          <a:xfrm>
            <a:off x="6106847" y="6363921"/>
            <a:ext cx="1750800" cy="307777"/>
          </a:xfrm>
          <a:prstGeom prst="rect">
            <a:avLst/>
          </a:prstGeom>
        </p:spPr>
        <p:txBody>
          <a:bodyPr wrap="none">
            <a:spAutoFit/>
          </a:bodyPr>
          <a:lstStyle/>
          <a:p>
            <a:r>
              <a:rPr lang="en-US" sz="1400" dirty="0" smtClean="0"/>
              <a:t>Photo by antmoose</a:t>
            </a:r>
            <a:endParaRPr lang="en-US" sz="1400" dirty="0"/>
          </a:p>
        </p:txBody>
      </p:sp>
      <p:pic>
        <p:nvPicPr>
          <p:cNvPr id="24584" name="Picture 8" descr="http://upload.wikimedia.org/wikipedia/commons/d/d7/DidiusJulianusSe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6088" y="3774439"/>
            <a:ext cx="2362200" cy="22288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138841" y="6311063"/>
            <a:ext cx="1507144" cy="307777"/>
          </a:xfrm>
          <a:prstGeom prst="rect">
            <a:avLst/>
          </a:prstGeom>
        </p:spPr>
        <p:txBody>
          <a:bodyPr wrap="none">
            <a:spAutoFit/>
          </a:bodyPr>
          <a:lstStyle/>
          <a:p>
            <a:r>
              <a:rPr lang="en-US" sz="1400" dirty="0"/>
              <a:t>from CNG coins</a:t>
            </a:r>
          </a:p>
        </p:txBody>
      </p:sp>
      <p:pic>
        <p:nvPicPr>
          <p:cNvPr id="24586" name="Picture 10" descr="http://upload.wikimedia.org/wikipedia/commons/1/18/Denarius-Pescennius_Niger-RIC_0015var.jpg"/>
          <p:cNvPicPr>
            <a:picLocks noChangeAspect="1" noChangeArrowheads="1"/>
          </p:cNvPicPr>
          <p:nvPr/>
        </p:nvPicPr>
        <p:blipFill rotWithShape="1">
          <a:blip r:embed="rId6">
            <a:extLst>
              <a:ext uri="{28A0092B-C50C-407E-A947-70E740481C1C}">
                <a14:useLocalDpi xmlns:a14="http://schemas.microsoft.com/office/drawing/2010/main" val="0"/>
              </a:ext>
            </a:extLst>
          </a:blip>
          <a:srcRect r="50383"/>
          <a:stretch/>
        </p:blipFill>
        <p:spPr bwMode="auto">
          <a:xfrm>
            <a:off x="4992859" y="3813606"/>
            <a:ext cx="2363036" cy="225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6963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gs>
            <a:gs pos="31000">
              <a:schemeClr val="accent6">
                <a:lumMod val="75000"/>
              </a:schemeClr>
            </a:gs>
            <a:gs pos="99000">
              <a:schemeClr val="accent6">
                <a:lumMod val="50000"/>
              </a:schemeClr>
            </a:gs>
          </a:gsLst>
          <a:lin ang="13500000" scaled="1"/>
          <a:tileRect/>
        </a:gradFill>
        <a:effectLst/>
      </p:bgPr>
    </p:bg>
    <p:spTree>
      <p:nvGrpSpPr>
        <p:cNvPr id="1" name=""/>
        <p:cNvGrpSpPr/>
        <p:nvPr/>
      </p:nvGrpSpPr>
      <p:grpSpPr>
        <a:xfrm>
          <a:off x="0" y="0"/>
          <a:ext cx="0" cy="0"/>
          <a:chOff x="0" y="0"/>
          <a:chExt cx="0" cy="0"/>
        </a:xfrm>
      </p:grpSpPr>
      <p:pic>
        <p:nvPicPr>
          <p:cNvPr id="24580" name="Picture 4" descr="http://upload.wikimedia.org/wikipedia/commons/thumb/a/a0/ClodiusAlbinus.jpg/320px-ClodiusAlbin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3775" y="1872415"/>
            <a:ext cx="2533650" cy="4438651"/>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ttp://upload.wikimedia.org/wikipedia/commons/thumb/1/13/Septimius_Severus_busto-Musei_Capitolini.jpg/640px-Septimius_Severus_busto-Musei_Capitoli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0809" y="1872414"/>
            <a:ext cx="3083191" cy="44386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13516"/>
            <a:ext cx="9144000" cy="1143000"/>
          </a:xfrm>
        </p:spPr>
        <p:txBody>
          <a:bodyPr>
            <a:noAutofit/>
          </a:bodyPr>
          <a:lstStyle/>
          <a:p>
            <a:r>
              <a:rPr lang="en-US" sz="6000" b="1" dirty="0" smtClean="0">
                <a:solidFill>
                  <a:schemeClr val="accent5">
                    <a:lumMod val="10000"/>
                    <a:lumOff val="90000"/>
                  </a:schemeClr>
                </a:solidFill>
                <a:effectLst>
                  <a:outerShdw blurRad="38100" dist="38100" dir="2700000" algn="tl">
                    <a:srgbClr val="000000">
                      <a:alpha val="43137"/>
                    </a:srgbClr>
                  </a:outerShdw>
                </a:effectLst>
              </a:rPr>
              <a:t>END PAX ROMANA</a:t>
            </a:r>
            <a:endParaRPr lang="en-US" sz="6000" b="1" dirty="0">
              <a:solidFill>
                <a:schemeClr val="accent5">
                  <a:lumMod val="10000"/>
                  <a:lumOff val="90000"/>
                </a:schemeClr>
              </a:solidFill>
              <a:effectLst>
                <a:outerShdw blurRad="38100" dist="38100" dir="2700000" algn="tl">
                  <a:srgbClr val="000000">
                    <a:alpha val="43137"/>
                  </a:srgbClr>
                </a:outerShdw>
              </a:effectLst>
            </a:endParaRPr>
          </a:p>
        </p:txBody>
      </p:sp>
      <p:pic>
        <p:nvPicPr>
          <p:cNvPr id="24578" name="Picture 2" descr="http://upload.wikimedia.org/wikipedia/commons/thumb/3/3b/Alba_Iulia_National_Museum_of_the_Union_2011_-_Possible_Statue_of_Roman_Emperor_Pertinax_Close_Up%2C_Apulum.JPG/640px-Alba_Iulia_National_Museum_of_the_Union_2011_-_Possible_Statue_of_Roman_Emperor_Pertinax_Close_Up%2C_Apulum.JPG"/>
          <p:cNvPicPr>
            <a:picLocks noChangeAspect="1" noChangeArrowheads="1"/>
          </p:cNvPicPr>
          <p:nvPr/>
        </p:nvPicPr>
        <p:blipFill rotWithShape="1">
          <a:blip r:embed="rId4">
            <a:extLst>
              <a:ext uri="{28A0092B-C50C-407E-A947-70E740481C1C}">
                <a14:useLocalDpi xmlns:a14="http://schemas.microsoft.com/office/drawing/2010/main" val="0"/>
              </a:ext>
            </a:extLst>
          </a:blip>
          <a:srcRect l="15926" t="362" r="8448" b="-362"/>
          <a:stretch/>
        </p:blipFill>
        <p:spPr bwMode="auto">
          <a:xfrm>
            <a:off x="-16042" y="1881937"/>
            <a:ext cx="3630533" cy="44291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328" y="6311062"/>
            <a:ext cx="1705916" cy="307777"/>
          </a:xfrm>
          <a:prstGeom prst="rect">
            <a:avLst/>
          </a:prstGeom>
        </p:spPr>
        <p:txBody>
          <a:bodyPr wrap="none">
            <a:spAutoFit/>
          </a:bodyPr>
          <a:lstStyle/>
          <a:p>
            <a:r>
              <a:rPr lang="en-US" sz="1400" dirty="0" smtClean="0"/>
              <a:t>Photo by Codrin.B</a:t>
            </a:r>
            <a:endParaRPr lang="en-US" sz="1400" dirty="0"/>
          </a:p>
        </p:txBody>
      </p:sp>
      <p:sp>
        <p:nvSpPr>
          <p:cNvPr id="12" name="Rectangle 11"/>
          <p:cNvSpPr/>
          <p:nvPr/>
        </p:nvSpPr>
        <p:spPr>
          <a:xfrm>
            <a:off x="3614491" y="6322324"/>
            <a:ext cx="1582484" cy="307777"/>
          </a:xfrm>
          <a:prstGeom prst="rect">
            <a:avLst/>
          </a:prstGeom>
        </p:spPr>
        <p:txBody>
          <a:bodyPr wrap="none">
            <a:spAutoFit/>
          </a:bodyPr>
          <a:lstStyle/>
          <a:p>
            <a:r>
              <a:rPr lang="en-US" sz="1400" dirty="0" smtClean="0"/>
              <a:t>Photo by </a:t>
            </a:r>
            <a:r>
              <a:rPr lang="en-US" sz="1400" dirty="0" err="1" smtClean="0"/>
              <a:t>Shakko</a:t>
            </a:r>
            <a:endParaRPr lang="en-US" sz="1400" dirty="0"/>
          </a:p>
        </p:txBody>
      </p:sp>
      <p:sp>
        <p:nvSpPr>
          <p:cNvPr id="5" name="Rectangle 4"/>
          <p:cNvSpPr/>
          <p:nvPr/>
        </p:nvSpPr>
        <p:spPr>
          <a:xfrm>
            <a:off x="6106847" y="6363921"/>
            <a:ext cx="1750800" cy="307777"/>
          </a:xfrm>
          <a:prstGeom prst="rect">
            <a:avLst/>
          </a:prstGeom>
        </p:spPr>
        <p:txBody>
          <a:bodyPr wrap="none">
            <a:spAutoFit/>
          </a:bodyPr>
          <a:lstStyle/>
          <a:p>
            <a:r>
              <a:rPr lang="en-US" sz="1400" dirty="0" smtClean="0"/>
              <a:t>Photo by antmoose</a:t>
            </a:r>
            <a:endParaRPr lang="en-US" sz="1400" dirty="0"/>
          </a:p>
        </p:txBody>
      </p:sp>
      <p:pic>
        <p:nvPicPr>
          <p:cNvPr id="24584" name="Picture 8" descr="http://upload.wikimedia.org/wikipedia/commons/d/d7/DidiusJulianusSe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6088" y="3774439"/>
            <a:ext cx="2362200" cy="22288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138841" y="6311063"/>
            <a:ext cx="1507144" cy="307777"/>
          </a:xfrm>
          <a:prstGeom prst="rect">
            <a:avLst/>
          </a:prstGeom>
        </p:spPr>
        <p:txBody>
          <a:bodyPr wrap="none">
            <a:spAutoFit/>
          </a:bodyPr>
          <a:lstStyle/>
          <a:p>
            <a:r>
              <a:rPr lang="en-US" sz="1400" dirty="0"/>
              <a:t>from CNG coins</a:t>
            </a:r>
          </a:p>
        </p:txBody>
      </p:sp>
      <p:pic>
        <p:nvPicPr>
          <p:cNvPr id="24586" name="Picture 10" descr="http://upload.wikimedia.org/wikipedia/commons/1/18/Denarius-Pescennius_Niger-RIC_0015var.jpg"/>
          <p:cNvPicPr>
            <a:picLocks noChangeAspect="1" noChangeArrowheads="1"/>
          </p:cNvPicPr>
          <p:nvPr/>
        </p:nvPicPr>
        <p:blipFill rotWithShape="1">
          <a:blip r:embed="rId6">
            <a:extLst>
              <a:ext uri="{28A0092B-C50C-407E-A947-70E740481C1C}">
                <a14:useLocalDpi xmlns:a14="http://schemas.microsoft.com/office/drawing/2010/main" val="0"/>
              </a:ext>
            </a:extLst>
          </a:blip>
          <a:srcRect r="50383"/>
          <a:stretch/>
        </p:blipFill>
        <p:spPr bwMode="auto">
          <a:xfrm>
            <a:off x="4992859" y="3813606"/>
            <a:ext cx="2363036" cy="225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1956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562600"/>
            <a:ext cx="5162550" cy="961525"/>
          </a:xfrm>
          <a:prstGeom prst="rect">
            <a:avLst/>
          </a:prstGeom>
        </p:spPr>
      </p:pic>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842"/>
            <a:ext cx="9124950" cy="4174958"/>
          </a:xfrm>
          <a:prstGeom prst="rect">
            <a:avLst/>
          </a:prstGeom>
        </p:spPr>
      </p:pic>
      <p:pic>
        <p:nvPicPr>
          <p:cNvPr id="1027" name="Picture 3" descr="E:\Graphics\Stucco Social Media Icons\64px\stucco-facebook-64px.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929"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E:\Graphics\Stucco Social Media Icons\64px\stucco-twitter-64px.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http://www.r-speightjr.com/wp-content/uploads/2013/05/youtube_icon.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7000" y="5562601"/>
            <a:ext cx="870128" cy="870128"/>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074" y="4032371"/>
            <a:ext cx="5066215" cy="1530229"/>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91000" y="4032370"/>
            <a:ext cx="5206435" cy="1530229"/>
          </a:xfrm>
          <a:prstGeom prst="rect">
            <a:avLst/>
          </a:prstGeom>
        </p:spPr>
      </p:pic>
    </p:spTree>
    <p:extLst>
      <p:ext uri="{BB962C8B-B14F-4D97-AF65-F5344CB8AC3E}">
        <p14:creationId xmlns:p14="http://schemas.microsoft.com/office/powerpoint/2010/main" val="20115957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499"/>
                                          </p:stCondLst>
                                        </p:cTn>
                                        <p:tgtEl>
                                          <p:spTgt spid="5"/>
                                        </p:tgtEl>
                                        <p:attrNameLst>
                                          <p:attrName>style.visibility</p:attrName>
                                        </p:attrNameLst>
                                      </p:cBhvr>
                                      <p:to>
                                        <p:strVal val="visible"/>
                                      </p:to>
                                    </p:set>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D4B49"/>
            </a:gs>
            <a:gs pos="100000">
              <a:schemeClr val="bg1">
                <a:shade val="30000"/>
                <a:satMod val="200000"/>
              </a:schemeClr>
            </a:gs>
          </a:gsLst>
          <a:lin ang="135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098" name="Picture 2" descr="http://upload.wikimedia.org/wikipedia/commons/thumb/0/00/Roman_Empire_Trajan_117AD.png/1920px-Roman_Empire_Trajan_117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5167"/>
            <a:ext cx="9143999" cy="555783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3999" cy="6857999"/>
          </a:xfrm>
          <a:prstGeom prst="rect">
            <a:avLst/>
          </a:prstGeom>
          <a:gradFill flip="none" rotWithShape="1">
            <a:gsLst>
              <a:gs pos="50000">
                <a:srgbClr val="4D4B49">
                  <a:alpha val="0"/>
                </a:srgbClr>
              </a:gs>
              <a:gs pos="78000">
                <a:srgbClr val="2D2C2B"/>
              </a:gs>
            </a:gsLst>
            <a:lin ang="16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85732" y="309734"/>
            <a:ext cx="6082943" cy="1417638"/>
          </a:xfrm>
        </p:spPr>
        <p:txBody>
          <a:bodyPr>
            <a:normAutofit/>
          </a:bodyPr>
          <a:lstStyle/>
          <a:p>
            <a:r>
              <a:rPr lang="en-US" sz="8000" b="1" dirty="0" smtClean="0">
                <a:effectLst>
                  <a:outerShdw blurRad="38100" dist="38100" dir="2700000" algn="tl">
                    <a:srgbClr val="000000">
                      <a:alpha val="43137"/>
                    </a:srgbClr>
                  </a:outerShdw>
                </a:effectLst>
              </a:rPr>
              <a:t>The PEAK</a:t>
            </a:r>
            <a:endParaRPr lang="en-US" sz="8000" b="1" dirty="0">
              <a:effectLst>
                <a:outerShdw blurRad="38100" dist="38100" dir="2700000" algn="tl">
                  <a:srgbClr val="000000">
                    <a:alpha val="43137"/>
                  </a:srgbClr>
                </a:outerShdw>
              </a:effectLst>
            </a:endParaRPr>
          </a:p>
        </p:txBody>
      </p:sp>
      <p:sp>
        <p:nvSpPr>
          <p:cNvPr id="5" name="Rectangle 4"/>
          <p:cNvSpPr/>
          <p:nvPr/>
        </p:nvSpPr>
        <p:spPr>
          <a:xfrm>
            <a:off x="6896115" y="6415756"/>
            <a:ext cx="1834156" cy="276999"/>
          </a:xfrm>
          <a:prstGeom prst="rect">
            <a:avLst/>
          </a:prstGeom>
        </p:spPr>
        <p:txBody>
          <a:bodyPr wrap="none">
            <a:spAutoFit/>
          </a:bodyPr>
          <a:lstStyle/>
          <a:p>
            <a:r>
              <a:rPr lang="en-US" sz="1200" dirty="0" smtClean="0"/>
              <a:t>Map Credit: </a:t>
            </a:r>
            <a:r>
              <a:rPr lang="en-US" sz="1200" dirty="0">
                <a:hlinkClick r:id="rId3" tooltip="User:Tataryn77"/>
              </a:rPr>
              <a:t>Tataryn77</a:t>
            </a:r>
            <a:endParaRPr lang="en-US" sz="1200" dirty="0"/>
          </a:p>
        </p:txBody>
      </p:sp>
    </p:spTree>
    <p:extLst>
      <p:ext uri="{BB962C8B-B14F-4D97-AF65-F5344CB8AC3E}">
        <p14:creationId xmlns:p14="http://schemas.microsoft.com/office/powerpoint/2010/main" val="24004382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D4B49"/>
            </a:gs>
            <a:gs pos="100000">
              <a:schemeClr val="bg1">
                <a:shade val="30000"/>
                <a:satMod val="200000"/>
              </a:schemeClr>
            </a:gs>
          </a:gsLst>
          <a:lin ang="13500000" scaled="1"/>
          <a:tileRect/>
        </a:gradFill>
        <a:effectLst/>
      </p:bgPr>
    </p:bg>
    <p:spTree>
      <p:nvGrpSpPr>
        <p:cNvPr id="1" name=""/>
        <p:cNvGrpSpPr/>
        <p:nvPr/>
      </p:nvGrpSpPr>
      <p:grpSpPr>
        <a:xfrm>
          <a:off x="0" y="0"/>
          <a:ext cx="0" cy="0"/>
          <a:chOff x="0" y="0"/>
          <a:chExt cx="0" cy="0"/>
        </a:xfrm>
      </p:grpSpPr>
      <p:pic>
        <p:nvPicPr>
          <p:cNvPr id="4098" name="Picture 2" descr="http://upload.wikimedia.org/wikipedia/commons/thumb/0/00/Roman_Empire_Trajan_117AD.png/1920px-Roman_Empire_Trajan_117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5167"/>
            <a:ext cx="9143999" cy="555783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9143999" cy="6857999"/>
          </a:xfrm>
          <a:prstGeom prst="rect">
            <a:avLst/>
          </a:prstGeom>
          <a:gradFill flip="none" rotWithShape="1">
            <a:gsLst>
              <a:gs pos="50000">
                <a:srgbClr val="4D4B49">
                  <a:alpha val="0"/>
                </a:srgbClr>
              </a:gs>
              <a:gs pos="78000">
                <a:srgbClr val="2D2C2B"/>
              </a:gs>
            </a:gsLst>
            <a:lin ang="16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896115" y="6415756"/>
            <a:ext cx="1834156" cy="276999"/>
          </a:xfrm>
          <a:prstGeom prst="rect">
            <a:avLst/>
          </a:prstGeom>
        </p:spPr>
        <p:txBody>
          <a:bodyPr wrap="none">
            <a:spAutoFit/>
          </a:bodyPr>
          <a:lstStyle/>
          <a:p>
            <a:r>
              <a:rPr lang="en-US" sz="1200" dirty="0" smtClean="0"/>
              <a:t>Map Credit: </a:t>
            </a:r>
            <a:r>
              <a:rPr lang="en-US" sz="1200" dirty="0">
                <a:hlinkClick r:id="rId3" tooltip="User:Tataryn77"/>
              </a:rPr>
              <a:t>Tataryn77</a:t>
            </a:r>
            <a:endParaRPr lang="en-US" sz="1200" dirty="0"/>
          </a:p>
        </p:txBody>
      </p:sp>
      <p:sp>
        <p:nvSpPr>
          <p:cNvPr id="6" name="TextBox 5"/>
          <p:cNvSpPr txBox="1"/>
          <p:nvPr/>
        </p:nvSpPr>
        <p:spPr>
          <a:xfrm>
            <a:off x="3640183" y="4014650"/>
            <a:ext cx="4833258" cy="1938992"/>
          </a:xfrm>
          <a:prstGeom prst="rect">
            <a:avLst/>
          </a:prstGeom>
          <a:solidFill>
            <a:schemeClr val="accent3">
              <a:lumMod val="50000"/>
              <a:alpha val="92000"/>
            </a:schemeClr>
          </a:solidFill>
        </p:spPr>
        <p:txBody>
          <a:bodyPr wrap="square" rtlCol="0">
            <a:spAutoFit/>
          </a:bodyPr>
          <a:lstStyle/>
          <a:p>
            <a:r>
              <a:rPr lang="en-US" sz="2400" dirty="0" smtClean="0"/>
              <a:t>Under the rule of the Five Good Emperors, the Roman Empire reached its greatest territorial extent and the </a:t>
            </a:r>
            <a:r>
              <a:rPr lang="en-US" sz="2400" i="1" dirty="0" err="1" smtClean="0"/>
              <a:t>Pax</a:t>
            </a:r>
            <a:r>
              <a:rPr lang="en-US" sz="2400" i="1" dirty="0" smtClean="0"/>
              <a:t> </a:t>
            </a:r>
            <a:r>
              <a:rPr lang="en-US" sz="2400" i="1" dirty="0" err="1" smtClean="0"/>
              <a:t>Romana</a:t>
            </a:r>
            <a:r>
              <a:rPr lang="en-US" sz="2400" i="1" dirty="0" smtClean="0"/>
              <a:t> </a:t>
            </a:r>
            <a:r>
              <a:rPr lang="en-US" sz="2400" dirty="0" smtClean="0"/>
              <a:t>continued.</a:t>
            </a:r>
            <a:endParaRPr lang="en-US" sz="2400" dirty="0"/>
          </a:p>
        </p:txBody>
      </p:sp>
      <p:sp>
        <p:nvSpPr>
          <p:cNvPr id="10" name="Title 1"/>
          <p:cNvSpPr>
            <a:spLocks noGrp="1"/>
          </p:cNvSpPr>
          <p:nvPr>
            <p:ph type="title"/>
          </p:nvPr>
        </p:nvSpPr>
        <p:spPr>
          <a:xfrm>
            <a:off x="2785732" y="309734"/>
            <a:ext cx="6082943" cy="1417638"/>
          </a:xfrm>
        </p:spPr>
        <p:txBody>
          <a:bodyPr>
            <a:normAutofit/>
          </a:bodyPr>
          <a:lstStyle/>
          <a:p>
            <a:r>
              <a:rPr lang="en-US" sz="8000" b="1" dirty="0" smtClean="0">
                <a:effectLst>
                  <a:outerShdw blurRad="38100" dist="38100" dir="2700000" algn="tl">
                    <a:srgbClr val="000000">
                      <a:alpha val="43137"/>
                    </a:srgbClr>
                  </a:outerShdw>
                </a:effectLst>
              </a:rPr>
              <a:t>The PEAK</a:t>
            </a:r>
            <a:endParaRPr lang="en-US" sz="8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113838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40000"/>
                <a:lumOff val="60000"/>
              </a:schemeClr>
            </a:gs>
            <a:gs pos="100000">
              <a:schemeClr val="accent6">
                <a:lumMod val="60000"/>
                <a:lumOff val="40000"/>
              </a:schemeClr>
            </a:gs>
          </a:gsLst>
          <a:lin ang="2700000" scaled="1"/>
          <a:tileRect/>
        </a:gra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3707624"/>
              </p:ext>
            </p:extLst>
          </p:nvPr>
        </p:nvGraphicFramePr>
        <p:xfrm>
          <a:off x="4358637" y="1127810"/>
          <a:ext cx="4546371" cy="5283040"/>
        </p:xfrm>
        <a:graphic>
          <a:graphicData uri="http://schemas.openxmlformats.org/drawingml/2006/table">
            <a:tbl>
              <a:tblPr/>
              <a:tblGrid>
                <a:gridCol w="2834640"/>
                <a:gridCol w="1711731"/>
              </a:tblGrid>
              <a:tr h="1056608">
                <a:tc>
                  <a:txBody>
                    <a:bodyPr/>
                    <a:lstStyle/>
                    <a:p>
                      <a:pPr marL="0" marR="0">
                        <a:spcBef>
                          <a:spcPts val="0"/>
                        </a:spcBef>
                        <a:spcAft>
                          <a:spcPts val="0"/>
                        </a:spcAft>
                      </a:pPr>
                      <a:r>
                        <a:rPr lang="en-US" sz="4000" b="0" dirty="0" err="1" smtClean="0">
                          <a:solidFill>
                            <a:schemeClr val="accent1"/>
                          </a:solidFill>
                          <a:latin typeface="+mj-lt"/>
                          <a:ea typeface="Times New Roman"/>
                          <a:cs typeface="Times New Roman"/>
                        </a:rPr>
                        <a:t>Nerva</a:t>
                      </a:r>
                      <a:endParaRPr lang="en-US" sz="4000" b="0" dirty="0">
                        <a:solidFill>
                          <a:schemeClr val="accent1"/>
                        </a:solidFill>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r">
                        <a:spcBef>
                          <a:spcPts val="0"/>
                        </a:spcBef>
                        <a:spcAft>
                          <a:spcPts val="0"/>
                        </a:spcAft>
                      </a:pPr>
                      <a:r>
                        <a:rPr lang="en-US" sz="2800" b="1" i="1" dirty="0">
                          <a:solidFill>
                            <a:schemeClr val="accent1"/>
                          </a:solidFill>
                          <a:effectLst>
                            <a:outerShdw blurRad="38100" dist="38100" dir="2700000" algn="tl">
                              <a:srgbClr val="000000">
                                <a:alpha val="43137"/>
                              </a:srgbClr>
                            </a:outerShdw>
                          </a:effectLst>
                          <a:latin typeface="+mn-lt"/>
                          <a:ea typeface="Times New Roman"/>
                          <a:cs typeface="Times New Roman"/>
                        </a:rPr>
                        <a:t>96-98</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r>
              <a:tr h="1056608">
                <a:tc>
                  <a:txBody>
                    <a:bodyPr/>
                    <a:lstStyle/>
                    <a:p>
                      <a:pPr marL="0" marR="0">
                        <a:spcBef>
                          <a:spcPts val="0"/>
                        </a:spcBef>
                        <a:spcAft>
                          <a:spcPts val="0"/>
                        </a:spcAft>
                      </a:pPr>
                      <a:r>
                        <a:rPr lang="en-US" sz="4000" b="0" kern="1200" dirty="0" smtClean="0">
                          <a:solidFill>
                            <a:schemeClr val="tx1"/>
                          </a:solidFill>
                          <a:latin typeface="+mj-lt"/>
                          <a:ea typeface="Times New Roman"/>
                          <a:cs typeface="Times New Roman"/>
                        </a:rPr>
                        <a:t>Trajan</a:t>
                      </a:r>
                      <a:endParaRPr lang="en-US" sz="4000" b="0" kern="1200" dirty="0">
                        <a:solidFill>
                          <a:schemeClr val="tx1"/>
                        </a:solidFill>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800" b="1" i="1" dirty="0">
                          <a:latin typeface="+mn-lt"/>
                          <a:ea typeface="Times New Roman"/>
                          <a:cs typeface="Times New Roman"/>
                        </a:rPr>
                        <a:t>98-117</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56608">
                <a:tc>
                  <a:txBody>
                    <a:bodyPr/>
                    <a:lstStyle/>
                    <a:p>
                      <a:pPr marL="0" marR="0">
                        <a:spcBef>
                          <a:spcPts val="0"/>
                        </a:spcBef>
                        <a:spcAft>
                          <a:spcPts val="0"/>
                        </a:spcAft>
                      </a:pPr>
                      <a:r>
                        <a:rPr lang="en-US" sz="4000" b="0" kern="1200" dirty="0" smtClean="0">
                          <a:solidFill>
                            <a:schemeClr val="tx1"/>
                          </a:solidFill>
                          <a:latin typeface="+mj-lt"/>
                          <a:ea typeface="Times New Roman"/>
                          <a:cs typeface="Times New Roman"/>
                        </a:rPr>
                        <a:t>Hadrian</a:t>
                      </a:r>
                      <a:endParaRPr lang="en-US" sz="4000" b="0" kern="1200" dirty="0">
                        <a:solidFill>
                          <a:schemeClr val="tx1"/>
                        </a:solidFill>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800" b="1" i="1" dirty="0">
                          <a:latin typeface="+mn-lt"/>
                          <a:ea typeface="Times New Roman"/>
                          <a:cs typeface="Times New Roman"/>
                        </a:rPr>
                        <a:t>117-138</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56608">
                <a:tc>
                  <a:txBody>
                    <a:bodyPr/>
                    <a:lstStyle/>
                    <a:p>
                      <a:pPr marL="0" marR="0">
                        <a:spcBef>
                          <a:spcPts val="0"/>
                        </a:spcBef>
                        <a:spcAft>
                          <a:spcPts val="0"/>
                        </a:spcAft>
                      </a:pPr>
                      <a:r>
                        <a:rPr lang="en-US" sz="2800" b="1" dirty="0" err="1" smtClean="0">
                          <a:latin typeface="+mj-lt"/>
                          <a:ea typeface="Times New Roman"/>
                          <a:cs typeface="Times New Roman"/>
                        </a:rPr>
                        <a:t>Antoninus</a:t>
                      </a:r>
                      <a:r>
                        <a:rPr lang="en-US" sz="2800" b="1" baseline="0" dirty="0" smtClean="0">
                          <a:latin typeface="+mj-lt"/>
                          <a:ea typeface="Times New Roman"/>
                          <a:cs typeface="Times New Roman"/>
                        </a:rPr>
                        <a:t> Pius</a:t>
                      </a:r>
                      <a:endParaRPr lang="en-US" sz="2800" b="1"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800" b="1" i="1" dirty="0">
                          <a:latin typeface="+mn-lt"/>
                          <a:ea typeface="Times New Roman"/>
                          <a:cs typeface="Times New Roman"/>
                        </a:rPr>
                        <a:t>138-161</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56608">
                <a:tc>
                  <a:txBody>
                    <a:bodyPr/>
                    <a:lstStyle/>
                    <a:p>
                      <a:pPr marL="0" marR="0">
                        <a:spcBef>
                          <a:spcPts val="0"/>
                        </a:spcBef>
                        <a:spcAft>
                          <a:spcPts val="0"/>
                        </a:spcAft>
                      </a:pPr>
                      <a:r>
                        <a:rPr lang="en-US" sz="2800" b="1" dirty="0" smtClean="0">
                          <a:latin typeface="+mj-lt"/>
                          <a:ea typeface="Times New Roman"/>
                          <a:cs typeface="Times New Roman"/>
                        </a:rPr>
                        <a:t>Marcus</a:t>
                      </a:r>
                      <a:r>
                        <a:rPr lang="en-US" sz="2800" b="1" baseline="0" dirty="0" smtClean="0">
                          <a:latin typeface="+mj-lt"/>
                          <a:ea typeface="Times New Roman"/>
                          <a:cs typeface="Times New Roman"/>
                        </a:rPr>
                        <a:t> Aurelius</a:t>
                      </a:r>
                      <a:endParaRPr lang="en-US" sz="2800" b="1"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800" b="1" i="1" dirty="0">
                          <a:latin typeface="+mn-lt"/>
                          <a:ea typeface="Times New Roman"/>
                          <a:cs typeface="Times New Roman"/>
                        </a:rPr>
                        <a:t>161-180</a:t>
                      </a:r>
                    </a:p>
                  </a:txBody>
                  <a:tcPr marL="73152" marR="182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283035" y="4432679"/>
            <a:ext cx="3792583" cy="1815882"/>
          </a:xfrm>
          <a:prstGeom prst="rect">
            <a:avLst/>
          </a:prstGeom>
          <a:noFill/>
        </p:spPr>
        <p:txBody>
          <a:bodyPr wrap="square" rtlCol="0">
            <a:spAutoFit/>
          </a:bodyPr>
          <a:lstStyle/>
          <a:p>
            <a:r>
              <a:rPr lang="en-US" sz="2800" dirty="0">
                <a:solidFill>
                  <a:prstClr val="black"/>
                </a:solidFill>
              </a:rPr>
              <a:t>The “Five Good Emperors” ruled in the last days of the </a:t>
            </a:r>
            <a:r>
              <a:rPr lang="en-US" sz="2800" i="1" dirty="0" err="1">
                <a:solidFill>
                  <a:prstClr val="black"/>
                </a:solidFill>
              </a:rPr>
              <a:t>Pax</a:t>
            </a:r>
            <a:r>
              <a:rPr lang="en-US" sz="2800" i="1" dirty="0">
                <a:solidFill>
                  <a:prstClr val="black"/>
                </a:solidFill>
              </a:rPr>
              <a:t> </a:t>
            </a:r>
            <a:r>
              <a:rPr lang="en-US" sz="2800" i="1" dirty="0" err="1">
                <a:solidFill>
                  <a:prstClr val="black"/>
                </a:solidFill>
              </a:rPr>
              <a:t>Romana</a:t>
            </a:r>
            <a:r>
              <a:rPr lang="en-US" sz="2800" dirty="0">
                <a:solidFill>
                  <a:prstClr val="black"/>
                </a:solidFill>
              </a:rPr>
              <a:t>.</a:t>
            </a:r>
          </a:p>
        </p:txBody>
      </p:sp>
      <p:sp>
        <p:nvSpPr>
          <p:cNvPr id="3" name="Title 2"/>
          <p:cNvSpPr>
            <a:spLocks noGrp="1"/>
          </p:cNvSpPr>
          <p:nvPr>
            <p:ph type="title"/>
          </p:nvPr>
        </p:nvSpPr>
        <p:spPr>
          <a:xfrm>
            <a:off x="0" y="0"/>
            <a:ext cx="9144000" cy="1143000"/>
          </a:xfrm>
        </p:spPr>
        <p:txBody>
          <a:bodyPr>
            <a:normAutofit/>
          </a:bodyPr>
          <a:lstStyle/>
          <a:p>
            <a:r>
              <a:rPr lang="en-US" sz="5100" dirty="0" smtClean="0">
                <a:latin typeface="Roman SD" panose="02000400000000000000" pitchFamily="2" charset="0"/>
              </a:rPr>
              <a:t>Five Good Emperors</a:t>
            </a:r>
            <a:endParaRPr lang="en-US" sz="5100" dirty="0">
              <a:latin typeface="Roman SD" panose="02000400000000000000" pitchFamily="2" charset="0"/>
            </a:endParaRPr>
          </a:p>
        </p:txBody>
      </p:sp>
      <p:pic>
        <p:nvPicPr>
          <p:cNvPr id="2" name="Picture 2" descr="http://upload.wikimedia.org/wikipedia/commons/thumb/9/98/Roman_SPQR_banner.svg/757px-Roman_SPQR_banner.svg.png"/>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52845" y="1568868"/>
            <a:ext cx="3317965" cy="26298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263227" y="6501345"/>
            <a:ext cx="1656223" cy="276999"/>
          </a:xfrm>
          <a:prstGeom prst="rect">
            <a:avLst/>
          </a:prstGeom>
        </p:spPr>
        <p:txBody>
          <a:bodyPr wrap="none">
            <a:spAutoFit/>
          </a:bodyPr>
          <a:lstStyle/>
          <a:p>
            <a:pPr algn="r"/>
            <a:r>
              <a:rPr lang="en-US" sz="1200" dirty="0" smtClean="0"/>
              <a:t>Art Credit: Ssolbergj</a:t>
            </a:r>
            <a:endParaRPr lang="en-US" sz="1200" dirty="0"/>
          </a:p>
        </p:txBody>
      </p:sp>
    </p:spTree>
    <p:extLst>
      <p:ext uri="{BB962C8B-B14F-4D97-AF65-F5344CB8AC3E}">
        <p14:creationId xmlns:p14="http://schemas.microsoft.com/office/powerpoint/2010/main" val="24976504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D4B49"/>
            </a:gs>
            <a:gs pos="100000">
              <a:schemeClr val="bg1">
                <a:shade val="30000"/>
                <a:satMod val="200000"/>
              </a:schemeClr>
            </a:gs>
          </a:gsLst>
          <a:lin ang="1350000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198" y="228600"/>
            <a:ext cx="4358641" cy="990600"/>
          </a:xfrm>
          <a:noFill/>
          <a:ln>
            <a:noFill/>
          </a:ln>
        </p:spPr>
        <p:style>
          <a:lnRef idx="1">
            <a:schemeClr val="accent2"/>
          </a:lnRef>
          <a:fillRef idx="3">
            <a:schemeClr val="accent2"/>
          </a:fillRef>
          <a:effectRef idx="2">
            <a:schemeClr val="accent2"/>
          </a:effectRef>
          <a:fontRef idx="minor">
            <a:schemeClr val="lt1"/>
          </a:fontRef>
        </p:style>
        <p:txBody>
          <a:bodyPr numCol="1">
            <a:noAutofit/>
          </a:bodyPr>
          <a:lstStyle/>
          <a:p>
            <a:pPr algn="l"/>
            <a:r>
              <a:rPr lang="en-US" sz="7200" b="1" dirty="0">
                <a:effectLst>
                  <a:outerShdw blurRad="38100" dist="38100" dir="2700000" algn="tl">
                    <a:srgbClr val="000000">
                      <a:alpha val="43137"/>
                    </a:srgbClr>
                  </a:outerShdw>
                </a:effectLst>
                <a:latin typeface="+mj-lt"/>
              </a:rPr>
              <a:t>Nerva</a:t>
            </a:r>
            <a:endParaRPr lang="en-US" sz="7200" b="1" i="1" dirty="0">
              <a:effectLst>
                <a:outerShdw blurRad="38100" dist="38100" dir="2700000" algn="tl">
                  <a:srgbClr val="000000">
                    <a:alpha val="43137"/>
                  </a:srgbClr>
                </a:outerShdw>
              </a:effectLst>
              <a:latin typeface="+mj-lt"/>
            </a:endParaRPr>
          </a:p>
        </p:txBody>
      </p:sp>
      <p:sp>
        <p:nvSpPr>
          <p:cNvPr id="6" name="Content Placeholder 5"/>
          <p:cNvSpPr>
            <a:spLocks noGrp="1"/>
          </p:cNvSpPr>
          <p:nvPr>
            <p:ph sz="half" idx="2"/>
          </p:nvPr>
        </p:nvSpPr>
        <p:spPr>
          <a:xfrm>
            <a:off x="4093029" y="2394858"/>
            <a:ext cx="4728754" cy="2995749"/>
          </a:xfrm>
        </p:spPr>
        <p:txBody>
          <a:bodyPr>
            <a:normAutofit fontScale="92500"/>
          </a:bodyPr>
          <a:lstStyle/>
          <a:p>
            <a:pPr marL="0" indent="0">
              <a:buNone/>
            </a:pPr>
            <a:r>
              <a:rPr lang="en-US" sz="3600" dirty="0" err="1" smtClean="0"/>
              <a:t>Nerva</a:t>
            </a:r>
            <a:r>
              <a:rPr lang="en-US" sz="3600" dirty="0" smtClean="0"/>
              <a:t> set a </a:t>
            </a:r>
            <a:r>
              <a:rPr lang="en-US" sz="3600" b="1" i="1" dirty="0" smtClean="0">
                <a:solidFill>
                  <a:srgbClr val="DCE8F0"/>
                </a:solidFill>
                <a:effectLst>
                  <a:outerShdw blurRad="38100" dist="38100" dir="2700000" algn="tl">
                    <a:srgbClr val="000000">
                      <a:alpha val="43137"/>
                    </a:srgbClr>
                  </a:outerShdw>
                </a:effectLst>
              </a:rPr>
              <a:t>precedent</a:t>
            </a:r>
            <a:r>
              <a:rPr lang="en-US" sz="3600" i="1" dirty="0" smtClean="0">
                <a:solidFill>
                  <a:srgbClr val="DCE8F0"/>
                </a:solidFill>
                <a:effectLst>
                  <a:outerShdw blurRad="38100" dist="38100" dir="2700000" algn="tl">
                    <a:srgbClr val="000000">
                      <a:alpha val="43137"/>
                    </a:srgbClr>
                  </a:outerShdw>
                </a:effectLst>
              </a:rPr>
              <a:t> </a:t>
            </a:r>
            <a:r>
              <a:rPr lang="en-US" sz="3600" dirty="0" smtClean="0"/>
              <a:t>by naming </a:t>
            </a:r>
            <a:r>
              <a:rPr lang="en-US" sz="4000" b="1" dirty="0" smtClean="0">
                <a:solidFill>
                  <a:schemeClr val="accent6">
                    <a:lumMod val="40000"/>
                    <a:lumOff val="60000"/>
                  </a:schemeClr>
                </a:solidFill>
              </a:rPr>
              <a:t>Trajan</a:t>
            </a:r>
            <a:r>
              <a:rPr lang="en-US" sz="3600" dirty="0"/>
              <a:t>, a popular young general, as his adopted son and </a:t>
            </a:r>
            <a:r>
              <a:rPr lang="en-US" sz="3600" dirty="0" smtClean="0"/>
              <a:t>successor.</a:t>
            </a:r>
            <a:endParaRPr lang="en-US" sz="3600" dirty="0"/>
          </a:p>
        </p:txBody>
      </p:sp>
      <p:pic>
        <p:nvPicPr>
          <p:cNvPr id="32770" name="Picture 2"/>
          <p:cNvPicPr>
            <a:picLocks noGrp="1" noChangeAspect="1" noChangeArrowheads="1"/>
          </p:cNvPicPr>
          <p:nvPr>
            <p:ph sz="quarter" idx="4"/>
          </p:nvPr>
        </p:nvPicPr>
        <p:blipFill>
          <a:blip r:embed="rId2" cstate="print"/>
          <a:srcRect/>
          <a:stretch>
            <a:fillRect/>
          </a:stretch>
        </p:blipFill>
        <p:spPr bwMode="auto">
          <a:xfrm>
            <a:off x="631805" y="1740888"/>
            <a:ext cx="2986607" cy="4529058"/>
          </a:xfrm>
          <a:prstGeom prst="rect">
            <a:avLst/>
          </a:prstGeom>
          <a:noFill/>
          <a:ln w="9525">
            <a:noFill/>
            <a:miter lim="800000"/>
            <a:headEnd/>
            <a:tailEnd/>
          </a:ln>
          <a:effectLst>
            <a:softEdge rad="63500"/>
          </a:effectLst>
        </p:spPr>
      </p:pic>
      <p:sp>
        <p:nvSpPr>
          <p:cNvPr id="10" name="Rectangle 9"/>
          <p:cNvSpPr/>
          <p:nvPr/>
        </p:nvSpPr>
        <p:spPr>
          <a:xfrm>
            <a:off x="4611591" y="435430"/>
            <a:ext cx="4001185" cy="707886"/>
          </a:xfrm>
          <a:prstGeom prst="rect">
            <a:avLst/>
          </a:prstGeom>
        </p:spPr>
        <p:txBody>
          <a:bodyPr wrap="square">
            <a:spAutoFit/>
          </a:bodyPr>
          <a:lstStyle/>
          <a:p>
            <a:pPr algn="r"/>
            <a:r>
              <a:rPr lang="en-US" sz="4000" b="1" i="1" dirty="0">
                <a:solidFill>
                  <a:schemeClr val="accent1"/>
                </a:solidFill>
              </a:rPr>
              <a:t>96-98 A.D.</a:t>
            </a:r>
            <a:endParaRPr lang="en-US" sz="4000" dirty="0">
              <a:solidFill>
                <a:schemeClr val="accent1"/>
              </a:solidFill>
            </a:endParaRPr>
          </a:p>
        </p:txBody>
      </p:sp>
    </p:spTree>
    <p:extLst>
      <p:ext uri="{BB962C8B-B14F-4D97-AF65-F5344CB8AC3E}">
        <p14:creationId xmlns:p14="http://schemas.microsoft.com/office/powerpoint/2010/main" val="291783905"/>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theme/theme1.xml><?xml version="1.0" encoding="utf-8"?>
<a:theme xmlns:a="http://schemas.openxmlformats.org/drawingml/2006/main" name="1_Office Theme">
  <a:themeElements>
    <a:clrScheme name="Trajan">
      <a:dk1>
        <a:srgbClr val="241D17"/>
      </a:dk1>
      <a:lt1>
        <a:sysClr val="window" lastClr="FFFFFF"/>
      </a:lt1>
      <a:dk2>
        <a:srgbClr val="3A3436"/>
      </a:dk2>
      <a:lt2>
        <a:srgbClr val="E0E4EF"/>
      </a:lt2>
      <a:accent1>
        <a:srgbClr val="F1F6F9"/>
      </a:accent1>
      <a:accent2>
        <a:srgbClr val="E0E4EF"/>
      </a:accent2>
      <a:accent3>
        <a:srgbClr val="3A3436"/>
      </a:accent3>
      <a:accent4>
        <a:srgbClr val="9FA3AE"/>
      </a:accent4>
      <a:accent5>
        <a:srgbClr val="241D17"/>
      </a:accent5>
      <a:accent6>
        <a:srgbClr val="B53A3C"/>
      </a:accent6>
      <a:hlink>
        <a:srgbClr val="E0E4EF"/>
      </a:hlink>
      <a:folHlink>
        <a:srgbClr val="9FA3AE"/>
      </a:folHlink>
    </a:clrScheme>
    <a:fontScheme name="Antonine">
      <a:majorFont>
        <a:latin typeface="Roman SD"/>
        <a:ea typeface=""/>
        <a:cs typeface=""/>
      </a:majorFont>
      <a:minorFont>
        <a:latin typeface="Century School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rajan">
    <a:dk1>
      <a:srgbClr val="241D17"/>
    </a:dk1>
    <a:lt1>
      <a:sysClr val="window" lastClr="FFFFFF"/>
    </a:lt1>
    <a:dk2>
      <a:srgbClr val="3A3436"/>
    </a:dk2>
    <a:lt2>
      <a:srgbClr val="E0E4EF"/>
    </a:lt2>
    <a:accent1>
      <a:srgbClr val="F1F6F9"/>
    </a:accent1>
    <a:accent2>
      <a:srgbClr val="E0E4EF"/>
    </a:accent2>
    <a:accent3>
      <a:srgbClr val="3A3436"/>
    </a:accent3>
    <a:accent4>
      <a:srgbClr val="9FA3AE"/>
    </a:accent4>
    <a:accent5>
      <a:srgbClr val="241D17"/>
    </a:accent5>
    <a:accent6>
      <a:srgbClr val="B53A3C"/>
    </a:accent6>
    <a:hlink>
      <a:srgbClr val="E0E4EF"/>
    </a:hlink>
    <a:folHlink>
      <a:srgbClr val="9FA3AE"/>
    </a:folHlink>
  </a:clrScheme>
</a:themeOverride>
</file>

<file path=ppt/theme/themeOverride10.xml><?xml version="1.0" encoding="utf-8"?>
<a:themeOverride xmlns:a="http://schemas.openxmlformats.org/drawingml/2006/main">
  <a:clrScheme name="Trajan">
    <a:dk1>
      <a:srgbClr val="241D17"/>
    </a:dk1>
    <a:lt1>
      <a:sysClr val="window" lastClr="FFFFFF"/>
    </a:lt1>
    <a:dk2>
      <a:srgbClr val="3A3436"/>
    </a:dk2>
    <a:lt2>
      <a:srgbClr val="E0E4EF"/>
    </a:lt2>
    <a:accent1>
      <a:srgbClr val="F1F6F9"/>
    </a:accent1>
    <a:accent2>
      <a:srgbClr val="E0E4EF"/>
    </a:accent2>
    <a:accent3>
      <a:srgbClr val="3A3436"/>
    </a:accent3>
    <a:accent4>
      <a:srgbClr val="9FA3AE"/>
    </a:accent4>
    <a:accent5>
      <a:srgbClr val="241D17"/>
    </a:accent5>
    <a:accent6>
      <a:srgbClr val="B53A3C"/>
    </a:accent6>
    <a:hlink>
      <a:srgbClr val="E0E4EF"/>
    </a:hlink>
    <a:folHlink>
      <a:srgbClr val="9FA3AE"/>
    </a:folHlink>
  </a:clrScheme>
</a:themeOverride>
</file>

<file path=ppt/theme/themeOverride11.xml><?xml version="1.0" encoding="utf-8"?>
<a:themeOverride xmlns:a="http://schemas.openxmlformats.org/drawingml/2006/main">
  <a:clrScheme name="Trajan">
    <a:dk1>
      <a:srgbClr val="241D17"/>
    </a:dk1>
    <a:lt1>
      <a:sysClr val="window" lastClr="FFFFFF"/>
    </a:lt1>
    <a:dk2>
      <a:srgbClr val="3A3436"/>
    </a:dk2>
    <a:lt2>
      <a:srgbClr val="E0E4EF"/>
    </a:lt2>
    <a:accent1>
      <a:srgbClr val="F1F6F9"/>
    </a:accent1>
    <a:accent2>
      <a:srgbClr val="E0E4EF"/>
    </a:accent2>
    <a:accent3>
      <a:srgbClr val="3A3436"/>
    </a:accent3>
    <a:accent4>
      <a:srgbClr val="9FA3AE"/>
    </a:accent4>
    <a:accent5>
      <a:srgbClr val="241D17"/>
    </a:accent5>
    <a:accent6>
      <a:srgbClr val="B53A3C"/>
    </a:accent6>
    <a:hlink>
      <a:srgbClr val="E0E4EF"/>
    </a:hlink>
    <a:folHlink>
      <a:srgbClr val="9FA3AE"/>
    </a:folHlink>
  </a:clrScheme>
</a:themeOverride>
</file>

<file path=ppt/theme/themeOverride2.xml><?xml version="1.0" encoding="utf-8"?>
<a:themeOverride xmlns:a="http://schemas.openxmlformats.org/drawingml/2006/main">
  <a:clrScheme name="Trajan">
    <a:dk1>
      <a:srgbClr val="241D17"/>
    </a:dk1>
    <a:lt1>
      <a:sysClr val="window" lastClr="FFFFFF"/>
    </a:lt1>
    <a:dk2>
      <a:srgbClr val="3A3436"/>
    </a:dk2>
    <a:lt2>
      <a:srgbClr val="E0E4EF"/>
    </a:lt2>
    <a:accent1>
      <a:srgbClr val="F1F6F9"/>
    </a:accent1>
    <a:accent2>
      <a:srgbClr val="E0E4EF"/>
    </a:accent2>
    <a:accent3>
      <a:srgbClr val="3A3436"/>
    </a:accent3>
    <a:accent4>
      <a:srgbClr val="9FA3AE"/>
    </a:accent4>
    <a:accent5>
      <a:srgbClr val="241D17"/>
    </a:accent5>
    <a:accent6>
      <a:srgbClr val="B53A3C"/>
    </a:accent6>
    <a:hlink>
      <a:srgbClr val="E0E4EF"/>
    </a:hlink>
    <a:folHlink>
      <a:srgbClr val="9FA3AE"/>
    </a:folHlink>
  </a:clrScheme>
</a:themeOverride>
</file>

<file path=ppt/theme/themeOverride3.xml><?xml version="1.0" encoding="utf-8"?>
<a:themeOverride xmlns:a="http://schemas.openxmlformats.org/drawingml/2006/main">
  <a:clrScheme name="Trajan">
    <a:dk1>
      <a:srgbClr val="241D17"/>
    </a:dk1>
    <a:lt1>
      <a:sysClr val="window" lastClr="FFFFFF"/>
    </a:lt1>
    <a:dk2>
      <a:srgbClr val="3A3436"/>
    </a:dk2>
    <a:lt2>
      <a:srgbClr val="E0E4EF"/>
    </a:lt2>
    <a:accent1>
      <a:srgbClr val="F1F6F9"/>
    </a:accent1>
    <a:accent2>
      <a:srgbClr val="E0E4EF"/>
    </a:accent2>
    <a:accent3>
      <a:srgbClr val="3A3436"/>
    </a:accent3>
    <a:accent4>
      <a:srgbClr val="9FA3AE"/>
    </a:accent4>
    <a:accent5>
      <a:srgbClr val="241D17"/>
    </a:accent5>
    <a:accent6>
      <a:srgbClr val="B53A3C"/>
    </a:accent6>
    <a:hlink>
      <a:srgbClr val="E0E4EF"/>
    </a:hlink>
    <a:folHlink>
      <a:srgbClr val="9FA3AE"/>
    </a:folHlink>
  </a:clrScheme>
</a:themeOverride>
</file>

<file path=ppt/theme/themeOverride4.xml><?xml version="1.0" encoding="utf-8"?>
<a:themeOverride xmlns:a="http://schemas.openxmlformats.org/drawingml/2006/main">
  <a:clrScheme name="Trajan">
    <a:dk1>
      <a:srgbClr val="241D17"/>
    </a:dk1>
    <a:lt1>
      <a:sysClr val="window" lastClr="FFFFFF"/>
    </a:lt1>
    <a:dk2>
      <a:srgbClr val="3A3436"/>
    </a:dk2>
    <a:lt2>
      <a:srgbClr val="E0E4EF"/>
    </a:lt2>
    <a:accent1>
      <a:srgbClr val="F1F6F9"/>
    </a:accent1>
    <a:accent2>
      <a:srgbClr val="E0E4EF"/>
    </a:accent2>
    <a:accent3>
      <a:srgbClr val="3A3436"/>
    </a:accent3>
    <a:accent4>
      <a:srgbClr val="9FA3AE"/>
    </a:accent4>
    <a:accent5>
      <a:srgbClr val="241D17"/>
    </a:accent5>
    <a:accent6>
      <a:srgbClr val="B53A3C"/>
    </a:accent6>
    <a:hlink>
      <a:srgbClr val="E0E4EF"/>
    </a:hlink>
    <a:folHlink>
      <a:srgbClr val="9FA3AE"/>
    </a:folHlink>
  </a:clrScheme>
</a:themeOverride>
</file>

<file path=ppt/theme/themeOverride5.xml><?xml version="1.0" encoding="utf-8"?>
<a:themeOverride xmlns:a="http://schemas.openxmlformats.org/drawingml/2006/main">
  <a:clrScheme name="Trajan">
    <a:dk1>
      <a:srgbClr val="241D17"/>
    </a:dk1>
    <a:lt1>
      <a:sysClr val="window" lastClr="FFFFFF"/>
    </a:lt1>
    <a:dk2>
      <a:srgbClr val="3A3436"/>
    </a:dk2>
    <a:lt2>
      <a:srgbClr val="E0E4EF"/>
    </a:lt2>
    <a:accent1>
      <a:srgbClr val="F1F6F9"/>
    </a:accent1>
    <a:accent2>
      <a:srgbClr val="E0E4EF"/>
    </a:accent2>
    <a:accent3>
      <a:srgbClr val="3A3436"/>
    </a:accent3>
    <a:accent4>
      <a:srgbClr val="9FA3AE"/>
    </a:accent4>
    <a:accent5>
      <a:srgbClr val="241D17"/>
    </a:accent5>
    <a:accent6>
      <a:srgbClr val="B53A3C"/>
    </a:accent6>
    <a:hlink>
      <a:srgbClr val="E0E4EF"/>
    </a:hlink>
    <a:folHlink>
      <a:srgbClr val="9FA3AE"/>
    </a:folHlink>
  </a:clrScheme>
</a:themeOverride>
</file>

<file path=ppt/theme/themeOverride6.xml><?xml version="1.0" encoding="utf-8"?>
<a:themeOverride xmlns:a="http://schemas.openxmlformats.org/drawingml/2006/main">
  <a:clrScheme name="Trajan">
    <a:dk1>
      <a:srgbClr val="241D17"/>
    </a:dk1>
    <a:lt1>
      <a:sysClr val="window" lastClr="FFFFFF"/>
    </a:lt1>
    <a:dk2>
      <a:srgbClr val="3A3436"/>
    </a:dk2>
    <a:lt2>
      <a:srgbClr val="E0E4EF"/>
    </a:lt2>
    <a:accent1>
      <a:srgbClr val="F1F6F9"/>
    </a:accent1>
    <a:accent2>
      <a:srgbClr val="E0E4EF"/>
    </a:accent2>
    <a:accent3>
      <a:srgbClr val="3A3436"/>
    </a:accent3>
    <a:accent4>
      <a:srgbClr val="9FA3AE"/>
    </a:accent4>
    <a:accent5>
      <a:srgbClr val="241D17"/>
    </a:accent5>
    <a:accent6>
      <a:srgbClr val="B53A3C"/>
    </a:accent6>
    <a:hlink>
      <a:srgbClr val="E0E4EF"/>
    </a:hlink>
    <a:folHlink>
      <a:srgbClr val="9FA3AE"/>
    </a:folHlink>
  </a:clrScheme>
</a:themeOverride>
</file>

<file path=ppt/theme/themeOverride7.xml><?xml version="1.0" encoding="utf-8"?>
<a:themeOverride xmlns:a="http://schemas.openxmlformats.org/drawingml/2006/main">
  <a:clrScheme name="Trajan">
    <a:dk1>
      <a:srgbClr val="241D17"/>
    </a:dk1>
    <a:lt1>
      <a:sysClr val="window" lastClr="FFFFFF"/>
    </a:lt1>
    <a:dk2>
      <a:srgbClr val="3A3436"/>
    </a:dk2>
    <a:lt2>
      <a:srgbClr val="E0E4EF"/>
    </a:lt2>
    <a:accent1>
      <a:srgbClr val="F1F6F9"/>
    </a:accent1>
    <a:accent2>
      <a:srgbClr val="E0E4EF"/>
    </a:accent2>
    <a:accent3>
      <a:srgbClr val="3A3436"/>
    </a:accent3>
    <a:accent4>
      <a:srgbClr val="9FA3AE"/>
    </a:accent4>
    <a:accent5>
      <a:srgbClr val="241D17"/>
    </a:accent5>
    <a:accent6>
      <a:srgbClr val="B53A3C"/>
    </a:accent6>
    <a:hlink>
      <a:srgbClr val="E0E4EF"/>
    </a:hlink>
    <a:folHlink>
      <a:srgbClr val="9FA3AE"/>
    </a:folHlink>
  </a:clrScheme>
</a:themeOverride>
</file>

<file path=ppt/theme/themeOverride8.xml><?xml version="1.0" encoding="utf-8"?>
<a:themeOverride xmlns:a="http://schemas.openxmlformats.org/drawingml/2006/main">
  <a:clrScheme name="Trajan">
    <a:dk1>
      <a:srgbClr val="241D17"/>
    </a:dk1>
    <a:lt1>
      <a:sysClr val="window" lastClr="FFFFFF"/>
    </a:lt1>
    <a:dk2>
      <a:srgbClr val="3A3436"/>
    </a:dk2>
    <a:lt2>
      <a:srgbClr val="E0E4EF"/>
    </a:lt2>
    <a:accent1>
      <a:srgbClr val="F1F6F9"/>
    </a:accent1>
    <a:accent2>
      <a:srgbClr val="E0E4EF"/>
    </a:accent2>
    <a:accent3>
      <a:srgbClr val="3A3436"/>
    </a:accent3>
    <a:accent4>
      <a:srgbClr val="9FA3AE"/>
    </a:accent4>
    <a:accent5>
      <a:srgbClr val="241D17"/>
    </a:accent5>
    <a:accent6>
      <a:srgbClr val="B53A3C"/>
    </a:accent6>
    <a:hlink>
      <a:srgbClr val="E0E4EF"/>
    </a:hlink>
    <a:folHlink>
      <a:srgbClr val="9FA3AE"/>
    </a:folHlink>
  </a:clrScheme>
</a:themeOverride>
</file>

<file path=ppt/theme/themeOverride9.xml><?xml version="1.0" encoding="utf-8"?>
<a:themeOverride xmlns:a="http://schemas.openxmlformats.org/drawingml/2006/main">
  <a:clrScheme name="Trajan">
    <a:dk1>
      <a:srgbClr val="241D17"/>
    </a:dk1>
    <a:lt1>
      <a:sysClr val="window" lastClr="FFFFFF"/>
    </a:lt1>
    <a:dk2>
      <a:srgbClr val="3A3436"/>
    </a:dk2>
    <a:lt2>
      <a:srgbClr val="E0E4EF"/>
    </a:lt2>
    <a:accent1>
      <a:srgbClr val="F1F6F9"/>
    </a:accent1>
    <a:accent2>
      <a:srgbClr val="E0E4EF"/>
    </a:accent2>
    <a:accent3>
      <a:srgbClr val="3A3436"/>
    </a:accent3>
    <a:accent4>
      <a:srgbClr val="9FA3AE"/>
    </a:accent4>
    <a:accent5>
      <a:srgbClr val="241D17"/>
    </a:accent5>
    <a:accent6>
      <a:srgbClr val="B53A3C"/>
    </a:accent6>
    <a:hlink>
      <a:srgbClr val="E0E4EF"/>
    </a:hlink>
    <a:folHlink>
      <a:srgbClr val="9FA3AE"/>
    </a:folHlink>
  </a:clrScheme>
</a:themeOverride>
</file>

<file path=docProps/app.xml><?xml version="1.0" encoding="utf-8"?>
<Properties xmlns="http://schemas.openxmlformats.org/officeDocument/2006/extended-properties" xmlns:vt="http://schemas.openxmlformats.org/officeDocument/2006/docPropsVTypes">
  <TotalTime>2127</TotalTime>
  <Words>855</Words>
  <Application>Microsoft Office PowerPoint</Application>
  <PresentationFormat>On-screen Show (4:3)</PresentationFormat>
  <Paragraphs>202</Paragraphs>
  <Slides>54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54</vt:i4>
      </vt:variant>
    </vt:vector>
  </HeadingPairs>
  <TitlesOfParts>
    <vt:vector size="61" baseType="lpstr">
      <vt:lpstr>Times New Roman</vt:lpstr>
      <vt:lpstr>Roman SD</vt:lpstr>
      <vt:lpstr>Century Schoolbook</vt:lpstr>
      <vt:lpstr>Calibri</vt:lpstr>
      <vt:lpstr>Arial</vt:lpstr>
      <vt:lpstr>1_Office Theme</vt:lpstr>
      <vt:lpstr>2_Office Theme</vt:lpstr>
      <vt:lpstr>The Five good Emperors</vt:lpstr>
      <vt:lpstr>Five Good Emperors</vt:lpstr>
      <vt:lpstr>IN A ROW???</vt:lpstr>
      <vt:lpstr>PowerPoint Presentation</vt:lpstr>
      <vt:lpstr>meritocracy</vt:lpstr>
      <vt:lpstr>The PEAK</vt:lpstr>
      <vt:lpstr>The PEAK</vt:lpstr>
      <vt:lpstr>Five Good Emperors</vt:lpstr>
      <vt:lpstr>Nerva</vt:lpstr>
      <vt:lpstr>Five Good Emperors</vt:lpstr>
      <vt:lpstr>Trajan</vt:lpstr>
      <vt:lpstr>The PEAK</vt:lpstr>
      <vt:lpstr>PowerPoint Presentation</vt:lpstr>
      <vt:lpstr>Trajan’s Column</vt:lpstr>
      <vt:lpstr>PowerPoint Presentation</vt:lpstr>
      <vt:lpstr>PowerPoint Presentation</vt:lpstr>
      <vt:lpstr>PowerPoint Presentation</vt:lpstr>
      <vt:lpstr>PowerPoint Presentation</vt:lpstr>
      <vt:lpstr>Alcántara Bridge</vt:lpstr>
      <vt:lpstr>Don’t Ask. Don’t Tell.</vt:lpstr>
      <vt:lpstr>PowerPoint Presentation</vt:lpstr>
      <vt:lpstr>PowerPoint Presentation</vt:lpstr>
      <vt:lpstr>Five Good Emperors</vt:lpstr>
      <vt:lpstr>Hadrian</vt:lpstr>
      <vt:lpstr>Hadrian’s Wall</vt:lpstr>
      <vt:lpstr>PowerPoint Presentation</vt:lpstr>
      <vt:lpstr>A Permanent  Frontier</vt:lpstr>
      <vt:lpstr>Rome shifts to the DEFENSIVE</vt:lpstr>
      <vt:lpstr>The legacy of Hadrian’s Wall</vt:lpstr>
      <vt:lpstr>Bar Kokhba Revolt</vt:lpstr>
      <vt:lpstr>PowerPoint Presentation</vt:lpstr>
      <vt:lpstr>NO</vt:lpstr>
      <vt:lpstr>PowerPoint Presentation</vt:lpstr>
      <vt:lpstr>PowerPoint Presentation</vt:lpstr>
      <vt:lpstr>crushed</vt:lpstr>
      <vt:lpstr>Judea</vt:lpstr>
      <vt:lpstr>Philhellenism</vt:lpstr>
      <vt:lpstr>PowerPoint Presentation</vt:lpstr>
      <vt:lpstr>Hadrian &amp;Antinous</vt:lpstr>
      <vt:lpstr>PowerPoint Presentation</vt:lpstr>
      <vt:lpstr>Five Good Emperors</vt:lpstr>
      <vt:lpstr>Antoninus Pius</vt:lpstr>
      <vt:lpstr>Five Good Emperors</vt:lpstr>
      <vt:lpstr>Marcus Aurelius</vt:lpstr>
      <vt:lpstr>VIII. 47</vt:lpstr>
      <vt:lpstr>IV. 7</vt:lpstr>
      <vt:lpstr>IV. 50</vt:lpstr>
      <vt:lpstr>ALL GOOD THINGS...</vt:lpstr>
      <vt:lpstr>COMMODUS </vt:lpstr>
      <vt:lpstr>Commodus</vt:lpstr>
      <vt:lpstr>COMMODUS </vt:lpstr>
      <vt:lpstr>The Year of the  Five Emperors</vt:lpstr>
      <vt:lpstr>END PAX ROMANA</vt:lpstr>
      <vt:lpstr>PowerPoint Presentation</vt:lpstr>
    </vt:vector>
  </TitlesOfParts>
  <Company>Tri-County Tech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Five Good Emperors</dc:title>
  <dc:creator>Tom Richey</dc:creator>
  <cp:keywords>Trajan</cp:keywords>
  <cp:lastModifiedBy>Tom Richey</cp:lastModifiedBy>
  <cp:revision>60</cp:revision>
  <dcterms:created xsi:type="dcterms:W3CDTF">2014-10-23T23:34:52Z</dcterms:created>
  <dcterms:modified xsi:type="dcterms:W3CDTF">2014-11-02T00:57:29Z</dcterms:modified>
</cp:coreProperties>
</file>